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4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8" r:id="rId1"/>
    <p:sldMasterId id="2147483684" r:id="rId2"/>
    <p:sldMasterId id="2147483685" r:id="rId3"/>
    <p:sldMasterId id="2147483678" r:id="rId4"/>
    <p:sldMasterId id="2147483693" r:id="rId5"/>
  </p:sldMasterIdLst>
  <p:notesMasterIdLst>
    <p:notesMasterId r:id="rId53"/>
  </p:notesMasterIdLst>
  <p:sldIdLst>
    <p:sldId id="257" r:id="rId6"/>
    <p:sldId id="262" r:id="rId7"/>
    <p:sldId id="264" r:id="rId8"/>
    <p:sldId id="1694" r:id="rId9"/>
    <p:sldId id="1943" r:id="rId10"/>
    <p:sldId id="1698" r:id="rId11"/>
    <p:sldId id="1693" r:id="rId12"/>
    <p:sldId id="1936" r:id="rId13"/>
    <p:sldId id="1965" r:id="rId14"/>
    <p:sldId id="1688" r:id="rId15"/>
    <p:sldId id="1952" r:id="rId16"/>
    <p:sldId id="1953" r:id="rId17"/>
    <p:sldId id="1954" r:id="rId18"/>
    <p:sldId id="1955" r:id="rId19"/>
    <p:sldId id="1961" r:id="rId20"/>
    <p:sldId id="1966" r:id="rId21"/>
    <p:sldId id="1957" r:id="rId22"/>
    <p:sldId id="1968" r:id="rId23"/>
    <p:sldId id="1969" r:id="rId24"/>
    <p:sldId id="265" r:id="rId25"/>
    <p:sldId id="1691" r:id="rId26"/>
    <p:sldId id="1692" r:id="rId27"/>
    <p:sldId id="1944" r:id="rId28"/>
    <p:sldId id="1696" r:id="rId29"/>
    <p:sldId id="1945" r:id="rId30"/>
    <p:sldId id="1959" r:id="rId31"/>
    <p:sldId id="267" r:id="rId32"/>
    <p:sldId id="268" r:id="rId33"/>
    <p:sldId id="269" r:id="rId34"/>
    <p:sldId id="1644" r:id="rId35"/>
    <p:sldId id="1946" r:id="rId36"/>
    <p:sldId id="1962" r:id="rId37"/>
    <p:sldId id="1963" r:id="rId38"/>
    <p:sldId id="1929" r:id="rId39"/>
    <p:sldId id="1930" r:id="rId40"/>
    <p:sldId id="1931" r:id="rId41"/>
    <p:sldId id="1932" r:id="rId42"/>
    <p:sldId id="276" r:id="rId43"/>
    <p:sldId id="330" r:id="rId44"/>
    <p:sldId id="1948" r:id="rId45"/>
    <p:sldId id="1949" r:id="rId46"/>
    <p:sldId id="1925" r:id="rId47"/>
    <p:sldId id="1950" r:id="rId48"/>
    <p:sldId id="1926" r:id="rId49"/>
    <p:sldId id="1938" r:id="rId50"/>
    <p:sldId id="1951" r:id="rId51"/>
    <p:sldId id="286" r:id="rId52"/>
  </p:sldIdLst>
  <p:sldSz cx="12192000" cy="6858000"/>
  <p:notesSz cx="6858000" cy="9144000"/>
  <p:embeddedFontLst>
    <p:embeddedFont>
      <p:font typeface="AMP_GothamBold" pitchFamily="2" charset="0"/>
      <p:regular r:id="rId54"/>
    </p:embeddedFont>
    <p:embeddedFont>
      <p:font typeface="AMP_GothamRoundedBold" panose="02000000000000000000" pitchFamily="2" charset="77"/>
      <p:regular r:id="rId55"/>
    </p:embeddedFont>
    <p:embeddedFont>
      <p:font typeface="Calibri" panose="020F0502020204030204" pitchFamily="34" charset="0"/>
      <p:regular r:id="rId56"/>
      <p:bold r:id="rId57"/>
      <p:italic r:id="rId58"/>
      <p:boldItalic r:id="rId59"/>
    </p:embeddedFont>
    <p:embeddedFont>
      <p:font typeface="Calibri Light" panose="020F0302020204030204" pitchFamily="34" charset="0"/>
      <p:regular r:id="rId60"/>
      <p:italic r:id="rId61"/>
    </p:embeddedFont>
    <p:embeddedFont>
      <p:font typeface="Helvetica" pitchFamily="2" charset="0"/>
      <p:regular r:id="rId62"/>
      <p:bold r:id="rId63"/>
      <p:italic r:id="rId64"/>
      <p:boldItalic r:id="rId6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128" userDrawn="1">
          <p15:clr>
            <a:srgbClr val="A4A3A4"/>
          </p15:clr>
        </p15:guide>
        <p15:guide id="2" pos="384" userDrawn="1">
          <p15:clr>
            <a:srgbClr val="A4A3A4"/>
          </p15:clr>
        </p15:guide>
        <p15:guide id="3" orient="horz" pos="2424" userDrawn="1">
          <p15:clr>
            <a:srgbClr val="A4A3A4"/>
          </p15:clr>
        </p15:guide>
        <p15:guide id="4" orient="horz" pos="2592" userDrawn="1">
          <p15:clr>
            <a:srgbClr val="A4A3A4"/>
          </p15:clr>
        </p15:guide>
        <p15:guide id="5" orient="horz" pos="2880" userDrawn="1">
          <p15:clr>
            <a:srgbClr val="A4A3A4"/>
          </p15:clr>
        </p15:guide>
        <p15:guide id="6" orient="horz" pos="3168" userDrawn="1">
          <p15:clr>
            <a:srgbClr val="A4A3A4"/>
          </p15:clr>
        </p15:guide>
        <p15:guide id="7" orient="horz" pos="2520" userDrawn="1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6" roundtripDataSignature="AMtx7mjhV7acS+F+8pmkgHWl+B2iRk38hw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B22BE52-891E-2811-5A72-E5513CBD76A2}" name="bastian k" initials="bk" userId="d12a2b4c6e550951" providerId="Windows Live"/>
  <p188:author id="{153B2A9C-A726-1E6A-0917-E7F22C4CF4E0}" name="Allison Nishitani" initials="AN" userId="41113672ce1e262f" providerId="Windows Live"/>
  <p188:author id="{EC8842C2-C9FA-7873-E708-876A1BC4AD84}" name="Katy Martin" initials="KM" userId="1ed2f900339413eb" providerId="Windows Live"/>
  <p188:author id="{BF4803E5-8E2B-872A-5542-B1FC0CA5D053}" name="Kristin Hennessy-McDonald" initials="KH" userId="eacbc225774b4dbb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ristin Hennessy-McDonald" initials="" lastIdx="1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D73"/>
    <a:srgbClr val="DFECF9"/>
    <a:srgbClr val="D10F3A"/>
    <a:srgbClr val="ECEDED"/>
    <a:srgbClr val="E4E4E6"/>
    <a:srgbClr val="FA7F46"/>
    <a:srgbClr val="00B9E4"/>
    <a:srgbClr val="D9F2F5"/>
    <a:srgbClr val="FF930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67BFE32-FB84-4847-A133-CB7F025D8933}">
  <a:tblStyle styleId="{867BFE32-FB84-4847-A133-CB7F025D8933}" styleName="Table_0">
    <a:wholeTbl>
      <a:tcTxStyle b="off" i="off">
        <a:font>
          <a:latin typeface="Helvetica"/>
          <a:ea typeface="Helvetica"/>
          <a:cs typeface="Helvetica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6F3FA"/>
          </a:solidFill>
        </a:fill>
      </a:tcStyle>
    </a:wholeTbl>
    <a:band1H>
      <a:tcTxStyle/>
      <a:tcStyle>
        <a:tcBdr/>
        <a:fill>
          <a:solidFill>
            <a:srgbClr val="CAE6F5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E6F5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Helvetica"/>
          <a:ea typeface="Helvetica"/>
          <a:cs typeface="Helvetica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Helvetica"/>
          <a:ea typeface="Helvetica"/>
          <a:cs typeface="Helvetica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Helvetica"/>
          <a:ea typeface="Helvetica"/>
          <a:cs typeface="Helvetica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CE1DC756-F941-4D25-BA54-6A63ECF2215B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646"/>
    <p:restoredTop sz="85087"/>
  </p:normalViewPr>
  <p:slideViewPr>
    <p:cSldViewPr snapToGrid="0">
      <p:cViewPr varScale="1">
        <p:scale>
          <a:sx n="110" d="100"/>
          <a:sy n="110" d="100"/>
        </p:scale>
        <p:origin x="4392" y="184"/>
      </p:cViewPr>
      <p:guideLst>
        <p:guide orient="horz" pos="1128"/>
        <p:guide pos="384"/>
        <p:guide orient="horz" pos="2424"/>
        <p:guide orient="horz" pos="2592"/>
        <p:guide orient="horz" pos="2880"/>
        <p:guide orient="horz" pos="3168"/>
        <p:guide orient="horz" pos="25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font" Target="fonts/font10.fntdata"/><Relationship Id="rId68" Type="http://schemas.openxmlformats.org/officeDocument/2006/relationships/presProps" Target="presProps.xml"/><Relationship Id="rId7" Type="http://schemas.openxmlformats.org/officeDocument/2006/relationships/slide" Target="slides/slide2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5.fntdata"/><Relationship Id="rId66" Type="http://customschemas.google.com/relationships/presentationmetadata" Target="metadata"/><Relationship Id="rId5" Type="http://schemas.openxmlformats.org/officeDocument/2006/relationships/slideMaster" Target="slideMasters/slideMaster5.xml"/><Relationship Id="rId61" Type="http://schemas.openxmlformats.org/officeDocument/2006/relationships/font" Target="fonts/font8.fntdata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font" Target="fonts/font3.fntdata"/><Relationship Id="rId64" Type="http://schemas.openxmlformats.org/officeDocument/2006/relationships/font" Target="fonts/font11.fntdata"/><Relationship Id="rId69" Type="http://schemas.openxmlformats.org/officeDocument/2006/relationships/viewProps" Target="viewProp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microsoft.com/office/2018/10/relationships/authors" Target="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font" Target="fonts/font6.fntdata"/><Relationship Id="rId67" Type="http://schemas.openxmlformats.org/officeDocument/2006/relationships/commentAuthors" Target="commentAuthor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font" Target="fonts/font1.fntdata"/><Relationship Id="rId62" Type="http://schemas.openxmlformats.org/officeDocument/2006/relationships/font" Target="fonts/font9.fntdata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font" Target="fonts/font4.fntdata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font" Target="fonts/font7.fntdata"/><Relationship Id="rId65" Type="http://schemas.openxmlformats.org/officeDocument/2006/relationships/font" Target="fonts/font12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14184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72229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650565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89783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717592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982524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848009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522020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228860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606145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14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518797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15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671840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170297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17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922901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18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329054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19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213981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308864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21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103337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23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215025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25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56931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26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128730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27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759831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30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112827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31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4742954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32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8754876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33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4418077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34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3781172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35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1712450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36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1331010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37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4597060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38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8500711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39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7662719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40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9011681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41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9622579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42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5408897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43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1271325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44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4315561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45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6067672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46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849333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57;p1">
            <a:extLst>
              <a:ext uri="{FF2B5EF4-FFF2-40B4-BE49-F238E27FC236}">
                <a16:creationId xmlns:a16="http://schemas.microsoft.com/office/drawing/2014/main" id="{F31CAA25-E2C1-110A-23C8-EAD4115A25C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54480" y="3375978"/>
            <a:ext cx="929905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>
              <a:defRPr sz="3600" b="1"/>
            </a:lvl1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2D73"/>
              </a:buClr>
              <a:buSzPts val="3600"/>
              <a:buFont typeface="arial"/>
              <a:buNone/>
            </a:pPr>
            <a:endParaRPr dirty="0"/>
          </a:p>
        </p:txBody>
      </p:sp>
      <p:sp>
        <p:nvSpPr>
          <p:cNvPr id="6" name="Google Shape;159;p1">
            <a:extLst>
              <a:ext uri="{FF2B5EF4-FFF2-40B4-BE49-F238E27FC236}">
                <a16:creationId xmlns:a16="http://schemas.microsoft.com/office/drawing/2014/main" id="{8632F24B-9196-75E8-E7F5-1FC91F94139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554163" y="4518978"/>
            <a:ext cx="9299557" cy="7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>
              <a:defRPr sz="2400">
                <a:solidFill>
                  <a:srgbClr val="002D73"/>
                </a:solidFill>
              </a:defRPr>
            </a:lvl1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2D73"/>
              </a:buClr>
              <a:buSzPts val="24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02506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mpl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611405BB-E26B-2AFE-C688-F9D1F890769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802880" y="1148080"/>
            <a:ext cx="3514725" cy="40640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2D73"/>
                </a:solidFill>
              </a:defRPr>
            </a:lvl1pPr>
          </a:lstStyle>
          <a:p>
            <a:r>
              <a:rPr lang="en-US" dirty="0"/>
              <a:t>Add image here </a:t>
            </a:r>
          </a:p>
        </p:txBody>
      </p:sp>
      <p:sp>
        <p:nvSpPr>
          <p:cNvPr id="7" name="Google Shape;157;p1">
            <a:extLst>
              <a:ext uri="{FF2B5EF4-FFF2-40B4-BE49-F238E27FC236}">
                <a16:creationId xmlns:a16="http://schemas.microsoft.com/office/drawing/2014/main" id="{29B6075E-A5BC-C63C-77D1-DB470AA4B87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54480" y="3375978"/>
            <a:ext cx="5768671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>
              <a:defRPr sz="3600" b="1"/>
            </a:lvl1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2D73"/>
              </a:buClr>
              <a:buSzPts val="3600"/>
              <a:buFont typeface="arial"/>
              <a:buNone/>
            </a:pPr>
            <a:endParaRPr dirty="0"/>
          </a:p>
        </p:txBody>
      </p:sp>
      <p:sp>
        <p:nvSpPr>
          <p:cNvPr id="8" name="Google Shape;159;p1">
            <a:extLst>
              <a:ext uri="{FF2B5EF4-FFF2-40B4-BE49-F238E27FC236}">
                <a16:creationId xmlns:a16="http://schemas.microsoft.com/office/drawing/2014/main" id="{3D9EFF03-2A1B-CE0C-01FB-F9108733E8B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554164" y="4518978"/>
            <a:ext cx="5768986" cy="7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>
              <a:defRPr sz="2400">
                <a:solidFill>
                  <a:srgbClr val="002D73"/>
                </a:solidFill>
              </a:defRPr>
            </a:lvl1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2D73"/>
              </a:buClr>
              <a:buSzPts val="24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18792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ckgroun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229B70-05F7-75AB-72FF-49B490CB7FB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11339944" cy="4294187"/>
          </a:xfrm>
          <a:prstGeom prst="rect">
            <a:avLst/>
          </a:prstGeom>
        </p:spPr>
        <p:txBody>
          <a:bodyPr/>
          <a:lstStyle>
            <a:lvl1pPr marL="446088" indent="-446088">
              <a:tabLst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8" name="Title Placeholder 11">
            <a:extLst>
              <a:ext uri="{FF2B5EF4-FFF2-40B4-BE49-F238E27FC236}">
                <a16:creationId xmlns:a16="http://schemas.microsoft.com/office/drawing/2014/main" id="{B1EFB4FD-A5D1-8D3F-4539-A690B9E3D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709" y="418501"/>
            <a:ext cx="11339945" cy="8594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905278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pos="2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NA backgroun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B25CE5EE-7FD8-1E54-B080-F4AFED5A02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11339944" cy="4294187"/>
          </a:xfrm>
          <a:prstGeom prst="rect">
            <a:avLst/>
          </a:prstGeom>
        </p:spPr>
        <p:txBody>
          <a:bodyPr/>
          <a:lstStyle>
            <a:lvl1pPr marL="446088" indent="-446088">
              <a:tabLst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" name="Title Placeholder 11">
            <a:extLst>
              <a:ext uri="{FF2B5EF4-FFF2-40B4-BE49-F238E27FC236}">
                <a16:creationId xmlns:a16="http://schemas.microsoft.com/office/drawing/2014/main" id="{83939F60-98C2-1589-C5EA-B6524D307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709" y="471051"/>
            <a:ext cx="11339945" cy="8594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70634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ometric background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7F83FFDA-FDE7-49D3-4D90-FC92988F0B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11339944" cy="4294187"/>
          </a:xfrm>
          <a:prstGeom prst="rect">
            <a:avLst/>
          </a:prstGeom>
        </p:spPr>
        <p:txBody>
          <a:bodyPr/>
          <a:lstStyle>
            <a:lvl1pPr marL="446088" indent="-446088">
              <a:tabLst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" name="Title Placeholder 11">
            <a:extLst>
              <a:ext uri="{FF2B5EF4-FFF2-40B4-BE49-F238E27FC236}">
                <a16:creationId xmlns:a16="http://schemas.microsoft.com/office/drawing/2014/main" id="{59C5CBB0-565A-07BD-D80A-9E2FB0B7E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709" y="471051"/>
            <a:ext cx="11339945" cy="8594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6625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ometric background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42BE384B-9A9D-7BF6-AEDB-17B3F0591E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11339944" cy="4294187"/>
          </a:xfrm>
          <a:prstGeom prst="rect">
            <a:avLst/>
          </a:prstGeom>
        </p:spPr>
        <p:txBody>
          <a:bodyPr/>
          <a:lstStyle>
            <a:lvl1pPr marL="446088" indent="-446088">
              <a:tabLst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" name="Title Placeholder 11">
            <a:extLst>
              <a:ext uri="{FF2B5EF4-FFF2-40B4-BE49-F238E27FC236}">
                <a16:creationId xmlns:a16="http://schemas.microsoft.com/office/drawing/2014/main" id="{D3F0CA3A-6BA8-9320-3EE9-0F9B3AED6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709" y="471051"/>
            <a:ext cx="11339945" cy="8594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9288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ometric background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4D092F07-0507-9F8D-A3BE-5ED8A0185C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11339944" cy="4294187"/>
          </a:xfrm>
          <a:prstGeom prst="rect">
            <a:avLst/>
          </a:prstGeom>
        </p:spPr>
        <p:txBody>
          <a:bodyPr/>
          <a:lstStyle>
            <a:lvl1pPr marL="446088" indent="-446088">
              <a:tabLst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" name="Title Placeholder 11">
            <a:extLst>
              <a:ext uri="{FF2B5EF4-FFF2-40B4-BE49-F238E27FC236}">
                <a16:creationId xmlns:a16="http://schemas.microsoft.com/office/drawing/2014/main" id="{D0765D69-9057-0412-E2B7-CAA0888A1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709" y="471051"/>
            <a:ext cx="11339945" cy="8594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46985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6EE1AB7-396A-A442-AE47-55C8458408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1160" y="1707445"/>
            <a:ext cx="10515600" cy="4063999"/>
          </a:xfrm>
        </p:spPr>
        <p:txBody>
          <a:bodyPr/>
          <a:lstStyle>
            <a:lvl1pPr marL="0" indent="0">
              <a:buNone/>
              <a:defRPr sz="2400">
                <a:solidFill>
                  <a:srgbClr val="002D7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DADC024F-B7A1-B041-B08B-FBBCB0A98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160" y="472581"/>
            <a:ext cx="10515600" cy="823031"/>
          </a:xfrm>
          <a:prstGeom prst="rect">
            <a:avLst/>
          </a:prstGeom>
        </p:spPr>
        <p:txBody>
          <a:bodyPr vert="horz" lIns="91440" tIns="0" rIns="9144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5230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+ Bullets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8F045-1D5A-6E49-8E09-36E0808E1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C76F623E-AB8F-2A4B-B01A-C61561D8D4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723107"/>
            <a:ext cx="5723572" cy="409067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DFEAB6D-FBA5-E346-9A30-E8816A7D1EFE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391160" y="1722331"/>
            <a:ext cx="4607560" cy="4091447"/>
          </a:xfrm>
        </p:spPr>
        <p:txBody>
          <a:bodyPr wrap="square"/>
          <a:lstStyle>
            <a:lvl2pPr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858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+ Bullets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8F045-1D5A-6E49-8E09-36E0808E1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C76F623E-AB8F-2A4B-B01A-C61561D8D4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723107"/>
            <a:ext cx="5723572" cy="409067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DFEAB6D-FBA5-E346-9A30-E8816A7D1EFE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391160" y="1722331"/>
            <a:ext cx="4607560" cy="4091447"/>
          </a:xfrm>
        </p:spPr>
        <p:txBody>
          <a:bodyPr wrap="square"/>
          <a:lstStyle>
            <a:lvl2pPr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35429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+ Bullets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8F045-1D5A-6E49-8E09-36E0808E1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C76F623E-AB8F-2A4B-B01A-C61561D8D4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723107"/>
            <a:ext cx="5723572" cy="409067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DFEAB6D-FBA5-E346-9A30-E8816A7D1EFE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391160" y="1722331"/>
            <a:ext cx="4607560" cy="4091447"/>
          </a:xfrm>
        </p:spPr>
        <p:txBody>
          <a:bodyPr wrap="square"/>
          <a:lstStyle>
            <a:lvl2pPr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810454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77920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26784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28;p39">
            <a:extLst>
              <a:ext uri="{FF2B5EF4-FFF2-40B4-BE49-F238E27FC236}">
                <a16:creationId xmlns:a16="http://schemas.microsoft.com/office/drawing/2014/main" id="{8B8BB16E-CBC4-9030-E261-1886693B061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53440" y="4043998"/>
            <a:ext cx="2733040" cy="619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02D73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002D73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8" name="Google Shape;136;p50">
            <a:extLst>
              <a:ext uri="{FF2B5EF4-FFF2-40B4-BE49-F238E27FC236}">
                <a16:creationId xmlns:a16="http://schemas.microsoft.com/office/drawing/2014/main" id="{5D83A17F-BF09-1D4E-0EBA-89CB27C2935E}"/>
              </a:ext>
            </a:extLst>
          </p:cNvPr>
          <p:cNvSpPr txBox="1"/>
          <p:nvPr userDrawn="1"/>
        </p:nvSpPr>
        <p:spPr>
          <a:xfrm>
            <a:off x="1913625" y="5876609"/>
            <a:ext cx="1828800" cy="415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2D73"/>
              </a:buClr>
              <a:buSzPts val="1600"/>
              <a:buFont typeface="Arial"/>
              <a:buNone/>
            </a:pPr>
            <a:r>
              <a:rPr lang="en-US" sz="1600" b="0" i="0" dirty="0">
                <a:solidFill>
                  <a:srgbClr val="002D73"/>
                </a:solidFill>
                <a:latin typeface="Helvetica" pitchFamily="2" charset="0"/>
                <a:ea typeface="arial"/>
                <a:cs typeface="Helvetica" panose="020B0604020202020204" pitchFamily="34" charset="0"/>
                <a:sym typeface="arial"/>
              </a:rPr>
              <a:t>@miniPCR</a:t>
            </a:r>
            <a:endParaRPr dirty="0"/>
          </a:p>
        </p:txBody>
      </p:sp>
      <p:sp>
        <p:nvSpPr>
          <p:cNvPr id="9" name="Google Shape;137;p50">
            <a:extLst>
              <a:ext uri="{FF2B5EF4-FFF2-40B4-BE49-F238E27FC236}">
                <a16:creationId xmlns:a16="http://schemas.microsoft.com/office/drawing/2014/main" id="{596F4829-45AE-A493-5BE6-4474F5DD0321}"/>
              </a:ext>
            </a:extLst>
          </p:cNvPr>
          <p:cNvSpPr txBox="1"/>
          <p:nvPr userDrawn="1"/>
        </p:nvSpPr>
        <p:spPr>
          <a:xfrm>
            <a:off x="5493790" y="5876609"/>
            <a:ext cx="1828800" cy="415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2D73"/>
              </a:buClr>
              <a:buSzPts val="1600"/>
              <a:buFont typeface="Arial"/>
              <a:buNone/>
            </a:pPr>
            <a:r>
              <a:rPr lang="en-US" sz="1600" b="0" i="0" dirty="0" err="1">
                <a:solidFill>
                  <a:srgbClr val="002D73"/>
                </a:solidFill>
                <a:latin typeface="Helvetica" pitchFamily="2" charset="0"/>
                <a:ea typeface="arial"/>
                <a:cs typeface="Helvetica" panose="020B0604020202020204" pitchFamily="34" charset="0"/>
                <a:sym typeface="arial"/>
              </a:rPr>
              <a:t>fb.com</a:t>
            </a:r>
            <a:r>
              <a:rPr lang="en-US" sz="1600" b="0" i="0" dirty="0">
                <a:solidFill>
                  <a:srgbClr val="002D73"/>
                </a:solidFill>
                <a:latin typeface="Helvetica" pitchFamily="2" charset="0"/>
                <a:ea typeface="arial"/>
                <a:cs typeface="Helvetica" panose="020B0604020202020204" pitchFamily="34" charset="0"/>
                <a:sym typeface="arial"/>
              </a:rPr>
              <a:t>/</a:t>
            </a:r>
            <a:r>
              <a:rPr lang="en-US" sz="1600" b="0" i="0" dirty="0" err="1">
                <a:solidFill>
                  <a:srgbClr val="002D73"/>
                </a:solidFill>
                <a:latin typeface="Helvetica" pitchFamily="2" charset="0"/>
                <a:ea typeface="arial"/>
                <a:cs typeface="Helvetica" panose="020B0604020202020204" pitchFamily="34" charset="0"/>
                <a:sym typeface="arial"/>
              </a:rPr>
              <a:t>minipcr</a:t>
            </a:r>
            <a:endParaRPr sz="1600" b="0" i="0" dirty="0">
              <a:solidFill>
                <a:srgbClr val="002D73"/>
              </a:solidFill>
              <a:latin typeface="Helvetica" pitchFamily="2" charset="0"/>
              <a:ea typeface="arial"/>
              <a:cs typeface="Helvetica" panose="020B0604020202020204" pitchFamily="34" charset="0"/>
              <a:sym typeface="arial"/>
            </a:endParaRPr>
          </a:p>
        </p:txBody>
      </p:sp>
      <p:sp>
        <p:nvSpPr>
          <p:cNvPr id="10" name="Google Shape;138;p50">
            <a:extLst>
              <a:ext uri="{FF2B5EF4-FFF2-40B4-BE49-F238E27FC236}">
                <a16:creationId xmlns:a16="http://schemas.microsoft.com/office/drawing/2014/main" id="{63EA4AA2-732F-E14C-B76C-DAC8E79E4786}"/>
              </a:ext>
            </a:extLst>
          </p:cNvPr>
          <p:cNvSpPr txBox="1"/>
          <p:nvPr userDrawn="1"/>
        </p:nvSpPr>
        <p:spPr>
          <a:xfrm>
            <a:off x="9073955" y="5876609"/>
            <a:ext cx="1828800" cy="415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2D73"/>
              </a:buClr>
              <a:buSzPts val="1600"/>
              <a:buFont typeface="Arial"/>
              <a:buNone/>
            </a:pPr>
            <a:r>
              <a:rPr lang="en-US" sz="1600" b="0" i="0" dirty="0">
                <a:solidFill>
                  <a:srgbClr val="002D73"/>
                </a:solidFill>
                <a:latin typeface="Helvetica" pitchFamily="2" charset="0"/>
                <a:ea typeface="arial"/>
                <a:cs typeface="Helvetica" panose="020B0604020202020204" pitchFamily="34" charset="0"/>
                <a:sym typeface="arial"/>
              </a:rPr>
              <a:t>@miniPCR</a:t>
            </a:r>
            <a:endParaRPr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2613E87-B9AE-524A-2C4E-21A74A1FC35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03241" y="5814502"/>
            <a:ext cx="431800" cy="4318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4CEE242-988E-92F6-6DF4-737AA1454F0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085488" y="5814502"/>
            <a:ext cx="431800" cy="4318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F452EFA-AC38-2311-40E0-F436AA0663E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667735" y="5814502"/>
            <a:ext cx="431800" cy="43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0530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te 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36123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content slide_blue foot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9C781B8E-5235-182D-8667-6DF78A2F1A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11339944" cy="4294187"/>
          </a:xfrm>
          <a:prstGeom prst="rect">
            <a:avLst/>
          </a:prstGeom>
        </p:spPr>
        <p:txBody>
          <a:bodyPr/>
          <a:lstStyle>
            <a:lvl1pPr marL="446088" indent="-446088">
              <a:tabLst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" name="Title Placeholder 11">
            <a:extLst>
              <a:ext uri="{FF2B5EF4-FFF2-40B4-BE49-F238E27FC236}">
                <a16:creationId xmlns:a16="http://schemas.microsoft.com/office/drawing/2014/main" id="{098F06F5-BB8A-291F-FBB5-209FCBEAE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709" y="418501"/>
            <a:ext cx="11339945" cy="8594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811514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>
          <p15:clr>
            <a:srgbClr val="FBAE40"/>
          </p15:clr>
        </p15:guide>
        <p15:guide id="2" pos="2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content slide_geometric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36BDE310-4C77-F050-01F9-7AD0D89A7F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11339944" cy="4294187"/>
          </a:xfrm>
          <a:prstGeom prst="rect">
            <a:avLst/>
          </a:prstGeom>
        </p:spPr>
        <p:txBody>
          <a:bodyPr/>
          <a:lstStyle>
            <a:lvl1pPr marL="446088" indent="-446088">
              <a:tabLst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" name="Title Placeholder 11">
            <a:extLst>
              <a:ext uri="{FF2B5EF4-FFF2-40B4-BE49-F238E27FC236}">
                <a16:creationId xmlns:a16="http://schemas.microsoft.com/office/drawing/2014/main" id="{9ED817F5-042E-6584-8A2E-8BE5537C4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709" y="418501"/>
            <a:ext cx="11339945" cy="8594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615308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 content slide_small DN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36BDE310-4C77-F050-01F9-7AD0D89A7F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11339944" cy="4294187"/>
          </a:xfrm>
          <a:prstGeom prst="rect">
            <a:avLst/>
          </a:prstGeom>
        </p:spPr>
        <p:txBody>
          <a:bodyPr/>
          <a:lstStyle>
            <a:lvl1pPr marL="446088" indent="-446088">
              <a:tabLst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" name="Title Placeholder 11">
            <a:extLst>
              <a:ext uri="{FF2B5EF4-FFF2-40B4-BE49-F238E27FC236}">
                <a16:creationId xmlns:a16="http://schemas.microsoft.com/office/drawing/2014/main" id="{9ED817F5-042E-6584-8A2E-8BE5537C4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709" y="418501"/>
            <a:ext cx="11339945" cy="8594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64664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emf"/><Relationship Id="rId5" Type="http://schemas.openxmlformats.org/officeDocument/2006/relationships/image" Target="../media/image2.emf"/><Relationship Id="rId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image" Target="../media/image6.emf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7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.emf"/><Relationship Id="rId5" Type="http://schemas.openxmlformats.org/officeDocument/2006/relationships/image" Target="../media/image5.png"/><Relationship Id="rId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149E0A4-29C2-4F3F-D9CA-5F3EAC879C7B}"/>
              </a:ext>
            </a:extLst>
          </p:cNvPr>
          <p:cNvSpPr/>
          <p:nvPr userDrawn="1"/>
        </p:nvSpPr>
        <p:spPr>
          <a:xfrm>
            <a:off x="0" y="0"/>
            <a:ext cx="12204437" cy="3017309"/>
          </a:xfrm>
          <a:prstGeom prst="rect">
            <a:avLst/>
          </a:prstGeom>
          <a:solidFill>
            <a:srgbClr val="9EDA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05CFDD5-3078-871F-F6EC-730451F95FB3}"/>
              </a:ext>
            </a:extLst>
          </p:cNvPr>
          <p:cNvGrpSpPr/>
          <p:nvPr userDrawn="1"/>
        </p:nvGrpSpPr>
        <p:grpSpPr>
          <a:xfrm>
            <a:off x="11772367" y="966475"/>
            <a:ext cx="215444" cy="2814159"/>
            <a:chOff x="11805319" y="925285"/>
            <a:chExt cx="215444" cy="2814159"/>
          </a:xfrm>
        </p:grpSpPr>
        <p:cxnSp>
          <p:nvCxnSpPr>
            <p:cNvPr id="10" name="Google Shape;35;p33">
              <a:extLst>
                <a:ext uri="{FF2B5EF4-FFF2-40B4-BE49-F238E27FC236}">
                  <a16:creationId xmlns:a16="http://schemas.microsoft.com/office/drawing/2014/main" id="{B9DCBBD2-95E1-1A4C-6EC7-6EAE68193F83}"/>
                </a:ext>
              </a:extLst>
            </p:cNvPr>
            <p:cNvCxnSpPr/>
            <p:nvPr/>
          </p:nvCxnSpPr>
          <p:spPr>
            <a:xfrm>
              <a:off x="11930145" y="2212794"/>
              <a:ext cx="0" cy="1526650"/>
            </a:xfrm>
            <a:prstGeom prst="straightConnector1">
              <a:avLst/>
            </a:prstGeom>
            <a:noFill/>
            <a:ln w="19050" cap="rnd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9E77DE8-50A6-E67C-B61D-5B25FE72B679}"/>
                </a:ext>
              </a:extLst>
            </p:cNvPr>
            <p:cNvSpPr txBox="1"/>
            <p:nvPr userDrawn="1"/>
          </p:nvSpPr>
          <p:spPr>
            <a:xfrm rot="16200000">
              <a:off x="11216704" y="1513900"/>
              <a:ext cx="13926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800" b="0" i="0" dirty="0">
                  <a:solidFill>
                    <a:srgbClr val="002D73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www.minipcr.com</a:t>
              </a:r>
              <a:endParaRPr lang="en-US" sz="800" b="0" i="0" dirty="0">
                <a:solidFill>
                  <a:srgbClr val="002D73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C50157E-980F-4E1E-F968-E76C998588E5}"/>
              </a:ext>
            </a:extLst>
          </p:cNvPr>
          <p:cNvGrpSpPr/>
          <p:nvPr userDrawn="1"/>
        </p:nvGrpSpPr>
        <p:grpSpPr>
          <a:xfrm>
            <a:off x="207725" y="6248435"/>
            <a:ext cx="9518455" cy="464504"/>
            <a:chOff x="2615947" y="6266542"/>
            <a:chExt cx="9518455" cy="46450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8342CBA-D02D-5896-7D02-DF7A90EE2F2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2615947" y="6266542"/>
              <a:ext cx="431800" cy="43180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58D4B469-E321-12AB-7511-DFDD2E66008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6198194" y="6266542"/>
              <a:ext cx="431800" cy="431800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B991709C-6EDD-0825-DF8A-5BE759BA27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9780441" y="6266542"/>
              <a:ext cx="431800" cy="431800"/>
            </a:xfrm>
            <a:prstGeom prst="rect">
              <a:avLst/>
            </a:prstGeom>
          </p:spPr>
        </p:pic>
        <p:sp>
          <p:nvSpPr>
            <p:cNvPr id="15" name="Google Shape;20;p32">
              <a:extLst>
                <a:ext uri="{FF2B5EF4-FFF2-40B4-BE49-F238E27FC236}">
                  <a16:creationId xmlns:a16="http://schemas.microsoft.com/office/drawing/2014/main" id="{2165C318-D6B9-C5F1-8646-DD5F7D065505}"/>
                </a:ext>
              </a:extLst>
            </p:cNvPr>
            <p:cNvSpPr txBox="1"/>
            <p:nvPr userDrawn="1"/>
          </p:nvSpPr>
          <p:spPr>
            <a:xfrm>
              <a:off x="3145272" y="6314803"/>
              <a:ext cx="1828800" cy="4159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002D73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 dirty="0">
                  <a:solidFill>
                    <a:srgbClr val="002D73"/>
                  </a:solidFill>
                  <a:latin typeface="Helvetica" panose="020B0604020202020204" pitchFamily="34" charset="0"/>
                  <a:ea typeface="arial"/>
                  <a:cs typeface="Helvetica" panose="020B0604020202020204" pitchFamily="34" charset="0"/>
                  <a:sym typeface="arial"/>
                </a:rPr>
                <a:t>@miniPCR</a:t>
              </a:r>
              <a:endParaRPr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6" name="Google Shape;21;p32">
              <a:extLst>
                <a:ext uri="{FF2B5EF4-FFF2-40B4-BE49-F238E27FC236}">
                  <a16:creationId xmlns:a16="http://schemas.microsoft.com/office/drawing/2014/main" id="{A72F7952-ACAA-6D7F-09CC-CB613B1D499A}"/>
                </a:ext>
              </a:extLst>
            </p:cNvPr>
            <p:cNvSpPr txBox="1"/>
            <p:nvPr userDrawn="1"/>
          </p:nvSpPr>
          <p:spPr>
            <a:xfrm>
              <a:off x="6725437" y="6314485"/>
              <a:ext cx="1828800" cy="4159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002D73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 dirty="0" err="1">
                  <a:solidFill>
                    <a:srgbClr val="002D73"/>
                  </a:solidFill>
                  <a:latin typeface="Helvetica" panose="020B0604020202020204" pitchFamily="34" charset="0"/>
                  <a:ea typeface="arial"/>
                  <a:cs typeface="Helvetica" panose="020B0604020202020204" pitchFamily="34" charset="0"/>
                  <a:sym typeface="arial"/>
                </a:rPr>
                <a:t>fb.com</a:t>
              </a:r>
              <a:r>
                <a:rPr lang="en-US" sz="1600" b="0" i="0" u="none" strike="noStrike" cap="none" dirty="0">
                  <a:solidFill>
                    <a:srgbClr val="002D73"/>
                  </a:solidFill>
                  <a:latin typeface="Helvetica" panose="020B0604020202020204" pitchFamily="34" charset="0"/>
                  <a:ea typeface="arial"/>
                  <a:cs typeface="Helvetica" panose="020B0604020202020204" pitchFamily="34" charset="0"/>
                  <a:sym typeface="arial"/>
                </a:rPr>
                <a:t>/</a:t>
              </a:r>
              <a:r>
                <a:rPr lang="en-US" sz="1600" b="0" i="0" u="none" strike="noStrike" cap="none" dirty="0" err="1">
                  <a:solidFill>
                    <a:srgbClr val="002D73"/>
                  </a:solidFill>
                  <a:latin typeface="Helvetica" panose="020B0604020202020204" pitchFamily="34" charset="0"/>
                  <a:ea typeface="arial"/>
                  <a:cs typeface="Helvetica" panose="020B0604020202020204" pitchFamily="34" charset="0"/>
                  <a:sym typeface="arial"/>
                </a:rPr>
                <a:t>minipcr</a:t>
              </a:r>
              <a:endParaRPr sz="1600" b="0" i="0" u="none" strike="noStrike" cap="none" dirty="0">
                <a:solidFill>
                  <a:srgbClr val="002D73"/>
                </a:solidFill>
                <a:latin typeface="Helvetica" panose="020B0604020202020204" pitchFamily="34" charset="0"/>
                <a:ea typeface="arial"/>
                <a:cs typeface="Helvetica" panose="020B0604020202020204" pitchFamily="34" charset="0"/>
                <a:sym typeface="arial"/>
              </a:endParaRPr>
            </a:p>
          </p:txBody>
        </p:sp>
        <p:sp>
          <p:nvSpPr>
            <p:cNvPr id="17" name="Google Shape;22;p32">
              <a:extLst>
                <a:ext uri="{FF2B5EF4-FFF2-40B4-BE49-F238E27FC236}">
                  <a16:creationId xmlns:a16="http://schemas.microsoft.com/office/drawing/2014/main" id="{376805A3-A600-0190-BDDB-C85D570A6300}"/>
                </a:ext>
              </a:extLst>
            </p:cNvPr>
            <p:cNvSpPr txBox="1"/>
            <p:nvPr userDrawn="1"/>
          </p:nvSpPr>
          <p:spPr>
            <a:xfrm>
              <a:off x="10305602" y="6315121"/>
              <a:ext cx="1828800" cy="4159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002D73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 dirty="0">
                  <a:solidFill>
                    <a:srgbClr val="002D73"/>
                  </a:solidFill>
                  <a:latin typeface="Helvetica" panose="020B0604020202020204" pitchFamily="34" charset="0"/>
                  <a:ea typeface="arial"/>
                  <a:cs typeface="Helvetica" panose="020B0604020202020204" pitchFamily="34" charset="0"/>
                  <a:sym typeface="arial"/>
                </a:rPr>
                <a:t>@miniPCR</a:t>
              </a:r>
              <a:endParaRPr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68CAC596-A083-E7EA-88FC-4804AACE97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76334" y="744862"/>
            <a:ext cx="4951534" cy="1304155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DA22C32-7120-F2D8-8425-4B21053EF779}"/>
              </a:ext>
            </a:extLst>
          </p:cNvPr>
          <p:cNvCxnSpPr>
            <a:cxnSpLocks/>
          </p:cNvCxnSpPr>
          <p:nvPr userDrawn="1"/>
        </p:nvCxnSpPr>
        <p:spPr>
          <a:xfrm>
            <a:off x="5067300" y="2254869"/>
            <a:ext cx="838200" cy="0"/>
          </a:xfrm>
          <a:prstGeom prst="line">
            <a:avLst/>
          </a:prstGeom>
          <a:ln w="76200" cap="rnd">
            <a:solidFill>
              <a:srgbClr val="D10F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Google Shape;20;p32">
            <a:extLst>
              <a:ext uri="{FF2B5EF4-FFF2-40B4-BE49-F238E27FC236}">
                <a16:creationId xmlns:a16="http://schemas.microsoft.com/office/drawing/2014/main" id="{2F3040A0-3D89-5810-6FCD-9A34C03A1B82}"/>
              </a:ext>
            </a:extLst>
          </p:cNvPr>
          <p:cNvSpPr txBox="1"/>
          <p:nvPr userDrawn="1"/>
        </p:nvSpPr>
        <p:spPr>
          <a:xfrm>
            <a:off x="10341915" y="6423121"/>
            <a:ext cx="1828799" cy="415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2D73"/>
              </a:buClr>
              <a:buSzPts val="16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002D73"/>
                </a:solidFill>
                <a:latin typeface="Helvetica" panose="020B0604020202020204" pitchFamily="34" charset="0"/>
                <a:ea typeface="arial"/>
                <a:cs typeface="Helvetica" panose="020B0604020202020204" pitchFamily="34" charset="0"/>
                <a:sym typeface="arial"/>
              </a:rPr>
              <a:t>Version: 1.0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2D73"/>
              </a:buClr>
              <a:buSzPts val="16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002D73"/>
                </a:solidFill>
                <a:latin typeface="Helvetica" panose="020B0604020202020204" pitchFamily="34" charset="0"/>
                <a:ea typeface="arial"/>
                <a:cs typeface="Helvetica" panose="020B0604020202020204" pitchFamily="34" charset="0"/>
                <a:sym typeface="arial"/>
              </a:rPr>
              <a:t>Release date: Oct. 2024</a:t>
            </a:r>
            <a:endParaRPr sz="1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2D73"/>
          </a:solidFill>
          <a:latin typeface="Helvetica" pitchFamily="2" charset="0"/>
          <a:ea typeface="Helvetica" pitchFamily="2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Helvetica" pitchFamily="2" charset="0"/>
          <a:ea typeface="Helvetica" pitchFamily="2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48F96F3-D222-4156-918F-BA878C652869}"/>
              </a:ext>
            </a:extLst>
          </p:cNvPr>
          <p:cNvSpPr txBox="1"/>
          <p:nvPr userDrawn="1"/>
        </p:nvSpPr>
        <p:spPr>
          <a:xfrm>
            <a:off x="7147278" y="6403833"/>
            <a:ext cx="45861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k-SK" sz="1200" b="0" i="0" dirty="0">
                <a:solidFill>
                  <a:srgbClr val="002D7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© 2024 by </a:t>
            </a:r>
            <a:r>
              <a:rPr lang="en-US" sz="1200" b="0" i="0" dirty="0">
                <a:solidFill>
                  <a:srgbClr val="002D7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miniPCR bio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DB2CFD1-4DB4-C091-FF03-42E047F48155}"/>
              </a:ext>
            </a:extLst>
          </p:cNvPr>
          <p:cNvGrpSpPr/>
          <p:nvPr userDrawn="1"/>
        </p:nvGrpSpPr>
        <p:grpSpPr>
          <a:xfrm>
            <a:off x="11772367" y="966475"/>
            <a:ext cx="215444" cy="2814159"/>
            <a:chOff x="11805319" y="925285"/>
            <a:chExt cx="215444" cy="2814159"/>
          </a:xfrm>
        </p:grpSpPr>
        <p:cxnSp>
          <p:nvCxnSpPr>
            <p:cNvPr id="9" name="Google Shape;35;p33">
              <a:extLst>
                <a:ext uri="{FF2B5EF4-FFF2-40B4-BE49-F238E27FC236}">
                  <a16:creationId xmlns:a16="http://schemas.microsoft.com/office/drawing/2014/main" id="{6B8F7920-F8FE-26C8-FF73-E0F43FC83B76}"/>
                </a:ext>
              </a:extLst>
            </p:cNvPr>
            <p:cNvCxnSpPr/>
            <p:nvPr/>
          </p:nvCxnSpPr>
          <p:spPr>
            <a:xfrm>
              <a:off x="11930145" y="2212794"/>
              <a:ext cx="0" cy="1526650"/>
            </a:xfrm>
            <a:prstGeom prst="straightConnector1">
              <a:avLst/>
            </a:prstGeom>
            <a:noFill/>
            <a:ln w="19050" cap="rnd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3FA7B84-B241-7751-D4A0-4366E366E799}"/>
                </a:ext>
              </a:extLst>
            </p:cNvPr>
            <p:cNvSpPr txBox="1"/>
            <p:nvPr userDrawn="1"/>
          </p:nvSpPr>
          <p:spPr>
            <a:xfrm rot="16200000">
              <a:off x="11216704" y="1513900"/>
              <a:ext cx="13926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800" b="0" i="0" dirty="0">
                  <a:solidFill>
                    <a:srgbClr val="002D73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www.minipcr.com</a:t>
              </a:r>
              <a:endParaRPr lang="en-US" sz="800" b="0" i="0" dirty="0">
                <a:solidFill>
                  <a:srgbClr val="002D73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F0FFD8A1-0C9D-C4F6-8ECD-FCABFB3D2010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381000" y="6306860"/>
            <a:ext cx="1786252" cy="46709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AE2DB60-BCF9-D6B0-C817-17A810E0CC27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474348" y="1333670"/>
            <a:ext cx="355600" cy="6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725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2" r:id="rId2"/>
    <p:sldLayoutId id="2147483673" r:id="rId3"/>
    <p:sldLayoutId id="2147483674" r:id="rId4"/>
    <p:sldLayoutId id="2147483675" r:id="rId5"/>
    <p:sldLayoutId id="2147483688" r:id="rId6"/>
    <p:sldLayoutId id="2147483690" r:id="rId7"/>
    <p:sldLayoutId id="2147483691" r:id="rId8"/>
    <p:sldLayoutId id="2147483692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D10F3A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3000" kern="1200">
          <a:solidFill>
            <a:srgbClr val="002D73"/>
          </a:solidFill>
          <a:latin typeface="Helvetica" pitchFamily="2" charset="0"/>
          <a:ea typeface="+mn-ea"/>
          <a:cs typeface="+mn-cs"/>
        </a:defRPr>
      </a:lvl1pPr>
      <a:lvl2pPr marL="914400" indent="-457200" algn="l" defTabSz="914400" rtl="0" eaLnBrk="1" latinLnBrk="0" hangingPunct="1">
        <a:lnSpc>
          <a:spcPct val="90000"/>
        </a:lnSpc>
        <a:spcBef>
          <a:spcPts val="1200"/>
        </a:spcBef>
        <a:buFontTx/>
        <a:buChar char="-"/>
        <a:defRPr sz="3000" kern="1200">
          <a:solidFill>
            <a:srgbClr val="002D73"/>
          </a:solidFill>
          <a:latin typeface="Helvetica" pitchFamily="2" charset="0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000" kern="1200">
          <a:solidFill>
            <a:srgbClr val="002D73"/>
          </a:solidFill>
          <a:latin typeface="Helvetic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000" kern="1200">
          <a:solidFill>
            <a:srgbClr val="002D73"/>
          </a:solidFill>
          <a:latin typeface="Helvetic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000" kern="1200">
          <a:solidFill>
            <a:srgbClr val="002D73"/>
          </a:solidFill>
          <a:latin typeface="Helvetic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4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7637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9519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48F96F3-D222-4156-918F-BA878C652869}"/>
              </a:ext>
            </a:extLst>
          </p:cNvPr>
          <p:cNvSpPr txBox="1"/>
          <p:nvPr userDrawn="1"/>
        </p:nvSpPr>
        <p:spPr>
          <a:xfrm>
            <a:off x="7147278" y="6403833"/>
            <a:ext cx="45861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sk-SK" sz="1200" b="0" i="0" u="none" strike="noStrike" kern="0" cap="none" spc="0" normalizeH="0" baseline="0" noProof="0" dirty="0">
                <a:ln>
                  <a:noFill/>
                </a:ln>
                <a:solidFill>
                  <a:srgbClr val="002D73"/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  <a:sym typeface="Arial"/>
              </a:rPr>
              <a:t>© 2024 by Amplyus LLC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2D73"/>
              </a:solidFill>
              <a:effectLst/>
              <a:uLnTx/>
              <a:uFillTx/>
              <a:latin typeface="Helvetica" panose="020B0604020202020204" pitchFamily="34" charset="0"/>
              <a:cs typeface="Helvetica" panose="020B0604020202020204" pitchFamily="34" charset="0"/>
              <a:sym typeface="Arial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DB2CFD1-4DB4-C091-FF03-42E047F48155}"/>
              </a:ext>
            </a:extLst>
          </p:cNvPr>
          <p:cNvGrpSpPr/>
          <p:nvPr userDrawn="1"/>
        </p:nvGrpSpPr>
        <p:grpSpPr>
          <a:xfrm>
            <a:off x="11772367" y="966475"/>
            <a:ext cx="215444" cy="2814159"/>
            <a:chOff x="11805319" y="925285"/>
            <a:chExt cx="215444" cy="2814159"/>
          </a:xfrm>
        </p:grpSpPr>
        <p:cxnSp>
          <p:nvCxnSpPr>
            <p:cNvPr id="9" name="Google Shape;35;p33">
              <a:extLst>
                <a:ext uri="{FF2B5EF4-FFF2-40B4-BE49-F238E27FC236}">
                  <a16:creationId xmlns:a16="http://schemas.microsoft.com/office/drawing/2014/main" id="{6B8F7920-F8FE-26C8-FF73-E0F43FC83B76}"/>
                </a:ext>
              </a:extLst>
            </p:cNvPr>
            <p:cNvCxnSpPr/>
            <p:nvPr/>
          </p:nvCxnSpPr>
          <p:spPr>
            <a:xfrm>
              <a:off x="11930145" y="2212794"/>
              <a:ext cx="0" cy="1526650"/>
            </a:xfrm>
            <a:prstGeom prst="straightConnector1">
              <a:avLst/>
            </a:prstGeom>
            <a:noFill/>
            <a:ln w="19050" cap="rnd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3FA7B84-B241-7751-D4A0-4366E366E799}"/>
                </a:ext>
              </a:extLst>
            </p:cNvPr>
            <p:cNvSpPr txBox="1"/>
            <p:nvPr userDrawn="1"/>
          </p:nvSpPr>
          <p:spPr>
            <a:xfrm rot="16200000">
              <a:off x="11216704" y="1513900"/>
              <a:ext cx="13926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sk-SK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02D73"/>
                  </a:solidFill>
                  <a:effectLst/>
                  <a:uLnTx/>
                  <a:uFillTx/>
                  <a:latin typeface="Helvetica" panose="020B0604020202020204" pitchFamily="34" charset="0"/>
                  <a:cs typeface="Helvetica" panose="020B0604020202020204" pitchFamily="34" charset="0"/>
                  <a:sym typeface="Arial"/>
                </a:rPr>
                <a:t>www.minipcr.com</a:t>
              </a:r>
              <a:endPara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2D73"/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  <a:sym typeface="Arial"/>
              </a:endParaRP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F0FFD8A1-0C9D-C4F6-8ECD-FCABFB3D201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81000" y="6306860"/>
            <a:ext cx="1786252" cy="46709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AE2DB60-BCF9-D6B0-C817-17A810E0CC27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74348" y="1333670"/>
            <a:ext cx="355600" cy="6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518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D10F3A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3000" kern="1200">
          <a:solidFill>
            <a:srgbClr val="002D73"/>
          </a:solidFill>
          <a:latin typeface="Helvetica" pitchFamily="2" charset="0"/>
          <a:ea typeface="+mn-ea"/>
          <a:cs typeface="+mn-cs"/>
        </a:defRPr>
      </a:lvl1pPr>
      <a:lvl2pPr marL="914400" indent="-457200" algn="l" defTabSz="914400" rtl="0" eaLnBrk="1" latinLnBrk="0" hangingPunct="1">
        <a:lnSpc>
          <a:spcPct val="90000"/>
        </a:lnSpc>
        <a:spcBef>
          <a:spcPts val="1200"/>
        </a:spcBef>
        <a:buFontTx/>
        <a:buChar char="-"/>
        <a:defRPr sz="3000" kern="1200">
          <a:solidFill>
            <a:srgbClr val="002D73"/>
          </a:solidFill>
          <a:latin typeface="Helvetica" pitchFamily="2" charset="0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000" kern="1200">
          <a:solidFill>
            <a:srgbClr val="002D73"/>
          </a:solidFill>
          <a:latin typeface="Helvetic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000" kern="1200">
          <a:solidFill>
            <a:srgbClr val="002D73"/>
          </a:solidFill>
          <a:latin typeface="Helvetic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000" kern="1200">
          <a:solidFill>
            <a:srgbClr val="002D73"/>
          </a:solidFill>
          <a:latin typeface="Helvetic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7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4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5" Type="http://schemas.openxmlformats.org/officeDocument/2006/relationships/image" Target="../media/image37.svg"/><Relationship Id="rId4" Type="http://schemas.openxmlformats.org/officeDocument/2006/relationships/image" Target="../media/image26.png"/><Relationship Id="rId9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4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5" Type="http://schemas.openxmlformats.org/officeDocument/2006/relationships/image" Target="../media/image37.svg"/><Relationship Id="rId4" Type="http://schemas.openxmlformats.org/officeDocument/2006/relationships/image" Target="../media/image26.png"/><Relationship Id="rId9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4543BB7A-EEC6-0C5B-343A-BF40A558BED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488248" y="1343978"/>
            <a:ext cx="3514725" cy="4064000"/>
          </a:xfr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1CFFF40-E295-FA08-AE9A-FD39EF28E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983" y="3810000"/>
            <a:ext cx="6616044" cy="1143000"/>
          </a:xfrm>
        </p:spPr>
        <p:txBody>
          <a:bodyPr>
            <a:noAutofit/>
          </a:bodyPr>
          <a:lstStyle/>
          <a:p>
            <a:r>
              <a:rPr lang="en-US" sz="5000" dirty="0"/>
              <a:t>Princes in the Tower</a:t>
            </a:r>
            <a:br>
              <a:rPr lang="en-US" sz="5000" dirty="0"/>
            </a:br>
            <a:r>
              <a:rPr lang="en-US" b="0" dirty="0"/>
              <a:t>Dye Electrophoresis Lab</a:t>
            </a:r>
            <a:endParaRPr lang="en-US" sz="5000" b="0" dirty="0"/>
          </a:p>
        </p:txBody>
      </p:sp>
    </p:spTree>
    <p:extLst>
      <p:ext uri="{BB962C8B-B14F-4D97-AF65-F5344CB8AC3E}">
        <p14:creationId xmlns:p14="http://schemas.microsoft.com/office/powerpoint/2010/main" val="3932418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E521014-F972-BF42-1E5F-F1E8CD58E6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6631199" cy="4294187"/>
          </a:xfrm>
        </p:spPr>
        <p:txBody>
          <a:bodyPr/>
          <a:lstStyle/>
          <a:p>
            <a:r>
              <a:rPr lang="en-US" dirty="0"/>
              <a:t>Today, you will use DNA analysis to investigate a famous historical mystery!</a:t>
            </a:r>
          </a:p>
          <a:p>
            <a:r>
              <a:rPr lang="en-US" dirty="0"/>
              <a:t>In </a:t>
            </a:r>
            <a:r>
              <a:rPr lang="en-US" dirty="0">
                <a:ea typeface="arial"/>
                <a:cs typeface="Helvetica" panose="020B0604020202020204" pitchFamily="34" charset="0"/>
                <a:sym typeface="arial"/>
              </a:rPr>
              <a:t>1483, two English princes vanished and were never seen again. Have their remains been discovered?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C19E6D5-E30E-5F99-4620-013F3311D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today’s lab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73AB2F-58D4-A2B3-DBFA-6D1C77C742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12199" y="638958"/>
            <a:ext cx="4173135" cy="5580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396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5A76680-8C10-9E1A-8E07-34004684DCB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1" y="1731958"/>
            <a:ext cx="7162800" cy="4294187"/>
          </a:xfrm>
        </p:spPr>
        <p:txBody>
          <a:bodyPr/>
          <a:lstStyle/>
          <a:p>
            <a:pPr>
              <a:buClr>
                <a:srgbClr val="002D73"/>
              </a:buClr>
              <a:buSzPts val="3000"/>
            </a:pPr>
            <a:r>
              <a:rPr lang="en-US" sz="3000" u="none" strike="noStrike" cap="none" dirty="0">
                <a:latin typeface="Helvetica" pitchFamily="2" charset="0"/>
                <a:ea typeface="arial"/>
                <a:cs typeface="Helvetica" panose="020B0604020202020204" pitchFamily="34" charset="0"/>
                <a:sym typeface="arial"/>
              </a:rPr>
              <a:t>King Edward IV was the English monarch from 1461 until his sudden death in 1483.</a:t>
            </a:r>
          </a:p>
          <a:p>
            <a:pPr>
              <a:buClr>
                <a:srgbClr val="002D73"/>
              </a:buClr>
              <a:buSzPts val="3000"/>
            </a:pPr>
            <a:r>
              <a:rPr lang="en-US" dirty="0">
                <a:ea typeface="arial"/>
                <a:cs typeface="Helvetica" panose="020B0604020202020204" pitchFamily="34" charset="0"/>
                <a:sym typeface="arial"/>
              </a:rPr>
              <a:t>At the time of King Edward IV’s death, his heirs, Prince Edward and Prince Richard, were only 12 and 9 years old, respectively.</a:t>
            </a:r>
          </a:p>
          <a:p>
            <a:pPr>
              <a:buClr>
                <a:srgbClr val="002D73"/>
              </a:buClr>
              <a:buSzPts val="3000"/>
            </a:pPr>
            <a:r>
              <a:rPr lang="en-US" dirty="0">
                <a:ea typeface="arial"/>
                <a:cs typeface="Helvetica" panose="020B0604020202020204" pitchFamily="34" charset="0"/>
                <a:sym typeface="arial"/>
              </a:rPr>
              <a:t>King Edward IV appointed his brother to serve as head of state until Prince Edward came of age.</a:t>
            </a:r>
            <a:r>
              <a:rPr lang="en-US" u="none" strike="noStrike" cap="none" dirty="0">
                <a:ea typeface="arial"/>
                <a:cs typeface="Helvetica" panose="020B0604020202020204" pitchFamily="34" charset="0"/>
                <a:sym typeface="arial"/>
              </a:rPr>
              <a:t> </a:t>
            </a:r>
            <a:endParaRPr lang="en-US" sz="3000" u="none" strike="noStrike" cap="none" dirty="0">
              <a:ea typeface="arial"/>
              <a:cs typeface="Helvetica" panose="020B0604020202020204" pitchFamily="34" charset="0"/>
              <a:sym typeface="arial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5964DE4-8206-C7B0-7CAC-CA07EB287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brief history lesson: King Edward IV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E07EEF-7CF8-2AA0-7795-438642C1818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37237" y="1731958"/>
            <a:ext cx="3227754" cy="3814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200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5A76680-8C10-9E1A-8E07-34004684DCB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7229156" cy="4294187"/>
          </a:xfrm>
        </p:spPr>
        <p:txBody>
          <a:bodyPr/>
          <a:lstStyle/>
          <a:p>
            <a:pPr>
              <a:buClr>
                <a:srgbClr val="002D73"/>
              </a:buClr>
              <a:buSzPts val="3000"/>
            </a:pPr>
            <a:r>
              <a:rPr lang="en-US" sz="3000" u="none" strike="noStrike" cap="none" dirty="0">
                <a:latin typeface="Helvetica" pitchFamily="2" charset="0"/>
                <a:ea typeface="arial"/>
                <a:cs typeface="Helvetica" panose="020B0604020202020204" pitchFamily="34" charset="0"/>
                <a:sym typeface="arial"/>
              </a:rPr>
              <a:t>However, the princes were declared illegitimate, and their uncle was crowned King Richard III. </a:t>
            </a:r>
          </a:p>
          <a:p>
            <a:pPr>
              <a:buClr>
                <a:srgbClr val="002D73"/>
              </a:buClr>
              <a:buSzPts val="3000"/>
            </a:pPr>
            <a:r>
              <a:rPr lang="en-US" sz="3000" u="none" strike="noStrike" cap="none" dirty="0">
                <a:latin typeface="Helvetica" pitchFamily="2" charset="0"/>
                <a:ea typeface="arial"/>
                <a:cs typeface="Helvetica" panose="020B0604020202020204" pitchFamily="34" charset="0"/>
                <a:sym typeface="arial"/>
              </a:rPr>
              <a:t>The princes were held in the Tower of London but mysteriously disappeared in the summer of 1483.</a:t>
            </a:r>
          </a:p>
          <a:p>
            <a:pPr>
              <a:buClr>
                <a:srgbClr val="002D73"/>
              </a:buClr>
              <a:buSzPts val="3000"/>
            </a:pPr>
            <a:r>
              <a:rPr lang="en-US" sz="3000" u="none" strike="noStrike" cap="none" dirty="0">
                <a:latin typeface="Helvetica" pitchFamily="2" charset="0"/>
                <a:ea typeface="arial"/>
                <a:cs typeface="Helvetica" panose="020B0604020202020204" pitchFamily="34" charset="0"/>
                <a:sym typeface="arial"/>
              </a:rPr>
              <a:t>No one knows what happened to the princes, but many assume they were murdered by order of their uncle, King Richard III.</a:t>
            </a:r>
          </a:p>
          <a:p>
            <a:pPr>
              <a:buClr>
                <a:srgbClr val="002D73"/>
              </a:buClr>
              <a:buSzPts val="3000"/>
            </a:pPr>
            <a:endParaRPr lang="en-US" sz="3000" u="none" strike="noStrike" cap="none" dirty="0">
              <a:highlight>
                <a:srgbClr val="D9F2F5"/>
              </a:highlight>
              <a:latin typeface="Helvetica" pitchFamily="2" charset="0"/>
              <a:ea typeface="arial"/>
              <a:cs typeface="Helvetica" panose="020B0604020202020204" pitchFamily="34" charset="0"/>
              <a:sym typeface="arial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5964DE4-8206-C7B0-7CAC-CA07EB287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brief history lesson: The Princes in the Tower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D08044-ED17-D20C-FB79-43BF3BE837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67300" y="1126835"/>
            <a:ext cx="3915991" cy="5092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948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5A76680-8C10-9E1A-8E07-34004684DCB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7229156" cy="4294187"/>
          </a:xfrm>
        </p:spPr>
        <p:txBody>
          <a:bodyPr/>
          <a:lstStyle/>
          <a:p>
            <a:pPr>
              <a:buClr>
                <a:srgbClr val="002D73"/>
              </a:buClr>
              <a:buSzPts val="3000"/>
            </a:pPr>
            <a:r>
              <a:rPr lang="en-US" dirty="0">
                <a:ea typeface="arial"/>
                <a:cs typeface="Helvetica" panose="020B0604020202020204" pitchFamily="34" charset="0"/>
                <a:sym typeface="arial"/>
              </a:rPr>
              <a:t>Two pairs of remains suspected to belong to Prince Edward and Prince Richard have been discovered.</a:t>
            </a:r>
          </a:p>
          <a:p>
            <a:pPr>
              <a:buClr>
                <a:srgbClr val="002D73"/>
              </a:buClr>
              <a:buSzPts val="3000"/>
            </a:pPr>
            <a:r>
              <a:rPr lang="en-US" dirty="0">
                <a:ea typeface="arial"/>
                <a:cs typeface="Helvetica" panose="020B0604020202020204" pitchFamily="34" charset="0"/>
                <a:sym typeface="arial"/>
              </a:rPr>
              <a:t>The best way to identify the remains is to use forensic DNA testing.</a:t>
            </a:r>
          </a:p>
          <a:p>
            <a:pPr>
              <a:buClr>
                <a:srgbClr val="002D73"/>
              </a:buClr>
              <a:buSzPts val="3000"/>
            </a:pPr>
            <a:endParaRPr lang="en-US" sz="3000" u="none" strike="noStrike" cap="none" dirty="0">
              <a:latin typeface="Helvetica" pitchFamily="2" charset="0"/>
              <a:ea typeface="arial"/>
              <a:cs typeface="Helvetica" panose="020B0604020202020204" pitchFamily="34" charset="0"/>
              <a:sym typeface="arial"/>
            </a:endParaRPr>
          </a:p>
          <a:p>
            <a:pPr>
              <a:buClr>
                <a:srgbClr val="002D73"/>
              </a:buClr>
              <a:buSzPts val="3000"/>
            </a:pPr>
            <a:endParaRPr lang="en-US" sz="3000" u="none" strike="noStrike" cap="none" dirty="0">
              <a:highlight>
                <a:srgbClr val="D9F2F5"/>
              </a:highlight>
              <a:latin typeface="Helvetica" pitchFamily="2" charset="0"/>
              <a:ea typeface="arial"/>
              <a:cs typeface="Helvetica" panose="020B0604020202020204" pitchFamily="34" charset="0"/>
              <a:sym typeface="arial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5964DE4-8206-C7B0-7CAC-CA07EB287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Princes in the Tower found?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9500D9-BD16-30E7-306B-4B7EDC02B4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67300" y="1126835"/>
            <a:ext cx="3915991" cy="5092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905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FC57F0-E22F-68EE-FFC3-3021566238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5835073" cy="4294187"/>
          </a:xfrm>
        </p:spPr>
        <p:txBody>
          <a:bodyPr/>
          <a:lstStyle/>
          <a:p>
            <a:r>
              <a:rPr lang="en-US" dirty="0"/>
              <a:t>Forensic scientists use DNA analysis to solve crimes and identify remains.</a:t>
            </a:r>
          </a:p>
          <a:p>
            <a:r>
              <a:rPr lang="en-US" dirty="0"/>
              <a:t>To understand why DNA analysis is the most powerful tool for identification, we need to review some background on DNA.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CF35A88-F952-4E56-9E31-1F0117BFB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DNA for identification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41A9EE-B17A-C79E-23F4-89925DD43C0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7347" y="1935477"/>
            <a:ext cx="4418535" cy="3313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462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5A76680-8C10-9E1A-8E07-34004684DCB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1" y="1731958"/>
            <a:ext cx="5715000" cy="4294187"/>
          </a:xfrm>
        </p:spPr>
        <p:txBody>
          <a:bodyPr/>
          <a:lstStyle/>
          <a:p>
            <a:pPr>
              <a:buClr>
                <a:srgbClr val="002D73"/>
              </a:buClr>
              <a:buSzPts val="3000"/>
            </a:pPr>
            <a:r>
              <a:rPr lang="en-US" dirty="0">
                <a:ea typeface="arial"/>
                <a:cs typeface="Helvetica" panose="020B0604020202020204" pitchFamily="34" charset="0"/>
                <a:sym typeface="arial"/>
              </a:rPr>
              <a:t>DNA is made of four bases abbreviated A, T, C, and G. </a:t>
            </a:r>
          </a:p>
          <a:p>
            <a:pPr>
              <a:buClr>
                <a:srgbClr val="002D73"/>
              </a:buClr>
              <a:buSzPts val="3000"/>
            </a:pPr>
            <a:r>
              <a:rPr lang="en-US" dirty="0">
                <a:ea typeface="arial"/>
                <a:cs typeface="Helvetica" panose="020B0604020202020204" pitchFamily="34" charset="0"/>
                <a:sym typeface="arial"/>
              </a:rPr>
              <a:t>The order of the As, Ts, Cs, and </a:t>
            </a:r>
            <a:r>
              <a:rPr lang="en-US" dirty="0" err="1">
                <a:ea typeface="arial"/>
                <a:cs typeface="Helvetica" panose="020B0604020202020204" pitchFamily="34" charset="0"/>
                <a:sym typeface="arial"/>
              </a:rPr>
              <a:t>Gs</a:t>
            </a:r>
            <a:r>
              <a:rPr lang="en-US" dirty="0">
                <a:ea typeface="arial"/>
                <a:cs typeface="Helvetica" panose="020B0604020202020204" pitchFamily="34" charset="0"/>
                <a:sym typeface="arial"/>
              </a:rPr>
              <a:t> is referred to as the DNA sequence.</a:t>
            </a:r>
          </a:p>
          <a:p>
            <a:pPr>
              <a:buClr>
                <a:srgbClr val="002D73"/>
              </a:buClr>
              <a:buSzPts val="3000"/>
            </a:pPr>
            <a:r>
              <a:rPr lang="en-US" dirty="0">
                <a:ea typeface="arial"/>
                <a:cs typeface="Helvetica" panose="020B0604020202020204" pitchFamily="34" charset="0"/>
                <a:sym typeface="arial"/>
              </a:rPr>
              <a:t>Every person has a unique DNA sequence, which can be used like a fingerprint to uniquely identify them.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5964DE4-8206-C7B0-7CAC-CA07EB287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DNA for identification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78CD8E3-F5AC-C45A-BADB-764246F1BAA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96069" y="2278445"/>
            <a:ext cx="730963" cy="185009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C790018-432E-3193-6954-3F20827A9D1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9745" y="3203494"/>
            <a:ext cx="4693314" cy="1494489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A568EC76-DBED-DFA6-EBD5-7AEFC8AD2580}"/>
              </a:ext>
            </a:extLst>
          </p:cNvPr>
          <p:cNvSpPr txBox="1"/>
          <p:nvPr/>
        </p:nvSpPr>
        <p:spPr>
          <a:xfrm>
            <a:off x="7672055" y="4631549"/>
            <a:ext cx="21002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0"/>
                <a:cs typeface="Helvetica" panose="020B0604020202020204" pitchFamily="34" charset="0"/>
              </a:rPr>
              <a:t>DNA sequence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2683084-C7DF-C8B1-97D8-925EA030DA7E}"/>
              </a:ext>
            </a:extLst>
          </p:cNvPr>
          <p:cNvSpPr txBox="1"/>
          <p:nvPr/>
        </p:nvSpPr>
        <p:spPr>
          <a:xfrm>
            <a:off x="7563718" y="2803384"/>
            <a:ext cx="7841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0"/>
                <a:cs typeface="Helvetica" panose="020B0604020202020204" pitchFamily="34" charset="0"/>
              </a:rPr>
              <a:t>DNA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06D7267-0F73-D008-7F73-DA114CF2900A}"/>
              </a:ext>
            </a:extLst>
          </p:cNvPr>
          <p:cNvSpPr txBox="1"/>
          <p:nvPr/>
        </p:nvSpPr>
        <p:spPr>
          <a:xfrm>
            <a:off x="9287541" y="1878335"/>
            <a:ext cx="20521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0"/>
                <a:cs typeface="Helvetica" panose="020B0604020202020204" pitchFamily="34" charset="0"/>
              </a:rPr>
              <a:t>Chromosomes</a:t>
            </a:r>
          </a:p>
        </p:txBody>
      </p:sp>
    </p:spTree>
    <p:extLst>
      <p:ext uri="{BB962C8B-B14F-4D97-AF65-F5344CB8AC3E}">
        <p14:creationId xmlns:p14="http://schemas.microsoft.com/office/powerpoint/2010/main" val="1165135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9CBBDA-4F5E-BDAA-7E33-DCCB0DAA3EC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6176818" cy="4294187"/>
          </a:xfrm>
        </p:spPr>
        <p:txBody>
          <a:bodyPr/>
          <a:lstStyle/>
          <a:p>
            <a:r>
              <a:rPr lang="en-US" sz="3000" u="none" strike="noStrike" cap="none" dirty="0">
                <a:latin typeface="Helvetica" pitchFamily="2" charset="0"/>
                <a:ea typeface="arial"/>
                <a:cs typeface="Helvetica" panose="020B0604020202020204" pitchFamily="34" charset="0"/>
                <a:sym typeface="arial"/>
              </a:rPr>
              <a:t>However, more than 99% of DNA sequences are the same in all humans.</a:t>
            </a:r>
          </a:p>
          <a:p>
            <a:pPr>
              <a:buClrTx/>
            </a:pPr>
            <a:r>
              <a:rPr lang="en-US" dirty="0"/>
              <a:t>Forensic scientists focus on the areas of DNA that differ between individuals.</a:t>
            </a:r>
          </a:p>
          <a:p>
            <a:pPr>
              <a:buClrTx/>
            </a:pPr>
            <a:r>
              <a:rPr lang="en-US" dirty="0"/>
              <a:t>Forensic analysis usually examines regions of the DNA that differ in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length called STRs.</a:t>
            </a:r>
          </a:p>
          <a:p>
            <a:endParaRPr lang="en-US" sz="3000" u="none" strike="noStrike" cap="none" dirty="0">
              <a:latin typeface="Helvetica" pitchFamily="2" charset="0"/>
              <a:ea typeface="arial"/>
              <a:cs typeface="Helvetica" panose="020B0604020202020204" pitchFamily="34" charset="0"/>
              <a:sym typeface="arial"/>
            </a:endParaRPr>
          </a:p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66111B0-55F7-C6FF-92BB-1B2F436F7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DNA as a unique identifier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01606B4-89F5-028C-0DAF-2DC1081A007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7347" y="1935477"/>
            <a:ext cx="4418535" cy="3313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518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5A76680-8C10-9E1A-8E07-34004684DCB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1" y="1731958"/>
            <a:ext cx="5614686" cy="4294187"/>
          </a:xfrm>
        </p:spPr>
        <p:txBody>
          <a:bodyPr/>
          <a:lstStyle/>
          <a:p>
            <a:pPr>
              <a:buClr>
                <a:srgbClr val="002D73"/>
              </a:buClr>
              <a:buSzPts val="3000"/>
            </a:pPr>
            <a:r>
              <a:rPr lang="en-US" sz="3000" u="none" strike="noStrike" cap="none" dirty="0">
                <a:latin typeface="Helvetica" pitchFamily="2" charset="0"/>
                <a:ea typeface="arial"/>
                <a:cs typeface="Helvetica" panose="020B0604020202020204" pitchFamily="34" charset="0"/>
                <a:sym typeface="arial"/>
              </a:rPr>
              <a:t>STRs are 2-6 base sequences that repeat in tandem (in a row).</a:t>
            </a:r>
          </a:p>
          <a:p>
            <a:pPr>
              <a:buClr>
                <a:srgbClr val="002D73"/>
              </a:buClr>
              <a:buSzPts val="3000"/>
            </a:pPr>
            <a:r>
              <a:rPr lang="en-US" dirty="0">
                <a:ea typeface="arial"/>
                <a:cs typeface="Helvetica" panose="020B0604020202020204" pitchFamily="34" charset="0"/>
                <a:sym typeface="arial"/>
              </a:rPr>
              <a:t>There are many places in our DNA that contain STRs. We will refer to a specific location that contains an STR as an STR region.</a:t>
            </a:r>
            <a:endParaRPr lang="en-US" sz="3000" u="none" strike="noStrike" cap="none" dirty="0">
              <a:latin typeface="Helvetica" pitchFamily="2" charset="0"/>
              <a:ea typeface="arial"/>
              <a:cs typeface="Helvetica" panose="020B0604020202020204" pitchFamily="34" charset="0"/>
              <a:sym typeface="arial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5964DE4-8206-C7B0-7CAC-CA07EB287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Short tandem repeats (STRs)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BE02A2E-2B6D-46BC-E761-C9D2BC17E177}"/>
              </a:ext>
            </a:extLst>
          </p:cNvPr>
          <p:cNvGrpSpPr/>
          <p:nvPr/>
        </p:nvGrpSpPr>
        <p:grpSpPr>
          <a:xfrm>
            <a:off x="7492679" y="2100165"/>
            <a:ext cx="1296364" cy="461665"/>
            <a:chOff x="7106856" y="4205164"/>
            <a:chExt cx="1296364" cy="46166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74F7317-6F14-CFE1-B068-7DC60894D376}"/>
                </a:ext>
              </a:extLst>
            </p:cNvPr>
            <p:cNvSpPr/>
            <p:nvPr/>
          </p:nvSpPr>
          <p:spPr>
            <a:xfrm>
              <a:off x="7106856" y="4205164"/>
              <a:ext cx="1296364" cy="46166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72F2E20-58F3-692B-077E-E206E2F159AC}"/>
                </a:ext>
              </a:extLst>
            </p:cNvPr>
            <p:cNvSpPr txBox="1"/>
            <p:nvPr/>
          </p:nvSpPr>
          <p:spPr>
            <a:xfrm>
              <a:off x="7206651" y="4205164"/>
              <a:ext cx="109677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0"/>
                  <a:cs typeface="Helvetica" panose="020B0604020202020204" pitchFamily="34" charset="0"/>
                </a:rPr>
                <a:t>GATA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75F1D870-C07A-9020-DB17-214BF92F27A8}"/>
              </a:ext>
            </a:extLst>
          </p:cNvPr>
          <p:cNvGrpSpPr/>
          <p:nvPr/>
        </p:nvGrpSpPr>
        <p:grpSpPr>
          <a:xfrm>
            <a:off x="6196315" y="2100165"/>
            <a:ext cx="1296364" cy="461665"/>
            <a:chOff x="7106856" y="4205164"/>
            <a:chExt cx="1296364" cy="46166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4167F12-F407-DD29-743F-8216F20257E0}"/>
                </a:ext>
              </a:extLst>
            </p:cNvPr>
            <p:cNvSpPr/>
            <p:nvPr/>
          </p:nvSpPr>
          <p:spPr>
            <a:xfrm>
              <a:off x="7106856" y="4205164"/>
              <a:ext cx="1296364" cy="46166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73EC287-91AF-FC4E-0C46-773702CD5EFC}"/>
                </a:ext>
              </a:extLst>
            </p:cNvPr>
            <p:cNvSpPr txBox="1"/>
            <p:nvPr/>
          </p:nvSpPr>
          <p:spPr>
            <a:xfrm>
              <a:off x="7206651" y="4205164"/>
              <a:ext cx="109677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0"/>
                  <a:cs typeface="Helvetica" panose="020B0604020202020204" pitchFamily="34" charset="0"/>
                </a:rPr>
                <a:t>GATA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0B0894A-4109-4340-FE6C-669FCC31F1C7}"/>
              </a:ext>
            </a:extLst>
          </p:cNvPr>
          <p:cNvGrpSpPr/>
          <p:nvPr/>
        </p:nvGrpSpPr>
        <p:grpSpPr>
          <a:xfrm>
            <a:off x="8790971" y="2100164"/>
            <a:ext cx="1296364" cy="461665"/>
            <a:chOff x="7106856" y="4205164"/>
            <a:chExt cx="1296364" cy="461665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652EFA1-976D-5C27-B54D-894BE0107516}"/>
                </a:ext>
              </a:extLst>
            </p:cNvPr>
            <p:cNvSpPr/>
            <p:nvPr/>
          </p:nvSpPr>
          <p:spPr>
            <a:xfrm>
              <a:off x="7106856" y="4205164"/>
              <a:ext cx="1296364" cy="46166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3A53844-D3D8-6A2E-CAE6-CB30446B8D95}"/>
                </a:ext>
              </a:extLst>
            </p:cNvPr>
            <p:cNvSpPr txBox="1"/>
            <p:nvPr/>
          </p:nvSpPr>
          <p:spPr>
            <a:xfrm>
              <a:off x="7206651" y="4205164"/>
              <a:ext cx="109677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0"/>
                  <a:cs typeface="Helvetica" panose="020B0604020202020204" pitchFamily="34" charset="0"/>
                </a:rPr>
                <a:t>GATA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4DE4A35-1B61-B0FC-188D-A59B8F75EFA8}"/>
              </a:ext>
            </a:extLst>
          </p:cNvPr>
          <p:cNvGrpSpPr/>
          <p:nvPr/>
        </p:nvGrpSpPr>
        <p:grpSpPr>
          <a:xfrm>
            <a:off x="10087335" y="2100163"/>
            <a:ext cx="1296364" cy="461665"/>
            <a:chOff x="7106856" y="4205164"/>
            <a:chExt cx="1296364" cy="461665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C177590-6576-94AA-641A-42D7770DF0A8}"/>
                </a:ext>
              </a:extLst>
            </p:cNvPr>
            <p:cNvSpPr/>
            <p:nvPr/>
          </p:nvSpPr>
          <p:spPr>
            <a:xfrm>
              <a:off x="7106856" y="4205164"/>
              <a:ext cx="1296364" cy="46166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A57AB6B-2009-DEA8-AF5A-40929D16CE81}"/>
                </a:ext>
              </a:extLst>
            </p:cNvPr>
            <p:cNvSpPr txBox="1"/>
            <p:nvPr/>
          </p:nvSpPr>
          <p:spPr>
            <a:xfrm>
              <a:off x="7206651" y="4205164"/>
              <a:ext cx="109677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0"/>
                  <a:cs typeface="Helvetica" panose="020B0604020202020204" pitchFamily="34" charset="0"/>
                </a:rPr>
                <a:t>GATA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0584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5A76680-8C10-9E1A-8E07-34004684DCB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5105399" cy="4294187"/>
          </a:xfrm>
        </p:spPr>
        <p:txBody>
          <a:bodyPr/>
          <a:lstStyle/>
          <a:p>
            <a:pPr>
              <a:buClr>
                <a:srgbClr val="002D73"/>
              </a:buClr>
              <a:buSzPts val="3000"/>
            </a:pPr>
            <a:r>
              <a:rPr lang="en-US" sz="3000" u="none" strike="noStrike" cap="none" dirty="0">
                <a:latin typeface="Helvetica" pitchFamily="2" charset="0"/>
                <a:ea typeface="arial"/>
                <a:cs typeface="Helvetica" panose="020B0604020202020204" pitchFamily="34" charset="0"/>
                <a:sym typeface="arial"/>
              </a:rPr>
              <a:t>For a</a:t>
            </a:r>
            <a:r>
              <a:rPr lang="en-US" sz="3000" u="none" strike="noStrike" cap="none" dirty="0">
                <a:solidFill>
                  <a:srgbClr val="FF0000"/>
                </a:solidFill>
                <a:latin typeface="Helvetica" pitchFamily="2" charset="0"/>
                <a:ea typeface="arial"/>
                <a:cs typeface="Helvetica" panose="020B0604020202020204" pitchFamily="34" charset="0"/>
                <a:sym typeface="arial"/>
              </a:rPr>
              <a:t> </a:t>
            </a:r>
            <a:r>
              <a:rPr lang="en-US" sz="3000" u="none" strike="noStrike" cap="none" dirty="0">
                <a:latin typeface="Helvetica" pitchFamily="2" charset="0"/>
                <a:ea typeface="arial"/>
                <a:cs typeface="Helvetica" panose="020B0604020202020204" pitchFamily="34" charset="0"/>
                <a:sym typeface="arial"/>
              </a:rPr>
              <a:t>given STR region, the chromosomal location and the sequence that is repeated are the same in all people.</a:t>
            </a:r>
          </a:p>
          <a:p>
            <a:pPr>
              <a:buClr>
                <a:srgbClr val="002D73"/>
              </a:buClr>
              <a:buSzPts val="3000"/>
            </a:pPr>
            <a:r>
              <a:rPr lang="en-US" sz="3000" u="none" strike="noStrike" cap="none" dirty="0">
                <a:latin typeface="Helvetica" pitchFamily="2" charset="0"/>
                <a:ea typeface="arial"/>
                <a:cs typeface="Helvetica" panose="020B0604020202020204" pitchFamily="34" charset="0"/>
                <a:sym typeface="arial"/>
              </a:rPr>
              <a:t>However, </a:t>
            </a:r>
            <a:r>
              <a:rPr lang="en-US" dirty="0">
                <a:ea typeface="arial"/>
                <a:cs typeface="Helvetica" panose="020B0604020202020204" pitchFamily="34" charset="0"/>
                <a:sym typeface="arial"/>
              </a:rPr>
              <a:t>t</a:t>
            </a:r>
            <a:r>
              <a:rPr lang="en-US" sz="3000" u="none" strike="noStrike" cap="none" dirty="0">
                <a:latin typeface="Helvetica" pitchFamily="2" charset="0"/>
                <a:ea typeface="arial"/>
                <a:cs typeface="Helvetica" panose="020B0604020202020204" pitchFamily="34" charset="0"/>
                <a:sym typeface="arial"/>
              </a:rPr>
              <a:t>he number of repeats can vary between people.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5964DE4-8206-C7B0-7CAC-CA07EB287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Short tandem repeats (STRs)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F30497-F944-2FBA-88AD-D04A42D30946}"/>
              </a:ext>
            </a:extLst>
          </p:cNvPr>
          <p:cNvSpPr txBox="1"/>
          <p:nvPr/>
        </p:nvSpPr>
        <p:spPr>
          <a:xfrm>
            <a:off x="6368856" y="2321734"/>
            <a:ext cx="53797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0"/>
                <a:cs typeface="Helvetica" panose="020B0604020202020204" pitchFamily="34" charset="0"/>
              </a:rPr>
              <a:t>Location: Chromosome 7</a:t>
            </a:r>
          </a:p>
          <a:p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0"/>
                <a:cs typeface="Helvetica" panose="020B0604020202020204" pitchFamily="34" charset="0"/>
              </a:rPr>
              <a:t>Sequence repeated: GATA</a:t>
            </a:r>
          </a:p>
          <a:p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0"/>
                <a:cs typeface="Helvetica" panose="020B0604020202020204" pitchFamily="34" charset="0"/>
              </a:rPr>
              <a:t>Number of repeats: Between 5 and 16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26477C-A872-884C-FA14-ADF57624AC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273637" y="3968800"/>
            <a:ext cx="3225727" cy="291999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AA8C5B2E-2CC5-7759-B94F-AF5AD8740C93}"/>
              </a:ext>
            </a:extLst>
          </p:cNvPr>
          <p:cNvGrpSpPr/>
          <p:nvPr/>
        </p:nvGrpSpPr>
        <p:grpSpPr>
          <a:xfrm>
            <a:off x="5964100" y="3520603"/>
            <a:ext cx="6100381" cy="2178994"/>
            <a:chOff x="5964100" y="3520603"/>
            <a:chExt cx="6100381" cy="217899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8AFC53E-A95B-D49F-4974-145CD8ADA74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31202" y="3520603"/>
              <a:ext cx="5633279" cy="2178994"/>
            </a:xfrm>
            <a:prstGeom prst="rect">
              <a:avLst/>
            </a:prstGeom>
          </p:spPr>
        </p:pic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C90FAFF-7736-3B2C-716B-DA65825E0D76}"/>
                </a:ext>
              </a:extLst>
            </p:cNvPr>
            <p:cNvCxnSpPr/>
            <p:nvPr/>
          </p:nvCxnSpPr>
          <p:spPr>
            <a:xfrm flipV="1">
              <a:off x="6032500" y="3657600"/>
              <a:ext cx="398702" cy="596900"/>
            </a:xfrm>
            <a:prstGeom prst="line">
              <a:avLst/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A6CA833F-EF0C-66C3-1FD2-C6B39E48BAE3}"/>
                </a:ext>
              </a:extLst>
            </p:cNvPr>
            <p:cNvCxnSpPr>
              <a:cxnSpLocks/>
            </p:cNvCxnSpPr>
            <p:nvPr/>
          </p:nvCxnSpPr>
          <p:spPr>
            <a:xfrm>
              <a:off x="5964100" y="4406900"/>
              <a:ext cx="467102" cy="1231900"/>
            </a:xfrm>
            <a:prstGeom prst="line">
              <a:avLst/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3126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5A76680-8C10-9E1A-8E07-34004684DCB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0999" y="1731958"/>
            <a:ext cx="6355464" cy="4294187"/>
          </a:xfrm>
        </p:spPr>
        <p:txBody>
          <a:bodyPr/>
          <a:lstStyle/>
          <a:p>
            <a:pPr>
              <a:buClr>
                <a:srgbClr val="002D73"/>
              </a:buClr>
              <a:buSzPts val="3000"/>
            </a:pPr>
            <a:r>
              <a:rPr lang="en-US" dirty="0">
                <a:sym typeface="arial"/>
              </a:rPr>
              <a:t>Humans have two copies of each chromosome, one inherited from each biological parent.</a:t>
            </a:r>
          </a:p>
          <a:p>
            <a:pPr>
              <a:buClr>
                <a:srgbClr val="002D73"/>
              </a:buClr>
              <a:buSzPts val="3000"/>
            </a:pPr>
            <a:r>
              <a:rPr lang="en-US" dirty="0">
                <a:sym typeface="arial"/>
              </a:rPr>
              <a:t>Because of this, humans have two copies of each STR region.</a:t>
            </a:r>
            <a:endParaRPr lang="en-US" dirty="0"/>
          </a:p>
          <a:p>
            <a:pPr marL="342900" indent="-342900"/>
            <a:r>
              <a:rPr lang="en-US" dirty="0"/>
              <a:t>The number of repeats you inherit from each parent </a:t>
            </a:r>
            <a:r>
              <a:rPr lang="en-US" i="1" dirty="0"/>
              <a:t>might </a:t>
            </a:r>
            <a:r>
              <a:rPr lang="en-US" dirty="0"/>
              <a:t>differ.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5964DE4-8206-C7B0-7CAC-CA07EB287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 genotypes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E84806-A99F-33B4-5CBB-994853DDAACD}"/>
              </a:ext>
            </a:extLst>
          </p:cNvPr>
          <p:cNvSpPr/>
          <p:nvPr/>
        </p:nvSpPr>
        <p:spPr>
          <a:xfrm>
            <a:off x="9188331" y="3478757"/>
            <a:ext cx="352698" cy="1976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98F0994-072F-66A4-B09E-CF8D286776DD}"/>
              </a:ext>
            </a:extLst>
          </p:cNvPr>
          <p:cNvSpPr/>
          <p:nvPr/>
        </p:nvSpPr>
        <p:spPr>
          <a:xfrm>
            <a:off x="9824178" y="5263518"/>
            <a:ext cx="352698" cy="1976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8" name="Graphic 7" descr="User with solid fill">
            <a:extLst>
              <a:ext uri="{FF2B5EF4-FFF2-40B4-BE49-F238E27FC236}">
                <a16:creationId xmlns:a16="http://schemas.microsoft.com/office/drawing/2014/main" id="{4B78B052-AF35-6C9E-A737-D3BC3655C3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29605" y="1392272"/>
            <a:ext cx="1553736" cy="15537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B68FFA2-B5BA-6525-3A5B-8850D241559B}"/>
              </a:ext>
            </a:extLst>
          </p:cNvPr>
          <p:cNvSpPr txBox="1"/>
          <p:nvPr/>
        </p:nvSpPr>
        <p:spPr>
          <a:xfrm>
            <a:off x="7293668" y="2917721"/>
            <a:ext cx="31062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  <a:cs typeface="Helvetica" panose="020B0604020202020204" pitchFamily="34" charset="0"/>
              </a:rPr>
              <a:t>Maternal chromosome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96BBBA5-B1F4-95DB-4F44-6BB27F6E2952}"/>
              </a:ext>
            </a:extLst>
          </p:cNvPr>
          <p:cNvSpPr txBox="1"/>
          <p:nvPr/>
        </p:nvSpPr>
        <p:spPr>
          <a:xfrm>
            <a:off x="7376949" y="5180478"/>
            <a:ext cx="31062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  <a:cs typeface="Helvetica" panose="020B0604020202020204" pitchFamily="34" charset="0"/>
              </a:rPr>
              <a:t>Paternal chromosome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899BA43-C7F3-7F22-4EAA-75DD0B188150}"/>
              </a:ext>
            </a:extLst>
          </p:cNvPr>
          <p:cNvSpPr txBox="1"/>
          <p:nvPr/>
        </p:nvSpPr>
        <p:spPr>
          <a:xfrm>
            <a:off x="7538929" y="4023760"/>
            <a:ext cx="31062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AMP_GothamRoundedBold" panose="02000000000000000000" pitchFamily="2" charset="77"/>
                <a:cs typeface="Helvetica" panose="020B0604020202020204" pitchFamily="34" charset="0"/>
              </a:rPr>
              <a:t>STR region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7CF7B27B-E665-833E-D706-1F92B20B0E4E}"/>
              </a:ext>
            </a:extLst>
          </p:cNvPr>
          <p:cNvCxnSpPr>
            <a:cxnSpLocks/>
          </p:cNvCxnSpPr>
          <p:nvPr/>
        </p:nvCxnSpPr>
        <p:spPr>
          <a:xfrm flipV="1">
            <a:off x="9092079" y="3676424"/>
            <a:ext cx="0" cy="305267"/>
          </a:xfrm>
          <a:prstGeom prst="straightConnector1">
            <a:avLst/>
          </a:prstGeom>
          <a:ln w="19050">
            <a:solidFill>
              <a:srgbClr val="D10F3A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49627CE-C859-844A-8238-A17F7C149E7D}"/>
              </a:ext>
            </a:extLst>
          </p:cNvPr>
          <p:cNvCxnSpPr>
            <a:cxnSpLocks/>
          </p:cNvCxnSpPr>
          <p:nvPr/>
        </p:nvCxnSpPr>
        <p:spPr>
          <a:xfrm>
            <a:off x="9103614" y="4457466"/>
            <a:ext cx="0" cy="305267"/>
          </a:xfrm>
          <a:prstGeom prst="straightConnector1">
            <a:avLst/>
          </a:prstGeom>
          <a:ln w="19050">
            <a:solidFill>
              <a:srgbClr val="D10F3A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B8BEB42D-7DB5-8189-6077-EE13892D038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76949" y="3359354"/>
            <a:ext cx="3108960" cy="28142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F0D1274-486E-87E1-80C3-A539C8260EF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74288" y="4940569"/>
            <a:ext cx="3108960" cy="28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329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60DCBBE-4485-8F1E-302A-A90FAEF52C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19943" y="5386532"/>
            <a:ext cx="3108960" cy="28142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82F8759-5324-8DCE-EBC9-8EE00472D4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19943" y="3273581"/>
            <a:ext cx="3108960" cy="281429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5A76680-8C10-9E1A-8E07-34004684DCB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78681" y="1592542"/>
            <a:ext cx="5715000" cy="4294187"/>
          </a:xfrm>
        </p:spPr>
        <p:txBody>
          <a:bodyPr/>
          <a:lstStyle/>
          <a:p>
            <a:pPr>
              <a:buClr>
                <a:srgbClr val="002D73"/>
              </a:buClr>
              <a:buSzPts val="3000"/>
            </a:pPr>
            <a:r>
              <a:rPr lang="en-US" dirty="0"/>
              <a:t>Forensic scientists refer to STR alleles by the number of repeats they contain. </a:t>
            </a:r>
          </a:p>
          <a:p>
            <a:pPr>
              <a:buClr>
                <a:srgbClr val="002D73"/>
              </a:buClr>
              <a:buSzPts val="3000"/>
            </a:pPr>
            <a:r>
              <a:rPr lang="en-US" dirty="0"/>
              <a:t>This person is “9, 9” for this STR region.</a:t>
            </a:r>
          </a:p>
          <a:p>
            <a:pPr>
              <a:buClr>
                <a:srgbClr val="002D73"/>
              </a:buClr>
              <a:buSzPts val="3000"/>
            </a:pPr>
            <a:endParaRPr lang="en-US" dirty="0"/>
          </a:p>
          <a:p>
            <a:pPr>
              <a:buClr>
                <a:srgbClr val="002D73"/>
              </a:buClr>
              <a:buSzPts val="3000"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5964DE4-8206-C7B0-7CAC-CA07EB287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 genotypes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B0A0396-D264-0D6B-7643-22E928426838}"/>
              </a:ext>
            </a:extLst>
          </p:cNvPr>
          <p:cNvSpPr/>
          <p:nvPr/>
        </p:nvSpPr>
        <p:spPr>
          <a:xfrm>
            <a:off x="1358113" y="2792504"/>
            <a:ext cx="1741714" cy="307010"/>
          </a:xfrm>
          <a:prstGeom prst="rect">
            <a:avLst/>
          </a:prstGeom>
          <a:solidFill>
            <a:srgbClr val="00B2DD"/>
          </a:solidFill>
          <a:ln>
            <a:solidFill>
              <a:srgbClr val="00B2D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AMP_GothamRoundedBold" panose="02000000000000000000" pitchFamily="2" charset="0"/>
                <a:cs typeface="Helvetica" panose="020B0604020202020204" pitchFamily="34" charset="0"/>
              </a:rPr>
              <a:t>STR Genotype: 9,9</a:t>
            </a:r>
          </a:p>
        </p:txBody>
      </p:sp>
      <p:pic>
        <p:nvPicPr>
          <p:cNvPr id="30" name="Graphic 29" descr="User with solid fill">
            <a:extLst>
              <a:ext uri="{FF2B5EF4-FFF2-40B4-BE49-F238E27FC236}">
                <a16:creationId xmlns:a16="http://schemas.microsoft.com/office/drawing/2014/main" id="{C1BAF7AE-5109-E9AC-2744-820696F9BA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0769" y="1392273"/>
            <a:ext cx="1553736" cy="1553736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3C111F11-1997-7617-F513-37CE25363237}"/>
              </a:ext>
            </a:extLst>
          </p:cNvPr>
          <p:cNvSpPr txBox="1"/>
          <p:nvPr/>
        </p:nvSpPr>
        <p:spPr>
          <a:xfrm>
            <a:off x="1306923" y="2447240"/>
            <a:ext cx="10038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AMP_GothamRoundedBold" panose="02000000000000000000" pitchFamily="2" charset="0"/>
                <a:cs typeface="Helvetica" panose="020B0604020202020204" pitchFamily="34" charset="0"/>
              </a:rPr>
              <a:t>Person A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CBA1814C-0882-D7DF-945E-109327C5DA7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582" y="3907280"/>
            <a:ext cx="5224664" cy="200025"/>
          </a:xfrm>
          <a:prstGeom prst="rect">
            <a:avLst/>
          </a:prstGeom>
        </p:spPr>
      </p:pic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5E5FC18F-23A5-3CA5-4197-C9DA9B972819}"/>
              </a:ext>
            </a:extLst>
          </p:cNvPr>
          <p:cNvCxnSpPr>
            <a:cxnSpLocks/>
          </p:cNvCxnSpPr>
          <p:nvPr/>
        </p:nvCxnSpPr>
        <p:spPr>
          <a:xfrm flipV="1">
            <a:off x="1521203" y="3429000"/>
            <a:ext cx="1648292" cy="47828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8BF62E4-3A66-7B67-EEB5-DB1093D8EE12}"/>
              </a:ext>
            </a:extLst>
          </p:cNvPr>
          <p:cNvCxnSpPr>
            <a:cxnSpLocks/>
          </p:cNvCxnSpPr>
          <p:nvPr/>
        </p:nvCxnSpPr>
        <p:spPr>
          <a:xfrm flipH="1" flipV="1">
            <a:off x="3169495" y="3429000"/>
            <a:ext cx="1774006" cy="47828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C014D257-CF2F-DE84-6050-C92BAFA5D6B1}"/>
              </a:ext>
            </a:extLst>
          </p:cNvPr>
          <p:cNvSpPr txBox="1"/>
          <p:nvPr/>
        </p:nvSpPr>
        <p:spPr>
          <a:xfrm>
            <a:off x="1422605" y="4100126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rgbClr val="00B2DD"/>
                </a:solidFill>
                <a:latin typeface="AMP_GothamRoundedBold" panose="02000000000000000000" pitchFamily="2" charset="0"/>
                <a:cs typeface="Helvetica" panose="020B0604020202020204" pitchFamily="34" charset="0"/>
              </a:rPr>
              <a:t>9 repeats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2A20F882-9F33-372C-8263-8E15F433163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582" y="4719268"/>
            <a:ext cx="5224664" cy="200025"/>
          </a:xfrm>
          <a:prstGeom prst="rect">
            <a:avLst/>
          </a:prstGeom>
        </p:spPr>
      </p:pic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DEE967FB-AE22-2BC1-A37F-13DA26AD30F2}"/>
              </a:ext>
            </a:extLst>
          </p:cNvPr>
          <p:cNvCxnSpPr>
            <a:cxnSpLocks/>
          </p:cNvCxnSpPr>
          <p:nvPr/>
        </p:nvCxnSpPr>
        <p:spPr>
          <a:xfrm>
            <a:off x="1521203" y="4919293"/>
            <a:ext cx="1648292" cy="531279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696A985E-CA4B-00EF-BBC5-2ECC83E1306F}"/>
              </a:ext>
            </a:extLst>
          </p:cNvPr>
          <p:cNvCxnSpPr>
            <a:cxnSpLocks/>
          </p:cNvCxnSpPr>
          <p:nvPr/>
        </p:nvCxnSpPr>
        <p:spPr>
          <a:xfrm flipH="1">
            <a:off x="3169495" y="4919293"/>
            <a:ext cx="1849545" cy="531279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8042812D-2BAC-ED0D-1E33-55D7D9EE9A22}"/>
              </a:ext>
            </a:extLst>
          </p:cNvPr>
          <p:cNvSpPr txBox="1"/>
          <p:nvPr/>
        </p:nvSpPr>
        <p:spPr>
          <a:xfrm>
            <a:off x="1422604" y="4353503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rgbClr val="00B2DD"/>
                </a:solidFill>
                <a:latin typeface="AMP_GothamRoundedBold" panose="02000000000000000000" pitchFamily="2" charset="0"/>
                <a:cs typeface="Helvetica" panose="020B0604020202020204" pitchFamily="34" charset="0"/>
              </a:rPr>
              <a:t>9 repeats</a:t>
            </a:r>
          </a:p>
        </p:txBody>
      </p:sp>
    </p:spTree>
    <p:extLst>
      <p:ext uri="{BB962C8B-B14F-4D97-AF65-F5344CB8AC3E}">
        <p14:creationId xmlns:p14="http://schemas.microsoft.com/office/powerpoint/2010/main" val="2311774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2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754F256E-AB75-F84E-672A-0674252B81E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03038" y="5386532"/>
            <a:ext cx="3108960" cy="28142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4EE022C-7900-0E3C-302B-66F80515769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03038" y="3273581"/>
            <a:ext cx="3108960" cy="28142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A3E0F53-7069-2A68-7A9F-91B7259755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19943" y="5386532"/>
            <a:ext cx="3108960" cy="28142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6435DCF-910D-F763-B44A-C8C719FB8A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19943" y="3273581"/>
            <a:ext cx="3108960" cy="281429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D5964DE4-8206-C7B0-7CAC-CA07EB287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 genotypes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68C106F-18C9-F470-8D50-FDBACC0E1BDD}"/>
              </a:ext>
            </a:extLst>
          </p:cNvPr>
          <p:cNvSpPr/>
          <p:nvPr/>
        </p:nvSpPr>
        <p:spPr>
          <a:xfrm>
            <a:off x="7983749" y="3682002"/>
            <a:ext cx="352698" cy="1976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1">
              <a:latin typeface="AMP_GothamRoundedBold" panose="02000000000000000000" pitchFamily="2" charset="0"/>
              <a:cs typeface="Helvetica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76B5BCF-2357-4ECE-ECBE-A5737B24C68C}"/>
              </a:ext>
            </a:extLst>
          </p:cNvPr>
          <p:cNvSpPr/>
          <p:nvPr/>
        </p:nvSpPr>
        <p:spPr>
          <a:xfrm>
            <a:off x="7379208" y="2788920"/>
            <a:ext cx="1741714" cy="307010"/>
          </a:xfrm>
          <a:prstGeom prst="rect">
            <a:avLst/>
          </a:prstGeom>
          <a:solidFill>
            <a:srgbClr val="00B2DD"/>
          </a:solidFill>
          <a:ln>
            <a:solidFill>
              <a:srgbClr val="00B2D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AMP_GothamRoundedBold" panose="02000000000000000000" pitchFamily="2" charset="0"/>
                <a:cs typeface="Helvetica" panose="020B0604020202020204" pitchFamily="34" charset="0"/>
              </a:rPr>
              <a:t>STR Genotype: 5,7</a:t>
            </a:r>
          </a:p>
        </p:txBody>
      </p:sp>
      <p:pic>
        <p:nvPicPr>
          <p:cNvPr id="6" name="Graphic 5" descr="User with solid fill">
            <a:extLst>
              <a:ext uri="{FF2B5EF4-FFF2-40B4-BE49-F238E27FC236}">
                <a16:creationId xmlns:a16="http://schemas.microsoft.com/office/drawing/2014/main" id="{67F91B7D-1BF1-5E03-E906-27044E0390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32320" y="1389888"/>
            <a:ext cx="1553736" cy="155373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CA7B641-9138-1E53-20A8-3CF47C048450}"/>
              </a:ext>
            </a:extLst>
          </p:cNvPr>
          <p:cNvSpPr txBox="1"/>
          <p:nvPr/>
        </p:nvSpPr>
        <p:spPr>
          <a:xfrm>
            <a:off x="7351803" y="2424896"/>
            <a:ext cx="9957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AMP_GothamRoundedBold" panose="02000000000000000000" pitchFamily="2" charset="0"/>
                <a:cs typeface="Helvetica" panose="020B0604020202020204" pitchFamily="34" charset="0"/>
              </a:rPr>
              <a:t>Person B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BFD80CF-57CC-083A-C393-ADF6A5959264}"/>
              </a:ext>
            </a:extLst>
          </p:cNvPr>
          <p:cNvCxnSpPr>
            <a:cxnSpLocks/>
          </p:cNvCxnSpPr>
          <p:nvPr/>
        </p:nvCxnSpPr>
        <p:spPr>
          <a:xfrm flipV="1">
            <a:off x="7509164" y="3451708"/>
            <a:ext cx="1704129" cy="45278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EFC76D2-782A-3D17-A49C-63BD306B6EDD}"/>
              </a:ext>
            </a:extLst>
          </p:cNvPr>
          <p:cNvCxnSpPr>
            <a:cxnSpLocks/>
          </p:cNvCxnSpPr>
          <p:nvPr/>
        </p:nvCxnSpPr>
        <p:spPr>
          <a:xfrm flipH="1" flipV="1">
            <a:off x="9232220" y="3458988"/>
            <a:ext cx="198107" cy="42068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65363C6B-C35D-9415-CF2E-4AAA2BA407FA}"/>
              </a:ext>
            </a:extLst>
          </p:cNvPr>
          <p:cNvSpPr txBox="1"/>
          <p:nvPr/>
        </p:nvSpPr>
        <p:spPr>
          <a:xfrm>
            <a:off x="7443216" y="4096512"/>
            <a:ext cx="12811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rgbClr val="00B2DD"/>
                </a:solidFill>
                <a:latin typeface="AMP_GothamRoundedBold" panose="02000000000000000000" pitchFamily="2" charset="0"/>
                <a:cs typeface="Helvetica" panose="020B0604020202020204" pitchFamily="34" charset="0"/>
              </a:rPr>
              <a:t>5 repeats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207B2CC-EA81-9F2F-D99E-9994EB853D91}"/>
              </a:ext>
            </a:extLst>
          </p:cNvPr>
          <p:cNvCxnSpPr>
            <a:cxnSpLocks/>
          </p:cNvCxnSpPr>
          <p:nvPr/>
        </p:nvCxnSpPr>
        <p:spPr>
          <a:xfrm>
            <a:off x="7509164" y="4926481"/>
            <a:ext cx="1704129" cy="52869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C1A5EE0-627E-3513-8F5F-AA6A9417DC9A}"/>
              </a:ext>
            </a:extLst>
          </p:cNvPr>
          <p:cNvCxnSpPr>
            <a:cxnSpLocks/>
          </p:cNvCxnSpPr>
          <p:nvPr/>
        </p:nvCxnSpPr>
        <p:spPr>
          <a:xfrm flipH="1">
            <a:off x="9232220" y="4911622"/>
            <a:ext cx="997630" cy="549899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B3AB2B39-A716-83FE-BCF3-57DDF9E6D86C}"/>
              </a:ext>
            </a:extLst>
          </p:cNvPr>
          <p:cNvSpPr txBox="1"/>
          <p:nvPr/>
        </p:nvSpPr>
        <p:spPr>
          <a:xfrm>
            <a:off x="7443216" y="4366768"/>
            <a:ext cx="1277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rgbClr val="00B2DD"/>
                </a:solidFill>
                <a:latin typeface="AMP_GothamRoundedBold" panose="02000000000000000000" pitchFamily="2" charset="0"/>
                <a:cs typeface="Helvetica" panose="020B0604020202020204" pitchFamily="34" charset="0"/>
              </a:rPr>
              <a:t>7 repeats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81FA55DD-32C3-1E7A-6DEA-6F0A29D16ED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6832" y="3904488"/>
            <a:ext cx="3648082" cy="200025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6A73C3CD-DCA3-6EC8-7DC3-C03582B31099}"/>
              </a:ext>
            </a:extLst>
          </p:cNvPr>
          <p:cNvSpPr/>
          <p:nvPr/>
        </p:nvSpPr>
        <p:spPr>
          <a:xfrm>
            <a:off x="1358113" y="2792504"/>
            <a:ext cx="1741714" cy="307010"/>
          </a:xfrm>
          <a:prstGeom prst="rect">
            <a:avLst/>
          </a:prstGeom>
          <a:solidFill>
            <a:srgbClr val="00B2DD"/>
          </a:solidFill>
          <a:ln>
            <a:solidFill>
              <a:srgbClr val="00B2D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AMP_GothamRoundedBold" panose="02000000000000000000" pitchFamily="2" charset="0"/>
                <a:cs typeface="Helvetica" panose="020B0604020202020204" pitchFamily="34" charset="0"/>
              </a:rPr>
              <a:t>STR Genotype: 9,9</a:t>
            </a:r>
          </a:p>
        </p:txBody>
      </p:sp>
      <p:pic>
        <p:nvPicPr>
          <p:cNvPr id="36" name="Graphic 35" descr="User with solid fill">
            <a:extLst>
              <a:ext uri="{FF2B5EF4-FFF2-40B4-BE49-F238E27FC236}">
                <a16:creationId xmlns:a16="http://schemas.microsoft.com/office/drawing/2014/main" id="{4A4B21D4-0752-D73F-81C3-9BDFCCF44A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0769" y="1392273"/>
            <a:ext cx="1553736" cy="1553736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3FDFB8B1-21B0-B6D0-ED0F-740B076158A8}"/>
              </a:ext>
            </a:extLst>
          </p:cNvPr>
          <p:cNvSpPr txBox="1"/>
          <p:nvPr/>
        </p:nvSpPr>
        <p:spPr>
          <a:xfrm>
            <a:off x="1306923" y="2447240"/>
            <a:ext cx="10038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AMP_GothamRoundedBold" panose="02000000000000000000" pitchFamily="2" charset="0"/>
                <a:cs typeface="Helvetica" panose="020B0604020202020204" pitchFamily="34" charset="0"/>
              </a:rPr>
              <a:t>Person A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6CFF63F7-7647-95FC-E439-F0DD9953ABF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582" y="3907280"/>
            <a:ext cx="5224664" cy="200025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09124734-EE68-B665-6791-71BFE6557560}"/>
              </a:ext>
            </a:extLst>
          </p:cNvPr>
          <p:cNvSpPr txBox="1"/>
          <p:nvPr/>
        </p:nvSpPr>
        <p:spPr>
          <a:xfrm>
            <a:off x="1422605" y="4100126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rgbClr val="00B2DD"/>
                </a:solidFill>
                <a:latin typeface="AMP_GothamRoundedBold" panose="02000000000000000000" pitchFamily="2" charset="0"/>
                <a:cs typeface="Helvetica" panose="020B0604020202020204" pitchFamily="34" charset="0"/>
              </a:rPr>
              <a:t>9 repeats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5DCB27CF-A8C7-CC9F-5264-34931F945211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582" y="4719268"/>
            <a:ext cx="5224664" cy="200025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F382DD21-BB2D-A810-622F-F0B7A2DDF860}"/>
              </a:ext>
            </a:extLst>
          </p:cNvPr>
          <p:cNvSpPr txBox="1"/>
          <p:nvPr/>
        </p:nvSpPr>
        <p:spPr>
          <a:xfrm>
            <a:off x="1422604" y="4353503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rgbClr val="00B2DD"/>
                </a:solidFill>
                <a:latin typeface="AMP_GothamRoundedBold" panose="02000000000000000000" pitchFamily="2" charset="0"/>
                <a:cs typeface="Helvetica" panose="020B0604020202020204" pitchFamily="34" charset="0"/>
              </a:rPr>
              <a:t>9 repeats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D5CB87-A683-C38C-744B-790B8BC3B46E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6832" y="4722546"/>
            <a:ext cx="4416942" cy="200025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CE6628B-054F-A68C-656B-533E44774DEA}"/>
              </a:ext>
            </a:extLst>
          </p:cNvPr>
          <p:cNvCxnSpPr>
            <a:cxnSpLocks/>
          </p:cNvCxnSpPr>
          <p:nvPr/>
        </p:nvCxnSpPr>
        <p:spPr>
          <a:xfrm flipV="1">
            <a:off x="1521203" y="3429000"/>
            <a:ext cx="1648292" cy="47828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6FA9DB7-31A9-3F02-95EA-D2753936E1FC}"/>
              </a:ext>
            </a:extLst>
          </p:cNvPr>
          <p:cNvCxnSpPr>
            <a:cxnSpLocks/>
          </p:cNvCxnSpPr>
          <p:nvPr/>
        </p:nvCxnSpPr>
        <p:spPr>
          <a:xfrm flipH="1" flipV="1">
            <a:off x="3169495" y="3429000"/>
            <a:ext cx="1774006" cy="47828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9981D18-2805-A271-1053-0E65000775E8}"/>
              </a:ext>
            </a:extLst>
          </p:cNvPr>
          <p:cNvCxnSpPr>
            <a:cxnSpLocks/>
          </p:cNvCxnSpPr>
          <p:nvPr/>
        </p:nvCxnSpPr>
        <p:spPr>
          <a:xfrm>
            <a:off x="1521203" y="4919293"/>
            <a:ext cx="1648292" cy="531279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CB49D68-5ADA-74EA-EDE1-133A44735F2A}"/>
              </a:ext>
            </a:extLst>
          </p:cNvPr>
          <p:cNvCxnSpPr>
            <a:cxnSpLocks/>
          </p:cNvCxnSpPr>
          <p:nvPr/>
        </p:nvCxnSpPr>
        <p:spPr>
          <a:xfrm flipH="1">
            <a:off x="3169495" y="4919293"/>
            <a:ext cx="1849545" cy="531279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1395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5964DE4-8206-C7B0-7CAC-CA07EB287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STR genotypes for familial matching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15386D3A-ADC7-94D7-0030-8D0A09A2CF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11087100" cy="4294187"/>
          </a:xfrm>
        </p:spPr>
        <p:txBody>
          <a:bodyPr/>
          <a:lstStyle/>
          <a:p>
            <a:pPr>
              <a:buClr>
                <a:srgbClr val="002D73"/>
              </a:buClr>
              <a:buSzPts val="3000"/>
            </a:pPr>
            <a:r>
              <a:rPr lang="en-US" dirty="0">
                <a:sym typeface="arial"/>
              </a:rPr>
              <a:t>STR genotypes can be used to test biological relationships, like paternity</a:t>
            </a:r>
            <a:r>
              <a:rPr lang="en-US" dirty="0"/>
              <a:t>.</a:t>
            </a:r>
          </a:p>
          <a:p>
            <a:pPr>
              <a:buClr>
                <a:srgbClr val="002D73"/>
              </a:buClr>
              <a:buSzPts val="3000"/>
            </a:pPr>
            <a:r>
              <a:rPr lang="en-US" dirty="0"/>
              <a:t>Let’s examine the two people from the previous slide. </a:t>
            </a:r>
          </a:p>
          <a:p>
            <a:pPr>
              <a:buClr>
                <a:srgbClr val="002D73"/>
              </a:buClr>
              <a:buSzPts val="3000"/>
            </a:pPr>
            <a:r>
              <a:rPr lang="en-US" dirty="0"/>
              <a:t>We will use color-coding to track their chromosomes, and we will annotate the number of repeats on the chromosome instead of looking at the DNA sequence. 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266A538-80F2-D4D1-AB43-B0690E17627D}"/>
              </a:ext>
            </a:extLst>
          </p:cNvPr>
          <p:cNvGrpSpPr/>
          <p:nvPr/>
        </p:nvGrpSpPr>
        <p:grpSpPr>
          <a:xfrm>
            <a:off x="827176" y="4808970"/>
            <a:ext cx="4416284" cy="775612"/>
            <a:chOff x="827176" y="4808970"/>
            <a:chExt cx="4416284" cy="775612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1580E56D-8E2C-E2EE-F2E5-867D12ECB8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512708" y="4818892"/>
              <a:ext cx="3730752" cy="331637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6E7BEAF-0A34-ECF7-B53D-FAB251C55F3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7176" y="4892332"/>
              <a:ext cx="444921" cy="584059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B3845C9-30CB-E428-7E4F-E0BF56552F65}"/>
                </a:ext>
              </a:extLst>
            </p:cNvPr>
            <p:cNvSpPr txBox="1"/>
            <p:nvPr/>
          </p:nvSpPr>
          <p:spPr>
            <a:xfrm>
              <a:off x="3616698" y="4808970"/>
              <a:ext cx="12875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MP_GothamRoundedBold" panose="02000000000000000000" pitchFamily="2" charset="77"/>
                  <a:cs typeface="Helvetica" panose="020B0604020202020204" pitchFamily="34" charset="0"/>
                  <a:sym typeface="Arial"/>
                </a:rPr>
                <a:t>9 repeats</a:t>
              </a:r>
            </a:p>
          </p:txBody>
        </p: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1FAC7CCB-48E1-7F5E-8207-1E69ED4C5F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511809" y="5225172"/>
              <a:ext cx="3730752" cy="331637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B3B1D73-BF7C-1D33-D108-3BDA1531DFBB}"/>
                </a:ext>
              </a:extLst>
            </p:cNvPr>
            <p:cNvSpPr txBox="1"/>
            <p:nvPr/>
          </p:nvSpPr>
          <p:spPr>
            <a:xfrm>
              <a:off x="3615799" y="5215250"/>
              <a:ext cx="12875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MP_GothamRoundedBold" panose="02000000000000000000" pitchFamily="2" charset="77"/>
                  <a:cs typeface="Helvetica" panose="020B0604020202020204" pitchFamily="34" charset="0"/>
                  <a:sym typeface="Arial"/>
                </a:rPr>
                <a:t>9 repeats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506B311-5D04-1018-DDDA-8B4564900E93}"/>
              </a:ext>
            </a:extLst>
          </p:cNvPr>
          <p:cNvGrpSpPr/>
          <p:nvPr/>
        </p:nvGrpSpPr>
        <p:grpSpPr>
          <a:xfrm>
            <a:off x="6290554" y="4785819"/>
            <a:ext cx="4388738" cy="800973"/>
            <a:chOff x="6290554" y="4785819"/>
            <a:chExt cx="4388738" cy="800973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C4A4F899-92C4-9C8F-2E83-EEA79BCE1EB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948540" y="4808970"/>
              <a:ext cx="3730752" cy="331637"/>
            </a:xfrm>
            <a:prstGeom prst="rect">
              <a:avLst/>
            </a:prstGeom>
          </p:spPr>
        </p:pic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A8DA4257-8957-4005-52F6-FEA2AB5FDD9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90554" y="4839612"/>
              <a:ext cx="444921" cy="584059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9BD3679-5EA3-AE69-032F-105834BCABC4}"/>
                </a:ext>
              </a:extLst>
            </p:cNvPr>
            <p:cNvSpPr txBox="1"/>
            <p:nvPr/>
          </p:nvSpPr>
          <p:spPr>
            <a:xfrm>
              <a:off x="9074016" y="4785819"/>
              <a:ext cx="12875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MP_GothamRoundedBold" panose="02000000000000000000" pitchFamily="2" charset="77"/>
                  <a:cs typeface="Helvetica" panose="020B0604020202020204" pitchFamily="34" charset="0"/>
                  <a:sym typeface="Arial"/>
                </a:rPr>
                <a:t>5 repeats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06D22D6-7596-8228-A35D-A03D876E33E9}"/>
                </a:ext>
              </a:extLst>
            </p:cNvPr>
            <p:cNvSpPr txBox="1"/>
            <p:nvPr/>
          </p:nvSpPr>
          <p:spPr>
            <a:xfrm>
              <a:off x="6966420" y="5217460"/>
              <a:ext cx="12779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US" sz="1800" dirty="0">
                  <a:solidFill>
                    <a:prstClr val="white"/>
                  </a:solidFill>
                  <a:latin typeface="AMP_GothamRoundedBold" panose="02000000000000000000" pitchFamily="2" charset="77"/>
                  <a:cs typeface="Helvetica" panose="020B0604020202020204" pitchFamily="34" charset="0"/>
                </a:rPr>
                <a:t>7</a:t>
              </a: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MP_GothamRoundedBold" panose="02000000000000000000" pitchFamily="2" charset="77"/>
                  <a:cs typeface="Helvetica" panose="020B0604020202020204" pitchFamily="34" charset="0"/>
                  <a:sym typeface="Arial"/>
                </a:rPr>
                <a:t> repeats</a:t>
              </a:r>
            </a:p>
          </p:txBody>
        </p: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7240658B-CFDC-BF91-CF2E-D67B0DC1C5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948540" y="5211044"/>
              <a:ext cx="3730752" cy="331637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38C4CBA-0614-56EA-D5C0-E2DC1C66D683}"/>
                </a:ext>
              </a:extLst>
            </p:cNvPr>
            <p:cNvSpPr txBox="1"/>
            <p:nvPr/>
          </p:nvSpPr>
          <p:spPr>
            <a:xfrm>
              <a:off x="9074016" y="5192196"/>
              <a:ext cx="12779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US" sz="1800" dirty="0">
                  <a:solidFill>
                    <a:prstClr val="white"/>
                  </a:solidFill>
                  <a:latin typeface="AMP_GothamRoundedBold" panose="02000000000000000000" pitchFamily="2" charset="77"/>
                  <a:cs typeface="Helvetica" panose="020B0604020202020204" pitchFamily="34" charset="0"/>
                </a:rPr>
                <a:t>7</a:t>
              </a: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MP_GothamRoundedBold" panose="02000000000000000000" pitchFamily="2" charset="77"/>
                  <a:cs typeface="Helvetica" panose="020B0604020202020204" pitchFamily="34" charset="0"/>
                  <a:sym typeface="Arial"/>
                </a:rPr>
                <a:t> repeats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91338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5964DE4-8206-C7B0-7CAC-CA07EB287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709" y="233305"/>
            <a:ext cx="11339945" cy="859415"/>
          </a:xfrm>
        </p:spPr>
        <p:txBody>
          <a:bodyPr>
            <a:normAutofit fontScale="90000"/>
          </a:bodyPr>
          <a:lstStyle/>
          <a:p>
            <a:r>
              <a:rPr lang="en-US" dirty="0"/>
              <a:t>What are the possible STR genotypes for </a:t>
            </a:r>
            <a:br>
              <a:rPr lang="en-US" dirty="0"/>
            </a:br>
            <a:r>
              <a:rPr lang="en-US" dirty="0"/>
              <a:t>offspring from these parents?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6A32449-DD2B-E9ED-E46E-BDE7B53725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83" y="4903795"/>
            <a:ext cx="444921" cy="584059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B7E63998-7FE3-FF07-440B-D174D74955D6}"/>
              </a:ext>
            </a:extLst>
          </p:cNvPr>
          <p:cNvSpPr txBox="1"/>
          <p:nvPr/>
        </p:nvSpPr>
        <p:spPr>
          <a:xfrm>
            <a:off x="1380084" y="3175197"/>
            <a:ext cx="2848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AMP_GothamRoundedBold" panose="02000000000000000000" pitchFamily="2" charset="77"/>
                <a:cs typeface="Helvetica" panose="020B0604020202020204" pitchFamily="34" charset="0"/>
                <a:sym typeface="Arial"/>
              </a:rPr>
              <a:t>This parent can only pass on the 9 allele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6A1DAC3-F9C5-EDB9-43AA-34EAC3EA4F27}"/>
              </a:ext>
            </a:extLst>
          </p:cNvPr>
          <p:cNvSpPr txBox="1"/>
          <p:nvPr/>
        </p:nvSpPr>
        <p:spPr>
          <a:xfrm>
            <a:off x="6741619" y="3173033"/>
            <a:ext cx="3131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AMP_GothamRoundedBold" panose="02000000000000000000" pitchFamily="2" charset="77"/>
                <a:cs typeface="Helvetica" panose="020B0604020202020204" pitchFamily="34" charset="0"/>
                <a:sym typeface="Arial"/>
              </a:rPr>
              <a:t>This parent can pass on the 5 or the 7 allele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C99AB7C-513A-B56B-E5A9-68256BB5489D}"/>
              </a:ext>
            </a:extLst>
          </p:cNvPr>
          <p:cNvGrpSpPr/>
          <p:nvPr/>
        </p:nvGrpSpPr>
        <p:grpSpPr>
          <a:xfrm>
            <a:off x="430936" y="3969453"/>
            <a:ext cx="10093124" cy="416689"/>
            <a:chOff x="381000" y="3727460"/>
            <a:chExt cx="10093124" cy="416689"/>
          </a:xfrm>
        </p:grpSpPr>
        <p:sp>
          <p:nvSpPr>
            <p:cNvPr id="39" name="Rounded Rectangle 38">
              <a:extLst>
                <a:ext uri="{FF2B5EF4-FFF2-40B4-BE49-F238E27FC236}">
                  <a16:creationId xmlns:a16="http://schemas.microsoft.com/office/drawing/2014/main" id="{2729A5C4-586D-F22A-636D-BE0D9E4D585A}"/>
                </a:ext>
              </a:extLst>
            </p:cNvPr>
            <p:cNvSpPr/>
            <p:nvPr/>
          </p:nvSpPr>
          <p:spPr>
            <a:xfrm>
              <a:off x="381000" y="3727460"/>
              <a:ext cx="10093124" cy="416689"/>
            </a:xfrm>
            <a:prstGeom prst="round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FB12BAF-F249-553A-3B4D-F60C82CECA37}"/>
                </a:ext>
              </a:extLst>
            </p:cNvPr>
            <p:cNvSpPr txBox="1"/>
            <p:nvPr/>
          </p:nvSpPr>
          <p:spPr>
            <a:xfrm>
              <a:off x="4003393" y="3751138"/>
              <a:ext cx="28483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E7E6E6">
                      <a:lumMod val="25000"/>
                    </a:srgbClr>
                  </a:solidFill>
                  <a:effectLst/>
                  <a:uLnTx/>
                  <a:uFillTx/>
                  <a:latin typeface="AMP_GothamRoundedBold" panose="02000000000000000000" pitchFamily="2" charset="77"/>
                  <a:cs typeface="Helvetica" panose="020B0604020202020204" pitchFamily="34" charset="0"/>
                  <a:sym typeface="Arial"/>
                </a:rPr>
                <a:t>Possible offspring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B0E9B3D-1FD1-39BA-1395-618492998060}"/>
              </a:ext>
            </a:extLst>
          </p:cNvPr>
          <p:cNvGrpSpPr/>
          <p:nvPr/>
        </p:nvGrpSpPr>
        <p:grpSpPr>
          <a:xfrm>
            <a:off x="430936" y="1679607"/>
            <a:ext cx="10093124" cy="416689"/>
            <a:chOff x="381000" y="3727460"/>
            <a:chExt cx="10093124" cy="416689"/>
          </a:xfrm>
        </p:grpSpPr>
        <p:sp>
          <p:nvSpPr>
            <p:cNvPr id="43" name="Rounded Rectangle 42">
              <a:extLst>
                <a:ext uri="{FF2B5EF4-FFF2-40B4-BE49-F238E27FC236}">
                  <a16:creationId xmlns:a16="http://schemas.microsoft.com/office/drawing/2014/main" id="{7B6ED241-165E-DB21-A308-A75064C0499F}"/>
                </a:ext>
              </a:extLst>
            </p:cNvPr>
            <p:cNvSpPr/>
            <p:nvPr/>
          </p:nvSpPr>
          <p:spPr>
            <a:xfrm>
              <a:off x="381000" y="3727460"/>
              <a:ext cx="10093124" cy="416689"/>
            </a:xfrm>
            <a:prstGeom prst="round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F9A38A1-A975-FBA7-C786-8D4966712BFA}"/>
                </a:ext>
              </a:extLst>
            </p:cNvPr>
            <p:cNvSpPr txBox="1"/>
            <p:nvPr/>
          </p:nvSpPr>
          <p:spPr>
            <a:xfrm>
              <a:off x="4003393" y="3751138"/>
              <a:ext cx="28483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E7E6E6">
                      <a:lumMod val="25000"/>
                    </a:srgbClr>
                  </a:solidFill>
                  <a:effectLst/>
                  <a:uLnTx/>
                  <a:uFillTx/>
                  <a:latin typeface="AMP_GothamRoundedBold" panose="02000000000000000000" pitchFamily="2" charset="77"/>
                  <a:cs typeface="Helvetica" panose="020B0604020202020204" pitchFamily="34" charset="0"/>
                  <a:sym typeface="Arial"/>
                </a:rPr>
                <a:t>Parents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5C032FFC-1B75-44BE-A856-09EEE5D6372E}"/>
              </a:ext>
            </a:extLst>
          </p:cNvPr>
          <p:cNvGrpSpPr/>
          <p:nvPr/>
        </p:nvGrpSpPr>
        <p:grpSpPr>
          <a:xfrm>
            <a:off x="622444" y="2353101"/>
            <a:ext cx="4416284" cy="775612"/>
            <a:chOff x="827176" y="4808970"/>
            <a:chExt cx="4416284" cy="775612"/>
          </a:xfrm>
        </p:grpSpPr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E5BDE769-4614-5E0E-9408-347894528D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512708" y="4818892"/>
              <a:ext cx="3730752" cy="331637"/>
            </a:xfrm>
            <a:prstGeom prst="rect">
              <a:avLst/>
            </a:prstGeom>
          </p:spPr>
        </p:pic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7E0CE40B-0B5D-4940-46F0-91494C26BB6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7176" y="4892332"/>
              <a:ext cx="444921" cy="584059"/>
            </a:xfrm>
            <a:prstGeom prst="rect">
              <a:avLst/>
            </a:prstGeom>
          </p:spPr>
        </p:pic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1D6915C4-5247-5D0F-F8FD-F79EA8E6732E}"/>
                </a:ext>
              </a:extLst>
            </p:cNvPr>
            <p:cNvSpPr txBox="1"/>
            <p:nvPr/>
          </p:nvSpPr>
          <p:spPr>
            <a:xfrm>
              <a:off x="3628274" y="4808970"/>
              <a:ext cx="12875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MP_GothamRoundedBold" panose="02000000000000000000" pitchFamily="2" charset="77"/>
                  <a:cs typeface="Helvetica" panose="020B0604020202020204" pitchFamily="34" charset="0"/>
                  <a:sym typeface="Arial"/>
                </a:rPr>
                <a:t>9 repeats</a:t>
              </a:r>
            </a:p>
          </p:txBody>
        </p:sp>
        <p:pic>
          <p:nvPicPr>
            <p:cNvPr id="63" name="Picture 62">
              <a:extLst>
                <a:ext uri="{FF2B5EF4-FFF2-40B4-BE49-F238E27FC236}">
                  <a16:creationId xmlns:a16="http://schemas.microsoft.com/office/drawing/2014/main" id="{AAFE1F48-2470-92DC-7645-971359BE7E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511809" y="5225172"/>
              <a:ext cx="3730752" cy="331637"/>
            </a:xfrm>
            <a:prstGeom prst="rect">
              <a:avLst/>
            </a:prstGeom>
          </p:spPr>
        </p:pic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7233F72-4F13-8E17-EDD3-D0570AE18D87}"/>
                </a:ext>
              </a:extLst>
            </p:cNvPr>
            <p:cNvSpPr txBox="1"/>
            <p:nvPr/>
          </p:nvSpPr>
          <p:spPr>
            <a:xfrm>
              <a:off x="3627375" y="5215250"/>
              <a:ext cx="12875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MP_GothamRoundedBold" panose="02000000000000000000" pitchFamily="2" charset="77"/>
                  <a:cs typeface="Helvetica" panose="020B0604020202020204" pitchFamily="34" charset="0"/>
                  <a:sym typeface="Arial"/>
                </a:rPr>
                <a:t>9 repeats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6F5E663-A10C-C935-3D90-DDCCF111F0FA}"/>
              </a:ext>
            </a:extLst>
          </p:cNvPr>
          <p:cNvGrpSpPr/>
          <p:nvPr/>
        </p:nvGrpSpPr>
        <p:grpSpPr>
          <a:xfrm>
            <a:off x="6085822" y="2329950"/>
            <a:ext cx="4388738" cy="800973"/>
            <a:chOff x="6290554" y="4785819"/>
            <a:chExt cx="4388738" cy="800973"/>
          </a:xfrm>
        </p:grpSpPr>
        <p:pic>
          <p:nvPicPr>
            <p:cNvPr id="66" name="Picture 65">
              <a:extLst>
                <a:ext uri="{FF2B5EF4-FFF2-40B4-BE49-F238E27FC236}">
                  <a16:creationId xmlns:a16="http://schemas.microsoft.com/office/drawing/2014/main" id="{488669FB-6016-61AC-E785-D45F0BEC03A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948540" y="4808970"/>
              <a:ext cx="3730752" cy="331637"/>
            </a:xfrm>
            <a:prstGeom prst="rect">
              <a:avLst/>
            </a:prstGeom>
          </p:spPr>
        </p:pic>
        <p:pic>
          <p:nvPicPr>
            <p:cNvPr id="67" name="Picture 66">
              <a:extLst>
                <a:ext uri="{FF2B5EF4-FFF2-40B4-BE49-F238E27FC236}">
                  <a16:creationId xmlns:a16="http://schemas.microsoft.com/office/drawing/2014/main" id="{B6E187B7-65A7-049F-239F-146BBC5F866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90554" y="4839612"/>
              <a:ext cx="444921" cy="584059"/>
            </a:xfrm>
            <a:prstGeom prst="rect">
              <a:avLst/>
            </a:prstGeom>
          </p:spPr>
        </p:pic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EEB480E4-37BB-337B-FBB2-6B037E2D5104}"/>
                </a:ext>
              </a:extLst>
            </p:cNvPr>
            <p:cNvSpPr txBox="1"/>
            <p:nvPr/>
          </p:nvSpPr>
          <p:spPr>
            <a:xfrm>
              <a:off x="9108735" y="4785819"/>
              <a:ext cx="12875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MP_GothamRoundedBold" panose="02000000000000000000" pitchFamily="2" charset="77"/>
                  <a:cs typeface="Helvetica" panose="020B0604020202020204" pitchFamily="34" charset="0"/>
                  <a:sym typeface="Arial"/>
                </a:rPr>
                <a:t>5 repeats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37B84295-EBFF-993C-47CF-D19C0C0A930B}"/>
                </a:ext>
              </a:extLst>
            </p:cNvPr>
            <p:cNvSpPr txBox="1"/>
            <p:nvPr/>
          </p:nvSpPr>
          <p:spPr>
            <a:xfrm>
              <a:off x="6966420" y="5217460"/>
              <a:ext cx="12779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US" sz="1800" dirty="0">
                  <a:solidFill>
                    <a:prstClr val="white"/>
                  </a:solidFill>
                  <a:latin typeface="AMP_GothamRoundedBold" panose="02000000000000000000" pitchFamily="2" charset="77"/>
                  <a:cs typeface="Helvetica" panose="020B0604020202020204" pitchFamily="34" charset="0"/>
                </a:rPr>
                <a:t>7</a:t>
              </a: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MP_GothamRoundedBold" panose="02000000000000000000" pitchFamily="2" charset="77"/>
                  <a:cs typeface="Helvetica" panose="020B0604020202020204" pitchFamily="34" charset="0"/>
                  <a:sym typeface="Arial"/>
                </a:rPr>
                <a:t> repeats</a:t>
              </a:r>
            </a:p>
          </p:txBody>
        </p:sp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7882F42F-78F7-6D50-C19E-376D60B0CCE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948540" y="5211044"/>
              <a:ext cx="3730752" cy="331637"/>
            </a:xfrm>
            <a:prstGeom prst="rect">
              <a:avLst/>
            </a:prstGeom>
          </p:spPr>
        </p:pic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2C4714EA-9A87-1D37-4BD6-43FED02FF44E}"/>
                </a:ext>
              </a:extLst>
            </p:cNvPr>
            <p:cNvSpPr txBox="1"/>
            <p:nvPr/>
          </p:nvSpPr>
          <p:spPr>
            <a:xfrm>
              <a:off x="9108735" y="5192196"/>
              <a:ext cx="12779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US" sz="1800" dirty="0">
                  <a:solidFill>
                    <a:prstClr val="white"/>
                  </a:solidFill>
                  <a:latin typeface="AMP_GothamRoundedBold" panose="02000000000000000000" pitchFamily="2" charset="77"/>
                  <a:cs typeface="Helvetica" panose="020B0604020202020204" pitchFamily="34" charset="0"/>
                </a:rPr>
                <a:t>7</a:t>
              </a: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MP_GothamRoundedBold" panose="02000000000000000000" pitchFamily="2" charset="77"/>
                  <a:cs typeface="Helvetica" panose="020B0604020202020204" pitchFamily="34" charset="0"/>
                  <a:sym typeface="Arial"/>
                </a:rPr>
                <a:t> repeats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A2160374-B9FF-C10E-9C5E-4DB5D6BA97FA}"/>
              </a:ext>
            </a:extLst>
          </p:cNvPr>
          <p:cNvGrpSpPr/>
          <p:nvPr/>
        </p:nvGrpSpPr>
        <p:grpSpPr>
          <a:xfrm>
            <a:off x="1307077" y="5162923"/>
            <a:ext cx="3730752" cy="384802"/>
            <a:chOff x="1116468" y="5528887"/>
            <a:chExt cx="3730752" cy="384802"/>
          </a:xfrm>
        </p:grpSpPr>
        <p:pic>
          <p:nvPicPr>
            <p:cNvPr id="73" name="Picture 72">
              <a:extLst>
                <a:ext uri="{FF2B5EF4-FFF2-40B4-BE49-F238E27FC236}">
                  <a16:creationId xmlns:a16="http://schemas.microsoft.com/office/drawing/2014/main" id="{938BF071-7884-B3AA-90D2-AFB01B7B8C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16468" y="5528887"/>
              <a:ext cx="3730752" cy="331637"/>
            </a:xfrm>
            <a:prstGeom prst="rect">
              <a:avLst/>
            </a:prstGeom>
          </p:spPr>
        </p:pic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B864BB18-D5C0-5616-E296-F106F3213170}"/>
                </a:ext>
              </a:extLst>
            </p:cNvPr>
            <p:cNvSpPr txBox="1"/>
            <p:nvPr/>
          </p:nvSpPr>
          <p:spPr>
            <a:xfrm>
              <a:off x="3251976" y="5544357"/>
              <a:ext cx="12875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MP_GothamRoundedBold" panose="02000000000000000000" pitchFamily="2" charset="77"/>
                  <a:cs typeface="Helvetica" panose="020B0604020202020204" pitchFamily="34" charset="0"/>
                  <a:sym typeface="Arial"/>
                </a:rPr>
                <a:t>9 repeats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F7493C1C-0F7F-7E4E-D294-3FE0DF43A62B}"/>
              </a:ext>
            </a:extLst>
          </p:cNvPr>
          <p:cNvGrpSpPr/>
          <p:nvPr/>
        </p:nvGrpSpPr>
        <p:grpSpPr>
          <a:xfrm>
            <a:off x="6713452" y="5162923"/>
            <a:ext cx="3730752" cy="369332"/>
            <a:chOff x="1115569" y="5935167"/>
            <a:chExt cx="3730752" cy="369332"/>
          </a:xfrm>
        </p:grpSpPr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E1C3E349-7B4C-1B4D-CCC9-D592D38F8B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15569" y="5935167"/>
              <a:ext cx="3730752" cy="331637"/>
            </a:xfrm>
            <a:prstGeom prst="rect">
              <a:avLst/>
            </a:prstGeom>
          </p:spPr>
        </p:pic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88FE53B3-0D75-2BED-7FDB-748847C41F94}"/>
                </a:ext>
              </a:extLst>
            </p:cNvPr>
            <p:cNvSpPr txBox="1"/>
            <p:nvPr/>
          </p:nvSpPr>
          <p:spPr>
            <a:xfrm>
              <a:off x="3243188" y="5935167"/>
              <a:ext cx="12875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MP_GothamRoundedBold" panose="02000000000000000000" pitchFamily="2" charset="77"/>
                  <a:cs typeface="Helvetica" panose="020B0604020202020204" pitchFamily="34" charset="0"/>
                  <a:sym typeface="Arial"/>
                </a:rPr>
                <a:t>9 repeats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EBE84E5B-555B-8949-28E5-77DC3F3C84AC}"/>
              </a:ext>
            </a:extLst>
          </p:cNvPr>
          <p:cNvGrpSpPr/>
          <p:nvPr/>
        </p:nvGrpSpPr>
        <p:grpSpPr>
          <a:xfrm>
            <a:off x="1307077" y="4765818"/>
            <a:ext cx="3730752" cy="369332"/>
            <a:chOff x="6522522" y="5538851"/>
            <a:chExt cx="3730752" cy="369332"/>
          </a:xfrm>
        </p:grpSpPr>
        <p:pic>
          <p:nvPicPr>
            <p:cNvPr id="79" name="Picture 78">
              <a:extLst>
                <a:ext uri="{FF2B5EF4-FFF2-40B4-BE49-F238E27FC236}">
                  <a16:creationId xmlns:a16="http://schemas.microsoft.com/office/drawing/2014/main" id="{9E558036-F4F9-C153-7938-C23C27CCD57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522522" y="5549594"/>
              <a:ext cx="3730752" cy="331637"/>
            </a:xfrm>
            <a:prstGeom prst="rect">
              <a:avLst/>
            </a:prstGeom>
          </p:spPr>
        </p:pic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9FC53967-CE14-CE93-98DE-089608E73632}"/>
                </a:ext>
              </a:extLst>
            </p:cNvPr>
            <p:cNvSpPr txBox="1"/>
            <p:nvPr/>
          </p:nvSpPr>
          <p:spPr>
            <a:xfrm>
              <a:off x="8638088" y="5538851"/>
              <a:ext cx="12875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MP_GothamRoundedBold" panose="02000000000000000000" pitchFamily="2" charset="77"/>
                  <a:cs typeface="Helvetica" panose="020B0604020202020204" pitchFamily="34" charset="0"/>
                  <a:sym typeface="Arial"/>
                </a:rPr>
                <a:t>5 repeats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B6F7B530-EC84-82E0-69E8-785BB003FB5C}"/>
              </a:ext>
            </a:extLst>
          </p:cNvPr>
          <p:cNvGrpSpPr/>
          <p:nvPr/>
        </p:nvGrpSpPr>
        <p:grpSpPr>
          <a:xfrm>
            <a:off x="6713452" y="4776327"/>
            <a:ext cx="3730752" cy="371997"/>
            <a:chOff x="6552878" y="5951668"/>
            <a:chExt cx="3730752" cy="371997"/>
          </a:xfrm>
        </p:grpSpPr>
        <p:pic>
          <p:nvPicPr>
            <p:cNvPr id="83" name="Picture 82">
              <a:extLst>
                <a:ext uri="{FF2B5EF4-FFF2-40B4-BE49-F238E27FC236}">
                  <a16:creationId xmlns:a16="http://schemas.microsoft.com/office/drawing/2014/main" id="{B0075BF2-4EFC-C828-4589-8C23D64684D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552878" y="5951668"/>
              <a:ext cx="3730752" cy="331637"/>
            </a:xfrm>
            <a:prstGeom prst="rect">
              <a:avLst/>
            </a:prstGeom>
          </p:spPr>
        </p:pic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03320721-FBE7-124C-1411-55E1EE97814C}"/>
                </a:ext>
              </a:extLst>
            </p:cNvPr>
            <p:cNvSpPr txBox="1"/>
            <p:nvPr/>
          </p:nvSpPr>
          <p:spPr>
            <a:xfrm>
              <a:off x="8680497" y="5954333"/>
              <a:ext cx="12779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US" sz="1800" dirty="0">
                  <a:solidFill>
                    <a:prstClr val="white"/>
                  </a:solidFill>
                  <a:latin typeface="AMP_GothamRoundedBold" panose="02000000000000000000" pitchFamily="2" charset="77"/>
                  <a:cs typeface="Helvetica" panose="020B0604020202020204" pitchFamily="34" charset="0"/>
                </a:rPr>
                <a:t>7</a:t>
              </a: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MP_GothamRoundedBold" panose="02000000000000000000" pitchFamily="2" charset="77"/>
                  <a:cs typeface="Helvetica" panose="020B0604020202020204" pitchFamily="34" charset="0"/>
                  <a:sym typeface="Arial"/>
                </a:rPr>
                <a:t> repeats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E4C58E9A-AFB0-6DFE-D01A-1C613C9162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5822" y="4886363"/>
            <a:ext cx="444921" cy="584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486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13F4175-F3F2-1124-2CD5-90C51121987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0999" y="1731958"/>
            <a:ext cx="11229753" cy="2076393"/>
          </a:xfrm>
        </p:spPr>
        <p:txBody>
          <a:bodyPr/>
          <a:lstStyle/>
          <a:p>
            <a:r>
              <a:rPr lang="en-US" dirty="0"/>
              <a:t>When the identity of unknown remains is suspected, forensic scientists can attempt to identify the remains through familial matching.</a:t>
            </a:r>
          </a:p>
          <a:p>
            <a:r>
              <a:rPr lang="en-US" dirty="0"/>
              <a:t>Imagine a child from those same parents was missing: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7DEDAB6-3F3F-AA36-85C2-69A8E7B12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Using STR genotypes to identify unknown remains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668DD34-0E21-A8F3-EEFF-731272312D35}"/>
              </a:ext>
            </a:extLst>
          </p:cNvPr>
          <p:cNvGrpSpPr/>
          <p:nvPr/>
        </p:nvGrpSpPr>
        <p:grpSpPr>
          <a:xfrm>
            <a:off x="861900" y="3923335"/>
            <a:ext cx="9852116" cy="800973"/>
            <a:chOff x="861900" y="3923335"/>
            <a:chExt cx="9852116" cy="800973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73CC43A2-381B-5F09-30A1-6D22C324FA5D}"/>
                </a:ext>
              </a:extLst>
            </p:cNvPr>
            <p:cNvGrpSpPr/>
            <p:nvPr/>
          </p:nvGrpSpPr>
          <p:grpSpPr>
            <a:xfrm>
              <a:off x="861900" y="3946486"/>
              <a:ext cx="4416284" cy="775612"/>
              <a:chOff x="827176" y="4808970"/>
              <a:chExt cx="4416284" cy="775612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C9D33CCD-AC75-02A9-F454-B7D06C1063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512708" y="4818892"/>
                <a:ext cx="3730752" cy="331637"/>
              </a:xfrm>
              <a:prstGeom prst="rect">
                <a:avLst/>
              </a:prstGeom>
            </p:spPr>
          </p:pic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C075C947-1E0D-802F-C0E2-A3B30BB895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27176" y="4892332"/>
                <a:ext cx="444921" cy="584059"/>
              </a:xfrm>
              <a:prstGeom prst="rect">
                <a:avLst/>
              </a:prstGeom>
            </p:spPr>
          </p:pic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AD61693-322E-3EC0-0F47-1BDBB8C86011}"/>
                  </a:ext>
                </a:extLst>
              </p:cNvPr>
              <p:cNvSpPr txBox="1"/>
              <p:nvPr/>
            </p:nvSpPr>
            <p:spPr>
              <a:xfrm>
                <a:off x="3616698" y="4808970"/>
                <a:ext cx="128753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MP_GothamRoundedBold" panose="02000000000000000000" pitchFamily="2" charset="77"/>
                    <a:cs typeface="Helvetica" panose="020B0604020202020204" pitchFamily="34" charset="0"/>
                    <a:sym typeface="Arial"/>
                  </a:rPr>
                  <a:t>9 repeats</a:t>
                </a:r>
              </a:p>
            </p:txBody>
          </p:sp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D9F5A71C-C206-797E-A59D-416AB02C16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511809" y="5225172"/>
                <a:ext cx="3730752" cy="331637"/>
              </a:xfrm>
              <a:prstGeom prst="rect">
                <a:avLst/>
              </a:prstGeom>
            </p:spPr>
          </p:pic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0AF3210-E1E9-F4ED-660A-859347156714}"/>
                  </a:ext>
                </a:extLst>
              </p:cNvPr>
              <p:cNvSpPr txBox="1"/>
              <p:nvPr/>
            </p:nvSpPr>
            <p:spPr>
              <a:xfrm>
                <a:off x="3615799" y="5215250"/>
                <a:ext cx="128753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MP_GothamRoundedBold" panose="02000000000000000000" pitchFamily="2" charset="77"/>
                    <a:cs typeface="Helvetica" panose="020B0604020202020204" pitchFamily="34" charset="0"/>
                    <a:sym typeface="Arial"/>
                  </a:rPr>
                  <a:t>9 repeats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D8605D3A-1446-F063-DD20-E7E79112F6E9}"/>
                </a:ext>
              </a:extLst>
            </p:cNvPr>
            <p:cNvGrpSpPr/>
            <p:nvPr/>
          </p:nvGrpSpPr>
          <p:grpSpPr>
            <a:xfrm>
              <a:off x="6325278" y="3923335"/>
              <a:ext cx="4388738" cy="800973"/>
              <a:chOff x="6290554" y="4785819"/>
              <a:chExt cx="4388738" cy="800973"/>
            </a:xfrm>
          </p:grpSpPr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8143B6B8-A746-1FA0-8E69-ECA2E1D7E2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948540" y="4808970"/>
                <a:ext cx="3730752" cy="331637"/>
              </a:xfrm>
              <a:prstGeom prst="rect">
                <a:avLst/>
              </a:prstGeom>
            </p:spPr>
          </p:pic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E299AA07-2AEB-FBFB-D6E4-556DFD8B4D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290554" y="4839612"/>
                <a:ext cx="444921" cy="584059"/>
              </a:xfrm>
              <a:prstGeom prst="rect">
                <a:avLst/>
              </a:prstGeom>
            </p:spPr>
          </p:pic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3587C05-EE86-6D50-ADAA-B00D645A5D23}"/>
                  </a:ext>
                </a:extLst>
              </p:cNvPr>
              <p:cNvSpPr txBox="1"/>
              <p:nvPr/>
            </p:nvSpPr>
            <p:spPr>
              <a:xfrm>
                <a:off x="9074016" y="4785819"/>
                <a:ext cx="128753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MP_GothamRoundedBold" panose="02000000000000000000" pitchFamily="2" charset="77"/>
                    <a:cs typeface="Helvetica" panose="020B0604020202020204" pitchFamily="34" charset="0"/>
                    <a:sym typeface="Arial"/>
                  </a:rPr>
                  <a:t>5 repeats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C365ADC-AC34-F795-CC06-52A89EA8F402}"/>
                  </a:ext>
                </a:extLst>
              </p:cNvPr>
              <p:cNvSpPr txBox="1"/>
              <p:nvPr/>
            </p:nvSpPr>
            <p:spPr>
              <a:xfrm>
                <a:off x="6966420" y="5217460"/>
                <a:ext cx="12779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lang="en-US" sz="1800" dirty="0">
                    <a:solidFill>
                      <a:prstClr val="white"/>
                    </a:solidFill>
                    <a:latin typeface="AMP_GothamRoundedBold" panose="02000000000000000000" pitchFamily="2" charset="77"/>
                    <a:cs typeface="Helvetica" panose="020B0604020202020204" pitchFamily="34" charset="0"/>
                  </a:rPr>
                  <a:t>7</a:t>
                </a:r>
                <a:r>
                  <a: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MP_GothamRoundedBold" panose="02000000000000000000" pitchFamily="2" charset="77"/>
                    <a:cs typeface="Helvetica" panose="020B0604020202020204" pitchFamily="34" charset="0"/>
                    <a:sym typeface="Arial"/>
                  </a:rPr>
                  <a:t> repeats</a:t>
                </a:r>
              </a:p>
            </p:txBody>
          </p:sp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A4DDDA3F-B9DC-6599-C11E-9799937AA2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948540" y="5211044"/>
                <a:ext cx="3730752" cy="331637"/>
              </a:xfrm>
              <a:prstGeom prst="rect">
                <a:avLst/>
              </a:prstGeom>
            </p:spPr>
          </p:pic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A7762EA-B90F-45C5-BFC7-8DEE284B615C}"/>
                  </a:ext>
                </a:extLst>
              </p:cNvPr>
              <p:cNvSpPr txBox="1"/>
              <p:nvPr/>
            </p:nvSpPr>
            <p:spPr>
              <a:xfrm>
                <a:off x="9074016" y="5192196"/>
                <a:ext cx="12779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lang="en-US" sz="1800" dirty="0">
                    <a:solidFill>
                      <a:prstClr val="white"/>
                    </a:solidFill>
                    <a:latin typeface="AMP_GothamRoundedBold" panose="02000000000000000000" pitchFamily="2" charset="77"/>
                    <a:cs typeface="Helvetica" panose="020B0604020202020204" pitchFamily="34" charset="0"/>
                  </a:rPr>
                  <a:t>7</a:t>
                </a:r>
                <a:r>
                  <a: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MP_GothamRoundedBold" panose="02000000000000000000" pitchFamily="2" charset="77"/>
                    <a:cs typeface="Helvetica" panose="020B0604020202020204" pitchFamily="34" charset="0"/>
                    <a:sym typeface="Arial"/>
                  </a:rPr>
                  <a:t> repeats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84024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7DEDAB6-3F3F-AA36-85C2-69A8E7B12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Using STR genotypes to identify unknown remains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CE0FC60-D596-9005-E7C6-501E89328DA1}"/>
              </a:ext>
            </a:extLst>
          </p:cNvPr>
          <p:cNvGrpSpPr/>
          <p:nvPr/>
        </p:nvGrpSpPr>
        <p:grpSpPr>
          <a:xfrm>
            <a:off x="2927991" y="4389120"/>
            <a:ext cx="4551801" cy="890386"/>
            <a:chOff x="6041950" y="5216700"/>
            <a:chExt cx="4551801" cy="890386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C46FD01-39FB-A771-DEC6-7CE1117882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862999" y="5769371"/>
              <a:ext cx="3730752" cy="337715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523F5B5-6DC1-3DA0-B916-72E7590C12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862999" y="5308140"/>
              <a:ext cx="3730752" cy="337715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4000E1D-EBA1-5A88-9552-7424333E09D3}"/>
                </a:ext>
              </a:extLst>
            </p:cNvPr>
            <p:cNvSpPr txBox="1"/>
            <p:nvPr/>
          </p:nvSpPr>
          <p:spPr>
            <a:xfrm>
              <a:off x="9008899" y="5264533"/>
              <a:ext cx="12875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US" sz="18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  <a:cs typeface="Helvetica" panose="020B0604020202020204" pitchFamily="34" charset="0"/>
                </a:rPr>
                <a:t>6</a:t>
              </a: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2">
                      <a:lumMod val="25000"/>
                    </a:schemeClr>
                  </a:solidFill>
                  <a:effectLst/>
                  <a:uLnTx/>
                  <a:uFillTx/>
                  <a:latin typeface="AMP_GothamRoundedBold" panose="02000000000000000000" pitchFamily="2" charset="77"/>
                  <a:cs typeface="Helvetica" panose="020B0604020202020204" pitchFamily="34" charset="0"/>
                  <a:sym typeface="Arial"/>
                </a:rPr>
                <a:t> repeats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E57C040-0E74-7210-9320-7B63DA77E7D1}"/>
                </a:ext>
              </a:extLst>
            </p:cNvPr>
            <p:cNvSpPr txBox="1"/>
            <p:nvPr/>
          </p:nvSpPr>
          <p:spPr>
            <a:xfrm>
              <a:off x="9008899" y="5715914"/>
              <a:ext cx="12811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2">
                      <a:lumMod val="25000"/>
                    </a:schemeClr>
                  </a:solidFill>
                  <a:effectLst/>
                  <a:uLnTx/>
                  <a:uFillTx/>
                  <a:latin typeface="AMP_GothamRoundedBold" panose="02000000000000000000" pitchFamily="2" charset="77"/>
                  <a:cs typeface="Helvetica" panose="020B0604020202020204" pitchFamily="34" charset="0"/>
                  <a:sym typeface="Arial"/>
                </a:rPr>
                <a:t>8 repeats</a:t>
              </a:r>
            </a:p>
          </p:txBody>
        </p:sp>
        <p:pic>
          <p:nvPicPr>
            <p:cNvPr id="10" name="Graphic 9" descr="User with solid fill">
              <a:extLst>
                <a:ext uri="{FF2B5EF4-FFF2-40B4-BE49-F238E27FC236}">
                  <a16:creationId xmlns:a16="http://schemas.microsoft.com/office/drawing/2014/main" id="{3BA01866-7601-9549-70EA-2D06C26368F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041950" y="5216700"/>
              <a:ext cx="775402" cy="775402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73089D3-3E83-2EDA-E6B3-D407CCCFCB8D}"/>
              </a:ext>
            </a:extLst>
          </p:cNvPr>
          <p:cNvGrpSpPr/>
          <p:nvPr/>
        </p:nvGrpSpPr>
        <p:grpSpPr>
          <a:xfrm>
            <a:off x="430936" y="1679607"/>
            <a:ext cx="10093124" cy="416689"/>
            <a:chOff x="381000" y="3727460"/>
            <a:chExt cx="10093124" cy="416689"/>
          </a:xfrm>
        </p:grpSpPr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1FBD12B8-B7B2-7C63-37E1-EE5360BF32FA}"/>
                </a:ext>
              </a:extLst>
            </p:cNvPr>
            <p:cNvSpPr/>
            <p:nvPr/>
          </p:nvSpPr>
          <p:spPr>
            <a:xfrm>
              <a:off x="381000" y="3727460"/>
              <a:ext cx="10093124" cy="416689"/>
            </a:xfrm>
            <a:prstGeom prst="round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38C5115-CFAB-0896-14E1-D120AFE62006}"/>
                </a:ext>
              </a:extLst>
            </p:cNvPr>
            <p:cNvSpPr txBox="1"/>
            <p:nvPr/>
          </p:nvSpPr>
          <p:spPr>
            <a:xfrm>
              <a:off x="4003393" y="3751138"/>
              <a:ext cx="28483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E7E6E6">
                      <a:lumMod val="25000"/>
                    </a:srgbClr>
                  </a:solidFill>
                  <a:effectLst/>
                  <a:uLnTx/>
                  <a:uFillTx/>
                  <a:latin typeface="AMP_GothamRoundedBold" panose="02000000000000000000" pitchFamily="2" charset="77"/>
                  <a:cs typeface="Helvetica" panose="020B0604020202020204" pitchFamily="34" charset="0"/>
                  <a:sym typeface="Arial"/>
                </a:rPr>
                <a:t>Parents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E99DE218-36BB-4D0D-6195-D412DF45BD2F}"/>
              </a:ext>
            </a:extLst>
          </p:cNvPr>
          <p:cNvSpPr txBox="1"/>
          <p:nvPr/>
        </p:nvSpPr>
        <p:spPr>
          <a:xfrm>
            <a:off x="2880878" y="5486400"/>
            <a:ext cx="5193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AMP_GothamRoundedBold" panose="02000000000000000000" pitchFamily="2" charset="77"/>
                <a:cs typeface="Helvetica" panose="020B0604020202020204" pitchFamily="34" charset="0"/>
                <a:sym typeface="Arial"/>
              </a:rPr>
              <a:t>Unidentified remains with this STR genotype could </a:t>
            </a:r>
            <a:r>
              <a:rPr kumimoji="0" lang="en-US" sz="1800" b="0" i="0" u="sng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AMP_GothamRoundedBold" panose="02000000000000000000" pitchFamily="2" charset="77"/>
                <a:cs typeface="Helvetica" panose="020B0604020202020204" pitchFamily="34" charset="0"/>
                <a:sym typeface="Arial"/>
              </a:rPr>
              <a:t>not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AMP_GothamRoundedBold" panose="02000000000000000000" pitchFamily="2" charset="77"/>
                <a:cs typeface="Helvetica" panose="020B0604020202020204" pitchFamily="34" charset="0"/>
                <a:sym typeface="Arial"/>
              </a:rPr>
              <a:t> be their missing child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C3B02E6-1E46-A032-FC32-ACFF0443F4B6}"/>
              </a:ext>
            </a:extLst>
          </p:cNvPr>
          <p:cNvGrpSpPr/>
          <p:nvPr/>
        </p:nvGrpSpPr>
        <p:grpSpPr>
          <a:xfrm>
            <a:off x="3043429" y="3755494"/>
            <a:ext cx="4680993" cy="416689"/>
            <a:chOff x="381000" y="3727460"/>
            <a:chExt cx="10093124" cy="416689"/>
          </a:xfrm>
        </p:grpSpPr>
        <p:sp>
          <p:nvSpPr>
            <p:cNvPr id="28" name="Rounded Rectangle 27">
              <a:extLst>
                <a:ext uri="{FF2B5EF4-FFF2-40B4-BE49-F238E27FC236}">
                  <a16:creationId xmlns:a16="http://schemas.microsoft.com/office/drawing/2014/main" id="{B0664D88-3CC9-E847-386A-AF870C7F93B7}"/>
                </a:ext>
              </a:extLst>
            </p:cNvPr>
            <p:cNvSpPr/>
            <p:nvPr/>
          </p:nvSpPr>
          <p:spPr>
            <a:xfrm>
              <a:off x="381000" y="3727460"/>
              <a:ext cx="10093124" cy="416689"/>
            </a:xfrm>
            <a:prstGeom prst="round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0E229C-9809-3634-0C4C-9061CAC8AB5C}"/>
                </a:ext>
              </a:extLst>
            </p:cNvPr>
            <p:cNvSpPr txBox="1"/>
            <p:nvPr/>
          </p:nvSpPr>
          <p:spPr>
            <a:xfrm>
              <a:off x="2329405" y="3764408"/>
              <a:ext cx="58074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E7E6E6">
                      <a:lumMod val="25000"/>
                    </a:srgbClr>
                  </a:solidFill>
                  <a:effectLst/>
                  <a:uLnTx/>
                  <a:uFillTx/>
                  <a:latin typeface="AMP_GothamRoundedBold" panose="02000000000000000000" pitchFamily="2" charset="77"/>
                  <a:cs typeface="Helvetica" panose="020B0604020202020204" pitchFamily="34" charset="0"/>
                  <a:sym typeface="Arial"/>
                </a:rPr>
                <a:t>Unidentified remains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9D136448-F42A-79E7-7C52-2A78DBEC16C0}"/>
              </a:ext>
            </a:extLst>
          </p:cNvPr>
          <p:cNvGrpSpPr/>
          <p:nvPr/>
        </p:nvGrpSpPr>
        <p:grpSpPr>
          <a:xfrm>
            <a:off x="560958" y="2308839"/>
            <a:ext cx="4416284" cy="775612"/>
            <a:chOff x="827176" y="4808970"/>
            <a:chExt cx="4416284" cy="775612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71B2506-54E0-ABA1-8EEA-C292EC7098C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512708" y="4818892"/>
              <a:ext cx="3730752" cy="331637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0960CD3-8305-84B1-99B6-4AF613F553C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7176" y="4892332"/>
              <a:ext cx="444921" cy="584059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7521D87-28D0-637C-9092-8A6AEDC8DDFD}"/>
                </a:ext>
              </a:extLst>
            </p:cNvPr>
            <p:cNvSpPr txBox="1"/>
            <p:nvPr/>
          </p:nvSpPr>
          <p:spPr>
            <a:xfrm>
              <a:off x="3616698" y="4808970"/>
              <a:ext cx="12875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MP_GothamRoundedBold" panose="02000000000000000000" pitchFamily="2" charset="77"/>
                  <a:cs typeface="Helvetica" panose="020B0604020202020204" pitchFamily="34" charset="0"/>
                  <a:sym typeface="Arial"/>
                </a:rPr>
                <a:t>9 repeats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7549438-0D87-78D9-DDF6-261B9377107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511809" y="5225172"/>
              <a:ext cx="3730752" cy="331637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D35DBD5-FFAE-9128-8119-7D64E7A7D269}"/>
                </a:ext>
              </a:extLst>
            </p:cNvPr>
            <p:cNvSpPr txBox="1"/>
            <p:nvPr/>
          </p:nvSpPr>
          <p:spPr>
            <a:xfrm>
              <a:off x="3615799" y="5215250"/>
              <a:ext cx="12875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MP_GothamRoundedBold" panose="02000000000000000000" pitchFamily="2" charset="77"/>
                  <a:cs typeface="Helvetica" panose="020B0604020202020204" pitchFamily="34" charset="0"/>
                  <a:sym typeface="Arial"/>
                </a:rPr>
                <a:t>9 repeats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F85336E-A501-1498-E144-B537F069397C}"/>
              </a:ext>
            </a:extLst>
          </p:cNvPr>
          <p:cNvGrpSpPr/>
          <p:nvPr/>
        </p:nvGrpSpPr>
        <p:grpSpPr>
          <a:xfrm>
            <a:off x="6024336" y="2285688"/>
            <a:ext cx="4388738" cy="800973"/>
            <a:chOff x="6290554" y="4785819"/>
            <a:chExt cx="4388738" cy="800973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5394B365-2BC4-43B2-9969-B6DAFAA0727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948540" y="4808970"/>
              <a:ext cx="3730752" cy="331637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4E8E50BB-403E-1062-5806-A5ACB4E67F5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90554" y="4839612"/>
              <a:ext cx="444921" cy="584059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0911135-A101-E052-B50C-102CB4AA96AA}"/>
                </a:ext>
              </a:extLst>
            </p:cNvPr>
            <p:cNvSpPr txBox="1"/>
            <p:nvPr/>
          </p:nvSpPr>
          <p:spPr>
            <a:xfrm>
              <a:off x="9074016" y="4785819"/>
              <a:ext cx="12875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MP_GothamRoundedBold" panose="02000000000000000000" pitchFamily="2" charset="77"/>
                  <a:cs typeface="Helvetica" panose="020B0604020202020204" pitchFamily="34" charset="0"/>
                  <a:sym typeface="Arial"/>
                </a:rPr>
                <a:t>5 repeats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47988F3-3D55-FD70-65BB-D4FA959C5639}"/>
                </a:ext>
              </a:extLst>
            </p:cNvPr>
            <p:cNvSpPr txBox="1"/>
            <p:nvPr/>
          </p:nvSpPr>
          <p:spPr>
            <a:xfrm>
              <a:off x="6966420" y="5217460"/>
              <a:ext cx="12779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US" sz="1800" dirty="0">
                  <a:solidFill>
                    <a:prstClr val="white"/>
                  </a:solidFill>
                  <a:latin typeface="AMP_GothamRoundedBold" panose="02000000000000000000" pitchFamily="2" charset="77"/>
                  <a:cs typeface="Helvetica" panose="020B0604020202020204" pitchFamily="34" charset="0"/>
                </a:rPr>
                <a:t>7</a:t>
              </a: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MP_GothamRoundedBold" panose="02000000000000000000" pitchFamily="2" charset="77"/>
                  <a:cs typeface="Helvetica" panose="020B0604020202020204" pitchFamily="34" charset="0"/>
                  <a:sym typeface="Arial"/>
                </a:rPr>
                <a:t> repeats</a:t>
              </a:r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F96BCA53-3FEE-9924-C81F-EAD8F3DF6A4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948540" y="5211044"/>
              <a:ext cx="3730752" cy="331637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D4D3EF6-509F-E2F3-3E31-77DA890561EF}"/>
                </a:ext>
              </a:extLst>
            </p:cNvPr>
            <p:cNvSpPr txBox="1"/>
            <p:nvPr/>
          </p:nvSpPr>
          <p:spPr>
            <a:xfrm>
              <a:off x="9074016" y="5192196"/>
              <a:ext cx="12779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US" sz="1800" dirty="0">
                  <a:solidFill>
                    <a:prstClr val="white"/>
                  </a:solidFill>
                  <a:latin typeface="AMP_GothamRoundedBold" panose="02000000000000000000" pitchFamily="2" charset="77"/>
                  <a:cs typeface="Helvetica" panose="020B0604020202020204" pitchFamily="34" charset="0"/>
                </a:rPr>
                <a:t>7</a:t>
              </a: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MP_GothamRoundedBold" panose="02000000000000000000" pitchFamily="2" charset="77"/>
                  <a:cs typeface="Helvetica" panose="020B0604020202020204" pitchFamily="34" charset="0"/>
                  <a:sym typeface="Arial"/>
                </a:rPr>
                <a:t> repeats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99359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7DEDAB6-3F3F-AA36-85C2-69A8E7B12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Using STR genotypes to identify unknown remains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73089D3-3E83-2EDA-E6B3-D407CCCFCB8D}"/>
              </a:ext>
            </a:extLst>
          </p:cNvPr>
          <p:cNvGrpSpPr/>
          <p:nvPr/>
        </p:nvGrpSpPr>
        <p:grpSpPr>
          <a:xfrm>
            <a:off x="430936" y="1679607"/>
            <a:ext cx="10093124" cy="416689"/>
            <a:chOff x="381000" y="3727460"/>
            <a:chExt cx="10093124" cy="416689"/>
          </a:xfrm>
        </p:grpSpPr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1FBD12B8-B7B2-7C63-37E1-EE5360BF32FA}"/>
                </a:ext>
              </a:extLst>
            </p:cNvPr>
            <p:cNvSpPr/>
            <p:nvPr/>
          </p:nvSpPr>
          <p:spPr>
            <a:xfrm>
              <a:off x="381000" y="3727460"/>
              <a:ext cx="10093124" cy="416689"/>
            </a:xfrm>
            <a:prstGeom prst="round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38C5115-CFAB-0896-14E1-D120AFE62006}"/>
                </a:ext>
              </a:extLst>
            </p:cNvPr>
            <p:cNvSpPr txBox="1"/>
            <p:nvPr/>
          </p:nvSpPr>
          <p:spPr>
            <a:xfrm>
              <a:off x="4003393" y="3751138"/>
              <a:ext cx="28483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E7E6E6">
                      <a:lumMod val="25000"/>
                    </a:srgbClr>
                  </a:solidFill>
                  <a:effectLst/>
                  <a:uLnTx/>
                  <a:uFillTx/>
                  <a:latin typeface="AMP_GothamRoundedBold" panose="02000000000000000000" pitchFamily="2" charset="77"/>
                  <a:cs typeface="Helvetica" panose="020B0604020202020204" pitchFamily="34" charset="0"/>
                  <a:sym typeface="Arial"/>
                </a:rPr>
                <a:t>Parents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E99DE218-36BB-4D0D-6195-D412DF45BD2F}"/>
              </a:ext>
            </a:extLst>
          </p:cNvPr>
          <p:cNvSpPr txBox="1"/>
          <p:nvPr/>
        </p:nvSpPr>
        <p:spPr>
          <a:xfrm>
            <a:off x="2880878" y="5486400"/>
            <a:ext cx="54630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AMP_GothamRoundedBold" panose="02000000000000000000" pitchFamily="2" charset="77"/>
                <a:cs typeface="Helvetica" panose="020B0604020202020204" pitchFamily="34" charset="0"/>
                <a:sym typeface="Arial"/>
              </a:rPr>
              <a:t>Unidentified remains with this STR genotype could </a:t>
            </a:r>
            <a:r>
              <a:rPr kumimoji="0" lang="en-US" sz="1800" b="0" i="0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AMP_GothamRoundedBold" panose="02000000000000000000" pitchFamily="2" charset="77"/>
                <a:cs typeface="Helvetica" panose="020B0604020202020204" pitchFamily="34" charset="0"/>
                <a:sym typeface="Arial"/>
              </a:rPr>
              <a:t>possibly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AMP_GothamRoundedBold" panose="02000000000000000000" pitchFamily="2" charset="77"/>
                <a:cs typeface="Helvetica" panose="020B0604020202020204" pitchFamily="34" charset="0"/>
                <a:sym typeface="Arial"/>
              </a:rPr>
              <a:t> be their missing child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C3B02E6-1E46-A032-FC32-ACFF0443F4B6}"/>
              </a:ext>
            </a:extLst>
          </p:cNvPr>
          <p:cNvGrpSpPr/>
          <p:nvPr/>
        </p:nvGrpSpPr>
        <p:grpSpPr>
          <a:xfrm>
            <a:off x="3043429" y="3755494"/>
            <a:ext cx="4680993" cy="416689"/>
            <a:chOff x="381000" y="3727460"/>
            <a:chExt cx="10093124" cy="416689"/>
          </a:xfrm>
        </p:grpSpPr>
        <p:sp>
          <p:nvSpPr>
            <p:cNvPr id="28" name="Rounded Rectangle 27">
              <a:extLst>
                <a:ext uri="{FF2B5EF4-FFF2-40B4-BE49-F238E27FC236}">
                  <a16:creationId xmlns:a16="http://schemas.microsoft.com/office/drawing/2014/main" id="{B0664D88-3CC9-E847-386A-AF870C7F93B7}"/>
                </a:ext>
              </a:extLst>
            </p:cNvPr>
            <p:cNvSpPr/>
            <p:nvPr/>
          </p:nvSpPr>
          <p:spPr>
            <a:xfrm>
              <a:off x="381000" y="3727460"/>
              <a:ext cx="10093124" cy="416689"/>
            </a:xfrm>
            <a:prstGeom prst="round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0E229C-9809-3634-0C4C-9061CAC8AB5C}"/>
                </a:ext>
              </a:extLst>
            </p:cNvPr>
            <p:cNvSpPr txBox="1"/>
            <p:nvPr/>
          </p:nvSpPr>
          <p:spPr>
            <a:xfrm>
              <a:off x="2329405" y="3764408"/>
              <a:ext cx="58074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E7E6E6">
                      <a:lumMod val="25000"/>
                    </a:srgbClr>
                  </a:solidFill>
                  <a:effectLst/>
                  <a:uLnTx/>
                  <a:uFillTx/>
                  <a:latin typeface="AMP_GothamRoundedBold" panose="02000000000000000000" pitchFamily="2" charset="77"/>
                  <a:cs typeface="Helvetica" panose="020B0604020202020204" pitchFamily="34" charset="0"/>
                  <a:sym typeface="Arial"/>
                </a:rPr>
                <a:t>Unidentified remains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CFED2958-F2A6-EA51-C970-D053F7A341B8}"/>
              </a:ext>
            </a:extLst>
          </p:cNvPr>
          <p:cNvGrpSpPr/>
          <p:nvPr/>
        </p:nvGrpSpPr>
        <p:grpSpPr>
          <a:xfrm>
            <a:off x="2922895" y="4389120"/>
            <a:ext cx="4556897" cy="886355"/>
            <a:chOff x="557540" y="5212302"/>
            <a:chExt cx="4556897" cy="88635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4309E44-E7B3-FAAF-E328-7BA98A249E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383685" y="5760942"/>
              <a:ext cx="3730752" cy="33771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2998680-6B0F-2389-FEEF-8DA50E588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383685" y="5303742"/>
              <a:ext cx="3730752" cy="337715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BC65D67-EC9F-A74B-C23A-F3B711B429FA}"/>
                </a:ext>
              </a:extLst>
            </p:cNvPr>
            <p:cNvSpPr txBox="1"/>
            <p:nvPr/>
          </p:nvSpPr>
          <p:spPr>
            <a:xfrm>
              <a:off x="3532791" y="5256104"/>
              <a:ext cx="12811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2">
                      <a:lumMod val="25000"/>
                    </a:schemeClr>
                  </a:solidFill>
                  <a:effectLst/>
                  <a:uLnTx/>
                  <a:uFillTx/>
                  <a:latin typeface="AMP_GothamRoundedBold" panose="02000000000000000000" pitchFamily="2" charset="77"/>
                  <a:cs typeface="Helvetica" panose="020B0604020202020204" pitchFamily="34" charset="0"/>
                  <a:sym typeface="Arial"/>
                </a:rPr>
                <a:t>5 repeats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4FE6D78-BC63-B149-8819-0C227B34FEB8}"/>
                </a:ext>
              </a:extLst>
            </p:cNvPr>
            <p:cNvSpPr txBox="1"/>
            <p:nvPr/>
          </p:nvSpPr>
          <p:spPr>
            <a:xfrm>
              <a:off x="3532791" y="5701509"/>
              <a:ext cx="12875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US" sz="1800" dirty="0">
                  <a:solidFill>
                    <a:schemeClr val="bg2">
                      <a:lumMod val="25000"/>
                    </a:schemeClr>
                  </a:solidFill>
                  <a:latin typeface="AMP_GothamRoundedBold" panose="02000000000000000000" pitchFamily="2" charset="77"/>
                  <a:cs typeface="Helvetica" panose="020B0604020202020204" pitchFamily="34" charset="0"/>
                </a:rPr>
                <a:t>9</a:t>
              </a: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2">
                      <a:lumMod val="25000"/>
                    </a:schemeClr>
                  </a:solidFill>
                  <a:effectLst/>
                  <a:uLnTx/>
                  <a:uFillTx/>
                  <a:latin typeface="AMP_GothamRoundedBold" panose="02000000000000000000" pitchFamily="2" charset="77"/>
                  <a:cs typeface="Helvetica" panose="020B0604020202020204" pitchFamily="34" charset="0"/>
                  <a:sym typeface="Arial"/>
                </a:rPr>
                <a:t> repeats</a:t>
              </a:r>
            </a:p>
          </p:txBody>
        </p:sp>
        <p:pic>
          <p:nvPicPr>
            <p:cNvPr id="14" name="Graphic 13" descr="User with solid fill">
              <a:extLst>
                <a:ext uri="{FF2B5EF4-FFF2-40B4-BE49-F238E27FC236}">
                  <a16:creationId xmlns:a16="http://schemas.microsoft.com/office/drawing/2014/main" id="{4FC730FA-953C-FF4A-671F-2DFAC763E0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57540" y="5212302"/>
              <a:ext cx="775402" cy="775402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7BEF7685-37DF-5371-2A64-E40B68793ED8}"/>
              </a:ext>
            </a:extLst>
          </p:cNvPr>
          <p:cNvGrpSpPr/>
          <p:nvPr/>
        </p:nvGrpSpPr>
        <p:grpSpPr>
          <a:xfrm>
            <a:off x="560958" y="2308839"/>
            <a:ext cx="4416284" cy="775612"/>
            <a:chOff x="827176" y="4808970"/>
            <a:chExt cx="4416284" cy="775612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C8675D4-7E2E-BCB6-7DEB-A824DA21BB5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512708" y="4818892"/>
              <a:ext cx="3730752" cy="331637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1ADAFD4-29F2-B7BC-AF2D-93D9DE9D3CE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7176" y="4892332"/>
              <a:ext cx="444921" cy="584059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18BC539-A613-D646-080D-CCEE8920D676}"/>
                </a:ext>
              </a:extLst>
            </p:cNvPr>
            <p:cNvSpPr txBox="1"/>
            <p:nvPr/>
          </p:nvSpPr>
          <p:spPr>
            <a:xfrm>
              <a:off x="3616698" y="4808970"/>
              <a:ext cx="12875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MP_GothamRoundedBold" panose="02000000000000000000" pitchFamily="2" charset="77"/>
                  <a:cs typeface="Helvetica" panose="020B0604020202020204" pitchFamily="34" charset="0"/>
                  <a:sym typeface="Arial"/>
                </a:rPr>
                <a:t>9 repeats</a:t>
              </a: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B737CD1-3643-950E-0C0C-0D07DAD1A0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511809" y="5225172"/>
              <a:ext cx="3730752" cy="331637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6BE47EB-208B-D1F1-3BD7-29B2AA11F514}"/>
                </a:ext>
              </a:extLst>
            </p:cNvPr>
            <p:cNvSpPr txBox="1"/>
            <p:nvPr/>
          </p:nvSpPr>
          <p:spPr>
            <a:xfrm>
              <a:off x="3615799" y="5215250"/>
              <a:ext cx="12875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MP_GothamRoundedBold" panose="02000000000000000000" pitchFamily="2" charset="77"/>
                  <a:cs typeface="Helvetica" panose="020B0604020202020204" pitchFamily="34" charset="0"/>
                  <a:sym typeface="Arial"/>
                </a:rPr>
                <a:t>9 repeats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656B0E7-26F3-8806-DEEA-B60C2604CA34}"/>
              </a:ext>
            </a:extLst>
          </p:cNvPr>
          <p:cNvGrpSpPr/>
          <p:nvPr/>
        </p:nvGrpSpPr>
        <p:grpSpPr>
          <a:xfrm>
            <a:off x="6024336" y="2285688"/>
            <a:ext cx="4388738" cy="800973"/>
            <a:chOff x="6290554" y="4785819"/>
            <a:chExt cx="4388738" cy="800973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FA10114B-E238-3735-36A9-F363E6C9C36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948540" y="4808970"/>
              <a:ext cx="3730752" cy="331637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2112D962-A910-3818-70FC-3185F1753C7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90554" y="4839612"/>
              <a:ext cx="444921" cy="584059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7719AFB-E97D-46A4-83B3-6AB36E48D08B}"/>
                </a:ext>
              </a:extLst>
            </p:cNvPr>
            <p:cNvSpPr txBox="1"/>
            <p:nvPr/>
          </p:nvSpPr>
          <p:spPr>
            <a:xfrm>
              <a:off x="9074016" y="4785819"/>
              <a:ext cx="12875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MP_GothamRoundedBold" panose="02000000000000000000" pitchFamily="2" charset="77"/>
                  <a:cs typeface="Helvetica" panose="020B0604020202020204" pitchFamily="34" charset="0"/>
                  <a:sym typeface="Arial"/>
                </a:rPr>
                <a:t>5 repeats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78CD0A2-EEAB-1A39-6E52-C445326F0F85}"/>
                </a:ext>
              </a:extLst>
            </p:cNvPr>
            <p:cNvSpPr txBox="1"/>
            <p:nvPr/>
          </p:nvSpPr>
          <p:spPr>
            <a:xfrm>
              <a:off x="6966420" y="5217460"/>
              <a:ext cx="12779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US" sz="1800" dirty="0">
                  <a:solidFill>
                    <a:prstClr val="white"/>
                  </a:solidFill>
                  <a:latin typeface="AMP_GothamRoundedBold" panose="02000000000000000000" pitchFamily="2" charset="77"/>
                  <a:cs typeface="Helvetica" panose="020B0604020202020204" pitchFamily="34" charset="0"/>
                </a:rPr>
                <a:t>7</a:t>
              </a: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MP_GothamRoundedBold" panose="02000000000000000000" pitchFamily="2" charset="77"/>
                  <a:cs typeface="Helvetica" panose="020B0604020202020204" pitchFamily="34" charset="0"/>
                  <a:sym typeface="Arial"/>
                </a:rPr>
                <a:t> repeats</a:t>
              </a:r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90166AA3-FEC5-F4C9-9707-386570D5BF6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948540" y="5211044"/>
              <a:ext cx="3730752" cy="331637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F31518F-AF30-A80B-7621-43DF2359EDB6}"/>
                </a:ext>
              </a:extLst>
            </p:cNvPr>
            <p:cNvSpPr txBox="1"/>
            <p:nvPr/>
          </p:nvSpPr>
          <p:spPr>
            <a:xfrm>
              <a:off x="9074016" y="5192196"/>
              <a:ext cx="12779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US" sz="1800" dirty="0">
                  <a:solidFill>
                    <a:prstClr val="white"/>
                  </a:solidFill>
                  <a:latin typeface="AMP_GothamRoundedBold" panose="02000000000000000000" pitchFamily="2" charset="77"/>
                  <a:cs typeface="Helvetica" panose="020B0604020202020204" pitchFamily="34" charset="0"/>
                </a:rPr>
                <a:t>7</a:t>
              </a: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MP_GothamRoundedBold" panose="02000000000000000000" pitchFamily="2" charset="77"/>
                  <a:cs typeface="Helvetica" panose="020B0604020202020204" pitchFamily="34" charset="0"/>
                  <a:sym typeface="Arial"/>
                </a:rPr>
                <a:t> repeats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63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7DEDAB6-3F3F-AA36-85C2-69A8E7B12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STR DNA profiles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31AF5229-83ED-33D2-D25F-AD8AF73E482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5606456" cy="4294187"/>
          </a:xfrm>
        </p:spPr>
        <p:txBody>
          <a:bodyPr/>
          <a:lstStyle/>
          <a:p>
            <a:r>
              <a:rPr lang="en-US" dirty="0"/>
              <a:t>By comparing STR genotypes at 20 STR regions, forensic scientists create DNA profiles that can be used for identification.</a:t>
            </a:r>
          </a:p>
          <a:p>
            <a:r>
              <a:rPr lang="en-US" dirty="0"/>
              <a:t>For simplicity, in this activity we will focus on a single STR region.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535BD6A7-BAE7-A5E0-DB68-052BB4FFBF6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4545" y="172442"/>
            <a:ext cx="5366479" cy="5950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6132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5964DE4-8206-C7B0-7CAC-CA07EB287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lab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24FD1E0B-981A-5BFD-D0E5-02EE73A58E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7162800" cy="4294187"/>
          </a:xfrm>
        </p:spPr>
        <p:txBody>
          <a:bodyPr/>
          <a:lstStyle/>
          <a:p>
            <a:r>
              <a:rPr lang="en-US" dirty="0"/>
              <a:t>Remember, Prince Edward and Prince Richard disappeared while imprisoned in the Tower of London.</a:t>
            </a:r>
          </a:p>
          <a:p>
            <a:r>
              <a:rPr lang="en-US" dirty="0"/>
              <a:t>Over the years, two pairs of remains have been found that have been speculated to belong to the lost princes.</a:t>
            </a:r>
          </a:p>
          <a:p>
            <a:r>
              <a:rPr lang="en-US" dirty="0"/>
              <a:t>Your goal is to test the unknown remains to determine if any might belong to the princes!</a:t>
            </a:r>
          </a:p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EE9913-5756-30A0-734E-A1EE6F521D2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01360" y="1068291"/>
            <a:ext cx="3909640" cy="5111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701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5A76680-8C10-9E1A-8E07-34004684DCB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6245942" cy="4294187"/>
          </a:xfrm>
        </p:spPr>
        <p:txBody>
          <a:bodyPr/>
          <a:lstStyle/>
          <a:p>
            <a:pPr>
              <a:buClr>
                <a:srgbClr val="002D73"/>
              </a:buClr>
              <a:buSzPts val="3000"/>
            </a:pPr>
            <a:r>
              <a:rPr lang="en-US" sz="3000" u="none" strike="noStrike" cap="none" dirty="0">
                <a:latin typeface="Helvetica" pitchFamily="2" charset="0"/>
                <a:ea typeface="arial"/>
                <a:cs typeface="Helvetica" panose="020B0604020202020204" pitchFamily="34" charset="0"/>
                <a:sym typeface="arial"/>
              </a:rPr>
              <a:t>In 1674, one pair of remains was found under a stairwell in the Tower of </a:t>
            </a:r>
            <a:r>
              <a:rPr lang="en-US" sz="3000" u="none" strike="noStrike" cap="none" dirty="0">
                <a:ea typeface="arial"/>
                <a:cs typeface="Helvetica" panose="020B0604020202020204" pitchFamily="34" charset="0"/>
                <a:sym typeface="arial"/>
              </a:rPr>
              <a:t>London</a:t>
            </a:r>
            <a:r>
              <a:rPr lang="en-US" dirty="0">
                <a:ea typeface="arial"/>
                <a:cs typeface="Helvetica" panose="020B0604020202020204" pitchFamily="34" charset="0"/>
                <a:sym typeface="arial"/>
              </a:rPr>
              <a:t>, the last known location of the princes.</a:t>
            </a:r>
            <a:endParaRPr lang="en-US" sz="3000" u="none" strike="noStrike" cap="none" dirty="0">
              <a:ea typeface="arial"/>
              <a:cs typeface="Helvetica" panose="020B0604020202020204" pitchFamily="34" charset="0"/>
              <a:sym typeface="arial"/>
            </a:endParaRPr>
          </a:p>
          <a:p>
            <a:pPr>
              <a:buClr>
                <a:srgbClr val="002D73"/>
              </a:buClr>
              <a:buSzPts val="3000"/>
            </a:pPr>
            <a:r>
              <a:rPr lang="en-US" dirty="0">
                <a:ea typeface="arial"/>
                <a:cs typeface="Helvetica" panose="020B0604020202020204" pitchFamily="34" charset="0"/>
                <a:sym typeface="arial"/>
              </a:rPr>
              <a:t>Preliminary forensic analysis performed in 1933 determined that the remains belonged to two children of the correct ages to have been the young princes.</a:t>
            </a:r>
            <a:endParaRPr lang="en-US" u="none" strike="noStrike" cap="none" dirty="0">
              <a:ea typeface="arial"/>
              <a:cs typeface="Helvetica" panose="020B0604020202020204" pitchFamily="34" charset="0"/>
              <a:sym typeface="arial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5964DE4-8206-C7B0-7CAC-CA07EB287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lab: Princes found?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A1A08DB-216C-372E-3164-FE949F428C4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9454" y="1887660"/>
            <a:ext cx="5029200" cy="341382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193BD79-83F6-3ECC-907F-80B78A61A85C}"/>
              </a:ext>
            </a:extLst>
          </p:cNvPr>
          <p:cNvSpPr txBox="1"/>
          <p:nvPr/>
        </p:nvSpPr>
        <p:spPr>
          <a:xfrm>
            <a:off x="6719454" y="5301481"/>
            <a:ext cx="24961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2D7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Tower of London</a:t>
            </a:r>
          </a:p>
        </p:txBody>
      </p:sp>
    </p:spTree>
    <p:extLst>
      <p:ext uri="{BB962C8B-B14F-4D97-AF65-F5344CB8AC3E}">
        <p14:creationId xmlns:p14="http://schemas.microsoft.com/office/powerpoint/2010/main" val="1253980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5A76680-8C10-9E1A-8E07-34004684DCB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6304935" cy="4294187"/>
          </a:xfrm>
        </p:spPr>
        <p:txBody>
          <a:bodyPr/>
          <a:lstStyle/>
          <a:p>
            <a:pPr>
              <a:buClr>
                <a:srgbClr val="002D73"/>
              </a:buClr>
              <a:buSzPts val="3000"/>
            </a:pPr>
            <a:r>
              <a:rPr lang="en-US" sz="3000" u="none" strike="noStrike" cap="none" dirty="0">
                <a:latin typeface="Helvetica" pitchFamily="2" charset="0"/>
                <a:ea typeface="arial"/>
                <a:cs typeface="Helvetica" panose="020B0604020202020204" pitchFamily="34" charset="0"/>
                <a:sym typeface="arial"/>
              </a:rPr>
              <a:t>In 1789, two unidentified child-sized coffins were found in a secret vault connected to Edward IV’s burial chamber in St. George’s Chapel at Windsor Castle.</a:t>
            </a:r>
          </a:p>
          <a:p>
            <a:pPr>
              <a:buClr>
                <a:srgbClr val="002D73"/>
              </a:buClr>
              <a:buSzPts val="3000"/>
            </a:pPr>
            <a:r>
              <a:rPr lang="en-US" dirty="0">
                <a:ea typeface="arial"/>
                <a:cs typeface="Helvetica" panose="020B0604020202020204" pitchFamily="34" charset="0"/>
                <a:sym typeface="arial"/>
              </a:rPr>
              <a:t>While these remains were found in a chamber adjacent to the princes’ parents, no forensic analysis has been performed.</a:t>
            </a:r>
            <a:endParaRPr lang="en-US" u="none" strike="noStrike" cap="none" dirty="0">
              <a:latin typeface="Helvetica" pitchFamily="2" charset="0"/>
              <a:ea typeface="arial"/>
              <a:cs typeface="Helvetica" panose="020B0604020202020204" pitchFamily="34" charset="0"/>
              <a:sym typeface="arial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5964DE4-8206-C7B0-7CAC-CA07EB287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lab: Princes found?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EDD608-2598-F77F-96F0-E9B5BF6E7B3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5935" y="2588958"/>
            <a:ext cx="5029200" cy="25801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9344F50-C53E-FD8D-F6AB-255A59C67269}"/>
              </a:ext>
            </a:extLst>
          </p:cNvPr>
          <p:cNvSpPr txBox="1"/>
          <p:nvPr/>
        </p:nvSpPr>
        <p:spPr>
          <a:xfrm>
            <a:off x="6685935" y="5169144"/>
            <a:ext cx="29578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2D7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St. George’s Chapel</a:t>
            </a:r>
          </a:p>
        </p:txBody>
      </p:sp>
    </p:spTree>
    <p:extLst>
      <p:ext uri="{BB962C8B-B14F-4D97-AF65-F5344CB8AC3E}">
        <p14:creationId xmlns:p14="http://schemas.microsoft.com/office/powerpoint/2010/main" val="2213067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5964DE4-8206-C7B0-7CAC-CA07EB287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lab: Princes found?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836284-CA5A-ABFD-6C9B-F990017A0B1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01360" y="1068291"/>
            <a:ext cx="3909640" cy="5111581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11556BA-0575-2B06-BC84-5988F4DAC8E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0999" y="1731958"/>
            <a:ext cx="7815943" cy="4294187"/>
          </a:xfrm>
        </p:spPr>
        <p:txBody>
          <a:bodyPr/>
          <a:lstStyle/>
          <a:p>
            <a:r>
              <a:rPr lang="en-US" dirty="0"/>
              <a:t>There are two pairs of remains speculated to belong to the missing princes:</a:t>
            </a:r>
          </a:p>
          <a:p>
            <a:pPr lvl="1"/>
            <a:r>
              <a:rPr lang="en-US" dirty="0"/>
              <a:t>Remains discovered in the Tower of London </a:t>
            </a:r>
          </a:p>
          <a:p>
            <a:pPr lvl="1"/>
            <a:r>
              <a:rPr lang="en-US" dirty="0"/>
              <a:t>Remains discovered in </a:t>
            </a:r>
            <a:r>
              <a:rPr lang="en-US" sz="3000" u="none" strike="noStrike" cap="none" dirty="0">
                <a:latin typeface="Helvetica" pitchFamily="2" charset="0"/>
                <a:ea typeface="arial"/>
                <a:cs typeface="Helvetica" panose="020B0604020202020204" pitchFamily="34" charset="0"/>
                <a:sym typeface="arial"/>
              </a:rPr>
              <a:t>St. George’s Chapel </a:t>
            </a:r>
          </a:p>
          <a:p>
            <a:r>
              <a:rPr lang="en-US" dirty="0">
                <a:ea typeface="arial"/>
                <a:cs typeface="Helvetica" panose="020B0604020202020204" pitchFamily="34" charset="0"/>
                <a:sym typeface="arial"/>
              </a:rPr>
              <a:t>In order for any testing to be performed, the sitting monarch must give consent, and this has not occurred.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4113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D14AD2-2758-7695-D5A0-D908088D4A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6677346" cy="4294187"/>
          </a:xfrm>
        </p:spPr>
        <p:txBody>
          <a:bodyPr/>
          <a:lstStyle/>
          <a:p>
            <a:r>
              <a:rPr lang="en-US" dirty="0"/>
              <a:t>Imagine that the English monarch has permitted the unknown remains to be analyzed.</a:t>
            </a:r>
          </a:p>
          <a:p>
            <a:r>
              <a:rPr lang="en-US" dirty="0"/>
              <a:t>You work in a lab specializing in DNA analysis of historical samples, and your team has been tasked with the testing.</a:t>
            </a:r>
          </a:p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FC87A4C-C7E5-C73A-2E6D-023FF7176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lab: Your goal</a:t>
            </a:r>
          </a:p>
        </p:txBody>
      </p:sp>
      <p:pic>
        <p:nvPicPr>
          <p:cNvPr id="12" name="Picture Placeholder 2">
            <a:extLst>
              <a:ext uri="{FF2B5EF4-FFF2-40B4-BE49-F238E27FC236}">
                <a16:creationId xmlns:a16="http://schemas.microsoft.com/office/drawing/2014/main" id="{0D5EB2AE-B494-6404-CE98-72ED31BB45C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488248" y="1343978"/>
            <a:ext cx="3514725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7798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D14AD2-2758-7695-D5A0-D908088D4A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14500"/>
            <a:ext cx="5690312" cy="4318000"/>
          </a:xfrm>
        </p:spPr>
        <p:txBody>
          <a:bodyPr/>
          <a:lstStyle/>
          <a:p>
            <a:r>
              <a:rPr lang="en-US" dirty="0"/>
              <a:t>You will compare samples from the four sets of unknown remains to the parents of the lost princes.</a:t>
            </a:r>
          </a:p>
          <a:p>
            <a:r>
              <a:rPr lang="en-US" dirty="0"/>
              <a:t>This will allow you to determine if any of the unknown remains can be ruled out as belonging to the lost princes.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FC87A4C-C7E5-C73A-2E6D-023FF7176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lab: Your goal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86E200E-E809-7AEE-C175-95339ABAB2E6}"/>
              </a:ext>
            </a:extLst>
          </p:cNvPr>
          <p:cNvGrpSpPr/>
          <p:nvPr/>
        </p:nvGrpSpPr>
        <p:grpSpPr>
          <a:xfrm>
            <a:off x="6120688" y="1752600"/>
            <a:ext cx="5733836" cy="3951508"/>
            <a:chOff x="6427162" y="1531765"/>
            <a:chExt cx="5733836" cy="3951508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5DB4540-5D52-1821-3AC3-D6755CFDD5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742280" y="1650381"/>
              <a:ext cx="2817843" cy="3199252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FDA109F-F78D-DCEE-D479-2BDE15904514}"/>
                </a:ext>
              </a:extLst>
            </p:cNvPr>
            <p:cNvSpPr txBox="1"/>
            <p:nvPr/>
          </p:nvSpPr>
          <p:spPr>
            <a:xfrm>
              <a:off x="6427162" y="1692738"/>
              <a:ext cx="1856042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C00000"/>
                  </a:solidFill>
                  <a:latin typeface="AMP_GothamRoundedBold" panose="02000000000000000000" pitchFamily="2" charset="0"/>
                  <a:cs typeface="Helvetica" panose="020B0604020202020204" pitchFamily="34" charset="0"/>
                </a:rPr>
                <a:t>The lost princes’ parents, </a:t>
              </a:r>
            </a:p>
            <a:p>
              <a:r>
                <a:rPr lang="en-US" sz="2000" dirty="0">
                  <a:solidFill>
                    <a:srgbClr val="C00000"/>
                  </a:solidFill>
                  <a:latin typeface="AMP_GothamRoundedBold" panose="02000000000000000000" pitchFamily="2" charset="0"/>
                  <a:cs typeface="Helvetica" panose="020B0604020202020204" pitchFamily="34" charset="0"/>
                </a:rPr>
                <a:t>buried at </a:t>
              </a:r>
            </a:p>
            <a:p>
              <a:r>
                <a:rPr lang="en-US" sz="2000" dirty="0">
                  <a:solidFill>
                    <a:srgbClr val="C00000"/>
                  </a:solidFill>
                  <a:latin typeface="AMP_GothamRoundedBold" panose="02000000000000000000" pitchFamily="2" charset="0"/>
                  <a:cs typeface="Helvetica" panose="020B0604020202020204" pitchFamily="34" charset="0"/>
                  <a:sym typeface="Arial"/>
                </a:rPr>
                <a:t>St. George’s Chapel</a:t>
              </a:r>
              <a:endParaRPr lang="en-US" sz="2000" dirty="0">
                <a:solidFill>
                  <a:srgbClr val="C00000"/>
                </a:solidFill>
                <a:latin typeface="AMP_GothamRoundedBold" panose="02000000000000000000" pitchFamily="2" charset="0"/>
                <a:cs typeface="Helvetica" panose="020B0604020202020204" pitchFamily="34" charset="0"/>
              </a:endParaRPr>
            </a:p>
          </p:txBody>
        </p:sp>
        <p:sp>
          <p:nvSpPr>
            <p:cNvPr id="15" name="Left Brace 14">
              <a:extLst>
                <a:ext uri="{FF2B5EF4-FFF2-40B4-BE49-F238E27FC236}">
                  <a16:creationId xmlns:a16="http://schemas.microsoft.com/office/drawing/2014/main" id="{DF602ED1-AAE0-9F7E-BBC1-87006A2FAE75}"/>
                </a:ext>
              </a:extLst>
            </p:cNvPr>
            <p:cNvSpPr/>
            <p:nvPr/>
          </p:nvSpPr>
          <p:spPr>
            <a:xfrm>
              <a:off x="7869261" y="1531765"/>
              <a:ext cx="616540" cy="1996434"/>
            </a:xfrm>
            <a:prstGeom prst="leftBrace">
              <a:avLst>
                <a:gd name="adj1" fmla="val 30515"/>
                <a:gd name="adj2" fmla="val 50000"/>
              </a:avLst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AMP_GothamRoundedBold" panose="02000000000000000000" pitchFamily="2" charset="0"/>
              </a:endParaRPr>
            </a:p>
          </p:txBody>
        </p:sp>
        <p:sp>
          <p:nvSpPr>
            <p:cNvPr id="16" name="Left Brace 15">
              <a:extLst>
                <a:ext uri="{FF2B5EF4-FFF2-40B4-BE49-F238E27FC236}">
                  <a16:creationId xmlns:a16="http://schemas.microsoft.com/office/drawing/2014/main" id="{B1F3D9D2-A24F-DC2D-81FB-97F9FC49213E}"/>
                </a:ext>
              </a:extLst>
            </p:cNvPr>
            <p:cNvSpPr/>
            <p:nvPr/>
          </p:nvSpPr>
          <p:spPr>
            <a:xfrm>
              <a:off x="7929343" y="3631730"/>
              <a:ext cx="616540" cy="1715131"/>
            </a:xfrm>
            <a:prstGeom prst="leftBrace">
              <a:avLst>
                <a:gd name="adj1" fmla="val 30515"/>
                <a:gd name="adj2" fmla="val 50000"/>
              </a:avLst>
            </a:prstGeom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060"/>
                </a:solidFill>
                <a:latin typeface="AMP_GothamRoundedBold" panose="02000000000000000000" pitchFamily="2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C32CBBC-645E-9080-E09C-5E1B7FDE48F9}"/>
                </a:ext>
              </a:extLst>
            </p:cNvPr>
            <p:cNvSpPr txBox="1"/>
            <p:nvPr/>
          </p:nvSpPr>
          <p:spPr>
            <a:xfrm>
              <a:off x="6427163" y="3913613"/>
              <a:ext cx="150218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002060"/>
                  </a:solidFill>
                  <a:latin typeface="AMP_GothamRoundedBold" panose="02000000000000000000" pitchFamily="2" charset="0"/>
                  <a:cs typeface="Helvetica" panose="020B0604020202020204" pitchFamily="34" charset="0"/>
                </a:rPr>
                <a:t>The lost princes, location unknown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95F8418-78A8-941F-6825-8C0219993A7F}"/>
                </a:ext>
              </a:extLst>
            </p:cNvPr>
            <p:cNvSpPr txBox="1"/>
            <p:nvPr/>
          </p:nvSpPr>
          <p:spPr>
            <a:xfrm>
              <a:off x="8212734" y="2709984"/>
              <a:ext cx="179568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C00000"/>
                  </a:solidFill>
                  <a:latin typeface="AMP_GothamRoundedBold" panose="02000000000000000000" pitchFamily="2" charset="0"/>
                  <a:cs typeface="Helvetica" panose="020B0604020202020204" pitchFamily="34" charset="0"/>
                </a:rPr>
                <a:t>King Edward IV</a:t>
              </a:r>
            </a:p>
            <a:p>
              <a:pPr algn="ctr"/>
              <a:r>
                <a:rPr lang="en-US" sz="1600" dirty="0">
                  <a:solidFill>
                    <a:srgbClr val="C00000"/>
                  </a:solidFill>
                  <a:latin typeface="AMP_GothamRoundedBold" panose="02000000000000000000" pitchFamily="2" charset="0"/>
                  <a:cs typeface="Helvetica" panose="020B0604020202020204" pitchFamily="34" charset="0"/>
                </a:rPr>
                <a:t>(father)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30A7C2E-B035-148A-B528-16549ECB3EB2}"/>
                </a:ext>
              </a:extLst>
            </p:cNvPr>
            <p:cNvSpPr txBox="1"/>
            <p:nvPr/>
          </p:nvSpPr>
          <p:spPr>
            <a:xfrm>
              <a:off x="10351891" y="2699070"/>
              <a:ext cx="180910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C00000"/>
                  </a:solidFill>
                  <a:latin typeface="AMP_GothamRoundedBold" panose="02000000000000000000" pitchFamily="2" charset="0"/>
                  <a:cs typeface="Helvetica" panose="020B0604020202020204" pitchFamily="34" charset="0"/>
                </a:rPr>
                <a:t>Elizabeth Woodville</a:t>
              </a:r>
            </a:p>
            <a:p>
              <a:pPr algn="ctr"/>
              <a:r>
                <a:rPr lang="en-US" sz="1600" dirty="0">
                  <a:solidFill>
                    <a:srgbClr val="C00000"/>
                  </a:solidFill>
                  <a:latin typeface="AMP_GothamRoundedBold" panose="02000000000000000000" pitchFamily="2" charset="0"/>
                  <a:cs typeface="Helvetica" panose="020B0604020202020204" pitchFamily="34" charset="0"/>
                </a:rPr>
                <a:t>(mother)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6E1B0F0-2E1B-0219-87C5-11FC8B8C5481}"/>
                </a:ext>
              </a:extLst>
            </p:cNvPr>
            <p:cNvSpPr txBox="1"/>
            <p:nvPr/>
          </p:nvSpPr>
          <p:spPr>
            <a:xfrm>
              <a:off x="8237613" y="4894216"/>
              <a:ext cx="16217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002060"/>
                  </a:solidFill>
                  <a:latin typeface="AMP_GothamRoundedBold" panose="02000000000000000000" pitchFamily="2" charset="0"/>
                  <a:cs typeface="Helvetica" panose="020B0604020202020204" pitchFamily="34" charset="0"/>
                </a:rPr>
                <a:t>Prince Edward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4EC6B20-EA54-D46D-6B08-4816C40B4D74}"/>
                </a:ext>
              </a:extLst>
            </p:cNvPr>
            <p:cNvSpPr txBox="1"/>
            <p:nvPr/>
          </p:nvSpPr>
          <p:spPr>
            <a:xfrm>
              <a:off x="10610674" y="4898498"/>
              <a:ext cx="152049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002060"/>
                  </a:solidFill>
                  <a:latin typeface="AMP_GothamRoundedBold" panose="02000000000000000000" pitchFamily="2" charset="0"/>
                  <a:cs typeface="Helvetica" panose="020B0604020202020204" pitchFamily="34" charset="0"/>
                </a:rPr>
                <a:t>Prince Richard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394397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D14AD2-2758-7695-D5A0-D908088D4A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10037618" cy="429418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You will test six samples:</a:t>
            </a:r>
          </a:p>
          <a:p>
            <a:r>
              <a:rPr lang="en-US" dirty="0"/>
              <a:t>Remains of King Edward IV (father of the princes)</a:t>
            </a:r>
          </a:p>
          <a:p>
            <a:r>
              <a:rPr lang="en-US" dirty="0"/>
              <a:t>Remains of Elizabeth Woodville (mother of the princes)</a:t>
            </a:r>
          </a:p>
          <a:p>
            <a:r>
              <a:rPr lang="en-US" dirty="0"/>
              <a:t>Unknown remains 1, from the Tower of London </a:t>
            </a:r>
          </a:p>
          <a:p>
            <a:r>
              <a:rPr lang="en-US" dirty="0"/>
              <a:t>Unknown remains 2, from the Tower of London </a:t>
            </a:r>
          </a:p>
          <a:p>
            <a:r>
              <a:rPr lang="en-US" dirty="0"/>
              <a:t>Unknown remains 3, from St. George’s Chapel</a:t>
            </a:r>
          </a:p>
          <a:p>
            <a:r>
              <a:rPr lang="en-US" dirty="0"/>
              <a:t>Unknown remains 4, from St. George’s Chapel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FC87A4C-C7E5-C73A-2E6D-023FF7176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lab: Your samples</a:t>
            </a:r>
          </a:p>
        </p:txBody>
      </p:sp>
    </p:spTree>
    <p:extLst>
      <p:ext uri="{BB962C8B-B14F-4D97-AF65-F5344CB8AC3E}">
        <p14:creationId xmlns:p14="http://schemas.microsoft.com/office/powerpoint/2010/main" val="37405056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84CC85D-4556-BCE9-2C62-C6CDF9A7D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DNA testing </a:t>
            </a:r>
          </a:p>
        </p:txBody>
      </p:sp>
      <p:sp>
        <p:nvSpPr>
          <p:cNvPr id="4" name="Google Shape;222;p10">
            <a:extLst>
              <a:ext uri="{FF2B5EF4-FFF2-40B4-BE49-F238E27FC236}">
                <a16:creationId xmlns:a16="http://schemas.microsoft.com/office/drawing/2014/main" id="{830D6A62-20A1-EA14-CF51-BA1D50F15E5B}"/>
              </a:ext>
            </a:extLst>
          </p:cNvPr>
          <p:cNvSpPr/>
          <p:nvPr/>
        </p:nvSpPr>
        <p:spPr>
          <a:xfrm>
            <a:off x="571633" y="4497018"/>
            <a:ext cx="3517935" cy="786098"/>
          </a:xfrm>
          <a:prstGeom prst="chevron">
            <a:avLst>
              <a:gd name="adj" fmla="val 30002"/>
            </a:avLst>
          </a:prstGeom>
          <a:solidFill>
            <a:srgbClr val="00487D"/>
          </a:solidFill>
          <a:ln>
            <a:noFill/>
          </a:ln>
        </p:spPr>
        <p:txBody>
          <a:bodyPr spcFirstLastPara="1" wrap="square" lIns="182875" tIns="91425" rIns="0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"/>
              <a:buNone/>
            </a:pPr>
            <a:r>
              <a:rPr lang="en-US" sz="2200" u="none" strike="noStrike" cap="none" dirty="0">
                <a:solidFill>
                  <a:srgbClr val="FFFFFF"/>
                </a:solidFill>
                <a:latin typeface="AMP_GothamRoundedBold" panose="02000000000000000000" pitchFamily="2" charset="0"/>
                <a:ea typeface="arial"/>
                <a:cs typeface="Helvetica" panose="020B0604020202020204" pitchFamily="34" charset="0"/>
                <a:sym typeface="arial"/>
              </a:rPr>
              <a:t>Step 1:</a:t>
            </a:r>
            <a:endParaRPr sz="2200" u="none" strike="noStrike" cap="none" dirty="0">
              <a:solidFill>
                <a:srgbClr val="FFFFFF"/>
              </a:solidFill>
              <a:latin typeface="AMP_GothamRoundedBold" panose="02000000000000000000" pitchFamily="2" charset="0"/>
              <a:ea typeface="arial"/>
              <a:cs typeface="Helvetica" panose="020B0604020202020204" pitchFamily="34" charset="0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"/>
              <a:buNone/>
            </a:pPr>
            <a:r>
              <a:rPr lang="en-US" sz="2200" u="none" strike="noStrike" cap="none" dirty="0">
                <a:solidFill>
                  <a:srgbClr val="FFFFFF"/>
                </a:solidFill>
                <a:latin typeface="AMP_GothamRoundedBold" panose="02000000000000000000" pitchFamily="2" charset="0"/>
                <a:ea typeface="arial"/>
                <a:cs typeface="Helvetica" panose="020B0604020202020204" pitchFamily="34" charset="0"/>
                <a:sym typeface="arial"/>
              </a:rPr>
              <a:t>DNA collection</a:t>
            </a:r>
            <a:endParaRPr dirty="0">
              <a:latin typeface="AMP_GothamRoundedBold" panose="02000000000000000000" pitchFamily="2" charset="0"/>
            </a:endParaRPr>
          </a:p>
        </p:txBody>
      </p:sp>
      <p:sp>
        <p:nvSpPr>
          <p:cNvPr id="5" name="Google Shape;223;p10">
            <a:extLst>
              <a:ext uri="{FF2B5EF4-FFF2-40B4-BE49-F238E27FC236}">
                <a16:creationId xmlns:a16="http://schemas.microsoft.com/office/drawing/2014/main" id="{D11EE4BD-445B-97D6-1630-BF397C9E539A}"/>
              </a:ext>
            </a:extLst>
          </p:cNvPr>
          <p:cNvSpPr txBox="1"/>
          <p:nvPr/>
        </p:nvSpPr>
        <p:spPr>
          <a:xfrm>
            <a:off x="703661" y="3649438"/>
            <a:ext cx="1765123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u="none" strike="noStrike" cap="none" dirty="0">
                <a:solidFill>
                  <a:schemeClr val="dk2"/>
                </a:solidFill>
                <a:latin typeface="AMP_GothamRoundedBold" panose="02000000000000000000" pitchFamily="2" charset="0"/>
                <a:ea typeface="arial"/>
                <a:cs typeface="Helvetica" panose="020B0604020202020204" pitchFamily="34" charset="0"/>
                <a:sym typeface="arial"/>
              </a:rPr>
              <a:t>Bone fragment</a:t>
            </a:r>
            <a:endParaRPr dirty="0">
              <a:latin typeface="AMP_GothamRoundedBold" panose="02000000000000000000" pitchFamily="2" charset="0"/>
            </a:endParaRPr>
          </a:p>
        </p:txBody>
      </p:sp>
      <p:grpSp>
        <p:nvGrpSpPr>
          <p:cNvPr id="6" name="Google Shape;224;p10">
            <a:extLst>
              <a:ext uri="{FF2B5EF4-FFF2-40B4-BE49-F238E27FC236}">
                <a16:creationId xmlns:a16="http://schemas.microsoft.com/office/drawing/2014/main" id="{13FBCB41-BDB4-BF5C-5AD1-E9DE8A1EA8F8}"/>
              </a:ext>
            </a:extLst>
          </p:cNvPr>
          <p:cNvGrpSpPr/>
          <p:nvPr/>
        </p:nvGrpSpPr>
        <p:grpSpPr>
          <a:xfrm>
            <a:off x="2475417" y="2442337"/>
            <a:ext cx="2096086" cy="1989931"/>
            <a:chOff x="2081717" y="2518537"/>
            <a:chExt cx="2096086" cy="1989931"/>
          </a:xfrm>
        </p:grpSpPr>
        <p:pic>
          <p:nvPicPr>
            <p:cNvPr id="7" name="Google Shape;225;p10">
              <a:extLst>
                <a:ext uri="{FF2B5EF4-FFF2-40B4-BE49-F238E27FC236}">
                  <a16:creationId xmlns:a16="http://schemas.microsoft.com/office/drawing/2014/main" id="{56CA9F3A-0B3B-5B71-CFE3-BC56B08CC1A9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081717" y="2518537"/>
              <a:ext cx="2096086" cy="92379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Google Shape;226;p10">
              <a:extLst>
                <a:ext uri="{FF2B5EF4-FFF2-40B4-BE49-F238E27FC236}">
                  <a16:creationId xmlns:a16="http://schemas.microsoft.com/office/drawing/2014/main" id="{91C1144A-6B2D-A7CC-C190-AA01C6BCFE37}"/>
                </a:ext>
              </a:extLst>
            </p:cNvPr>
            <p:cNvSpPr txBox="1"/>
            <p:nvPr/>
          </p:nvSpPr>
          <p:spPr>
            <a:xfrm>
              <a:off x="3172400" y="3677512"/>
              <a:ext cx="938077" cy="8309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u="none" strike="noStrike" cap="none" dirty="0">
                  <a:solidFill>
                    <a:schemeClr val="dk2"/>
                  </a:solidFill>
                  <a:latin typeface="AMP_GothamRoundedBold" panose="02000000000000000000" pitchFamily="2" charset="0"/>
                  <a:ea typeface="arial"/>
                  <a:cs typeface="Helvetica" panose="020B0604020202020204" pitchFamily="34" charset="0"/>
                  <a:sym typeface="arial"/>
                </a:rPr>
                <a:t> DNA</a:t>
              </a:r>
              <a:endParaRPr dirty="0">
                <a:latin typeface="AMP_GothamRoundedBold" panose="02000000000000000000" pitchFamily="2" charset="0"/>
              </a:endParaRPr>
            </a:p>
          </p:txBody>
        </p:sp>
      </p:grpSp>
      <p:grpSp>
        <p:nvGrpSpPr>
          <p:cNvPr id="9" name="Google Shape;227;p10">
            <a:extLst>
              <a:ext uri="{FF2B5EF4-FFF2-40B4-BE49-F238E27FC236}">
                <a16:creationId xmlns:a16="http://schemas.microsoft.com/office/drawing/2014/main" id="{3F781059-785A-4769-1FDF-8530D90FD61C}"/>
              </a:ext>
            </a:extLst>
          </p:cNvPr>
          <p:cNvGrpSpPr/>
          <p:nvPr/>
        </p:nvGrpSpPr>
        <p:grpSpPr>
          <a:xfrm>
            <a:off x="3847232" y="1248016"/>
            <a:ext cx="2644274" cy="1359684"/>
            <a:chOff x="3453532" y="1324216"/>
            <a:chExt cx="2644274" cy="1359684"/>
          </a:xfrm>
        </p:grpSpPr>
        <p:pic>
          <p:nvPicPr>
            <p:cNvPr id="10" name="Google Shape;228;p10">
              <a:extLst>
                <a:ext uri="{FF2B5EF4-FFF2-40B4-BE49-F238E27FC236}">
                  <a16:creationId xmlns:a16="http://schemas.microsoft.com/office/drawing/2014/main" id="{513DFD70-0CC1-90AC-DA73-CCAF8648B715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5400000">
              <a:off x="3732169" y="1427708"/>
              <a:ext cx="557215" cy="825242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1" name="Google Shape;229;p10">
              <a:extLst>
                <a:ext uri="{FF2B5EF4-FFF2-40B4-BE49-F238E27FC236}">
                  <a16:creationId xmlns:a16="http://schemas.microsoft.com/office/drawing/2014/main" id="{8AFE71BE-5C8D-F22B-3991-F79C703B6939}"/>
                </a:ext>
              </a:extLst>
            </p:cNvPr>
            <p:cNvGrpSpPr/>
            <p:nvPr/>
          </p:nvGrpSpPr>
          <p:grpSpPr>
            <a:xfrm>
              <a:off x="3453532" y="2022514"/>
              <a:ext cx="530646" cy="654506"/>
              <a:chOff x="3453532" y="2022514"/>
              <a:chExt cx="530646" cy="654506"/>
            </a:xfrm>
          </p:grpSpPr>
          <p:cxnSp>
            <p:nvCxnSpPr>
              <p:cNvPr id="14" name="Google Shape;230;p10">
                <a:extLst>
                  <a:ext uri="{FF2B5EF4-FFF2-40B4-BE49-F238E27FC236}">
                    <a16:creationId xmlns:a16="http://schemas.microsoft.com/office/drawing/2014/main" id="{52DEA286-7248-5B16-18CD-5049B8278D7B}"/>
                  </a:ext>
                </a:extLst>
              </p:cNvPr>
              <p:cNvCxnSpPr/>
              <p:nvPr/>
            </p:nvCxnSpPr>
            <p:spPr>
              <a:xfrm flipH="1">
                <a:off x="3453532" y="2383567"/>
                <a:ext cx="530646" cy="284050"/>
              </a:xfrm>
              <a:prstGeom prst="straightConnector1">
                <a:avLst/>
              </a:prstGeom>
              <a:noFill/>
              <a:ln w="22225" cap="flat" cmpd="sng">
                <a:solidFill>
                  <a:srgbClr val="7F7F7F"/>
                </a:solidFill>
                <a:prstDash val="dash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5" name="Google Shape;231;p10">
                <a:extLst>
                  <a:ext uri="{FF2B5EF4-FFF2-40B4-BE49-F238E27FC236}">
                    <a16:creationId xmlns:a16="http://schemas.microsoft.com/office/drawing/2014/main" id="{55C74B3A-54A1-E92A-24E4-213564857A94}"/>
                  </a:ext>
                </a:extLst>
              </p:cNvPr>
              <p:cNvCxnSpPr/>
              <p:nvPr/>
            </p:nvCxnSpPr>
            <p:spPr>
              <a:xfrm flipH="1">
                <a:off x="3494881" y="2022514"/>
                <a:ext cx="103275" cy="654506"/>
              </a:xfrm>
              <a:prstGeom prst="straightConnector1">
                <a:avLst/>
              </a:prstGeom>
              <a:noFill/>
              <a:ln w="22225" cap="flat" cmpd="sng">
                <a:solidFill>
                  <a:srgbClr val="7F7F7F"/>
                </a:solidFill>
                <a:prstDash val="dash"/>
                <a:miter lim="800000"/>
                <a:headEnd type="none" w="sm" len="sm"/>
                <a:tailEnd type="none" w="sm" len="sm"/>
              </a:ln>
            </p:spPr>
          </p:cxnSp>
        </p:grpSp>
        <p:pic>
          <p:nvPicPr>
            <p:cNvPr id="12" name="Google Shape;232;p10" descr="Magnifying glass">
              <a:extLst>
                <a:ext uri="{FF2B5EF4-FFF2-40B4-BE49-F238E27FC236}">
                  <a16:creationId xmlns:a16="http://schemas.microsoft.com/office/drawing/2014/main" id="{F8407B64-5255-94B9-DC00-46DEB546D3B4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3481194" y="1385236"/>
              <a:ext cx="1298664" cy="129866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" name="Google Shape;233;p10">
              <a:extLst>
                <a:ext uri="{FF2B5EF4-FFF2-40B4-BE49-F238E27FC236}">
                  <a16:creationId xmlns:a16="http://schemas.microsoft.com/office/drawing/2014/main" id="{0DB327DC-E68B-2180-F774-51955B2BB87C}"/>
                </a:ext>
              </a:extLst>
            </p:cNvPr>
            <p:cNvSpPr txBox="1"/>
            <p:nvPr/>
          </p:nvSpPr>
          <p:spPr>
            <a:xfrm>
              <a:off x="4305328" y="1324216"/>
              <a:ext cx="1792478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dirty="0">
                  <a:solidFill>
                    <a:schemeClr val="dk2"/>
                  </a:solidFill>
                  <a:latin typeface="AMP_GothamRoundedBold" panose="02000000000000000000" pitchFamily="2" charset="0"/>
                  <a:ea typeface="arial"/>
                  <a:cs typeface="Helvetica" panose="020B0604020202020204" pitchFamily="34" charset="0"/>
                  <a:sym typeface="arial"/>
                </a:rPr>
                <a:t>STR DNA</a:t>
              </a:r>
              <a:endParaRPr sz="2400" dirty="0">
                <a:solidFill>
                  <a:schemeClr val="dk2"/>
                </a:solidFill>
                <a:latin typeface="AMP_GothamRoundedBold" panose="02000000000000000000" pitchFamily="2" charset="0"/>
                <a:ea typeface="arial"/>
                <a:cs typeface="Helvetica" panose="020B0604020202020204" pitchFamily="34" charset="0"/>
                <a:sym typeface="arial"/>
              </a:endParaRPr>
            </a:p>
          </p:txBody>
        </p:sp>
      </p:grpSp>
      <p:grpSp>
        <p:nvGrpSpPr>
          <p:cNvPr id="16" name="Google Shape;234;p10">
            <a:extLst>
              <a:ext uri="{FF2B5EF4-FFF2-40B4-BE49-F238E27FC236}">
                <a16:creationId xmlns:a16="http://schemas.microsoft.com/office/drawing/2014/main" id="{3DBD89B2-E2A4-13B7-0384-26DA656B316D}"/>
              </a:ext>
            </a:extLst>
          </p:cNvPr>
          <p:cNvGrpSpPr/>
          <p:nvPr/>
        </p:nvGrpSpPr>
        <p:grpSpPr>
          <a:xfrm>
            <a:off x="3957704" y="1574064"/>
            <a:ext cx="3696221" cy="3705247"/>
            <a:chOff x="3564004" y="1650264"/>
            <a:chExt cx="3696221" cy="3705247"/>
          </a:xfrm>
        </p:grpSpPr>
        <p:sp>
          <p:nvSpPr>
            <p:cNvPr id="17" name="Google Shape;235;p10">
              <a:extLst>
                <a:ext uri="{FF2B5EF4-FFF2-40B4-BE49-F238E27FC236}">
                  <a16:creationId xmlns:a16="http://schemas.microsoft.com/office/drawing/2014/main" id="{364116C6-9C35-75B2-ACEE-771B56FC84B2}"/>
                </a:ext>
              </a:extLst>
            </p:cNvPr>
            <p:cNvSpPr/>
            <p:nvPr/>
          </p:nvSpPr>
          <p:spPr>
            <a:xfrm>
              <a:off x="3564004" y="4569413"/>
              <a:ext cx="3517935" cy="786098"/>
            </a:xfrm>
            <a:prstGeom prst="chevron">
              <a:avLst>
                <a:gd name="adj" fmla="val 30002"/>
              </a:avLst>
            </a:prstGeom>
            <a:solidFill>
              <a:srgbClr val="00487D"/>
            </a:solidFill>
            <a:ln>
              <a:noFill/>
            </a:ln>
          </p:spPr>
          <p:txBody>
            <a:bodyPr spcFirstLastPara="1" wrap="square" lIns="182875" tIns="91425" rIns="0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200"/>
                <a:buFont typeface="arial"/>
                <a:buNone/>
              </a:pPr>
              <a:r>
                <a:rPr lang="en-US" sz="2200" u="none" strike="noStrike" cap="none" dirty="0">
                  <a:solidFill>
                    <a:srgbClr val="FFFFFF"/>
                  </a:solidFill>
                  <a:latin typeface="AMP_GothamRoundedBold" panose="02000000000000000000" pitchFamily="2" charset="0"/>
                  <a:ea typeface="arial"/>
                  <a:cs typeface="Helvetica" panose="020B0604020202020204" pitchFamily="34" charset="0"/>
                  <a:sym typeface="arial"/>
                </a:rPr>
                <a:t>Step 2:</a:t>
              </a:r>
              <a:endParaRPr dirty="0">
                <a:latin typeface="AMP_GothamRoundedBold" panose="02000000000000000000" pitchFamily="2" charset="0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200"/>
                <a:buFont typeface="arial"/>
                <a:buNone/>
              </a:pPr>
              <a:r>
                <a:rPr lang="en-US" sz="2200" u="none" strike="noStrike" cap="none" dirty="0">
                  <a:solidFill>
                    <a:srgbClr val="FFFFFF"/>
                  </a:solidFill>
                  <a:latin typeface="AMP_GothamRoundedBold" panose="02000000000000000000" pitchFamily="2" charset="0"/>
                  <a:ea typeface="arial"/>
                  <a:cs typeface="Helvetica" panose="020B0604020202020204" pitchFamily="34" charset="0"/>
                  <a:sym typeface="arial"/>
                </a:rPr>
                <a:t>PCR</a:t>
              </a:r>
              <a:endParaRPr dirty="0">
                <a:latin typeface="AMP_GothamRoundedBold" panose="02000000000000000000" pitchFamily="2" charset="0"/>
              </a:endParaRPr>
            </a:p>
          </p:txBody>
        </p:sp>
        <p:pic>
          <p:nvPicPr>
            <p:cNvPr id="18" name="Google Shape;236;p10">
              <a:extLst>
                <a:ext uri="{FF2B5EF4-FFF2-40B4-BE49-F238E27FC236}">
                  <a16:creationId xmlns:a16="http://schemas.microsoft.com/office/drawing/2014/main" id="{DB74DEE5-708A-00D4-1C45-AC9843829C5C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4177803" y="2833505"/>
              <a:ext cx="733119" cy="6088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" name="Google Shape;237;p10">
              <a:extLst>
                <a:ext uri="{FF2B5EF4-FFF2-40B4-BE49-F238E27FC236}">
                  <a16:creationId xmlns:a16="http://schemas.microsoft.com/office/drawing/2014/main" id="{52ADF81E-8632-6353-24B2-64132A147BA2}"/>
                </a:ext>
              </a:extLst>
            </p:cNvPr>
            <p:cNvSpPr txBox="1"/>
            <p:nvPr/>
          </p:nvSpPr>
          <p:spPr>
            <a:xfrm>
              <a:off x="5324574" y="3689578"/>
              <a:ext cx="1790939" cy="8309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dirty="0">
                  <a:solidFill>
                    <a:schemeClr val="dk2"/>
                  </a:solidFill>
                  <a:latin typeface="AMP_GothamRoundedBold" panose="02000000000000000000" pitchFamily="2" charset="0"/>
                  <a:ea typeface="arial"/>
                  <a:cs typeface="Helvetica" panose="020B0604020202020204" pitchFamily="34" charset="0"/>
                  <a:sym typeface="arial"/>
                </a:rPr>
                <a:t>STR copies</a:t>
              </a:r>
              <a:endParaRPr dirty="0">
                <a:latin typeface="AMP_GothamRoundedBold" panose="02000000000000000000" pitchFamily="2" charset="0"/>
              </a:endParaRPr>
            </a:p>
          </p:txBody>
        </p:sp>
        <p:pic>
          <p:nvPicPr>
            <p:cNvPr id="20" name="Google Shape;238;p10">
              <a:extLst>
                <a:ext uri="{FF2B5EF4-FFF2-40B4-BE49-F238E27FC236}">
                  <a16:creationId xmlns:a16="http://schemas.microsoft.com/office/drawing/2014/main" id="{7CB60872-83FF-BDBA-8025-D6643400D207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5400000">
              <a:off x="5404771" y="2755801"/>
              <a:ext cx="557215" cy="82524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Google Shape;239;p10">
              <a:extLst>
                <a:ext uri="{FF2B5EF4-FFF2-40B4-BE49-F238E27FC236}">
                  <a16:creationId xmlns:a16="http://schemas.microsoft.com/office/drawing/2014/main" id="{78218BD8-1493-3B5C-D59B-F4F196B0F292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5400000">
              <a:off x="6471876" y="2924583"/>
              <a:ext cx="557215" cy="82524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Google Shape;240;p10">
              <a:extLst>
                <a:ext uri="{FF2B5EF4-FFF2-40B4-BE49-F238E27FC236}">
                  <a16:creationId xmlns:a16="http://schemas.microsoft.com/office/drawing/2014/main" id="{989636B7-A590-53AC-6C0B-16F9B0FE7BA8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5400000">
              <a:off x="6107365" y="2300227"/>
              <a:ext cx="557215" cy="82524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" name="Google Shape;241;p10">
              <a:extLst>
                <a:ext uri="{FF2B5EF4-FFF2-40B4-BE49-F238E27FC236}">
                  <a16:creationId xmlns:a16="http://schemas.microsoft.com/office/drawing/2014/main" id="{E0118067-AC0A-F7F8-30CF-2B2742717E82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5400000">
              <a:off x="5335581" y="1791396"/>
              <a:ext cx="557215" cy="82524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" name="Google Shape;242;p10">
              <a:extLst>
                <a:ext uri="{FF2B5EF4-FFF2-40B4-BE49-F238E27FC236}">
                  <a16:creationId xmlns:a16="http://schemas.microsoft.com/office/drawing/2014/main" id="{68752113-D191-6AB6-E5CF-E61CCE56FEA6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5400000">
              <a:off x="6568996" y="1516251"/>
              <a:ext cx="557215" cy="82524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5" name="Google Shape;243;p10">
            <a:extLst>
              <a:ext uri="{FF2B5EF4-FFF2-40B4-BE49-F238E27FC236}">
                <a16:creationId xmlns:a16="http://schemas.microsoft.com/office/drawing/2014/main" id="{D16EFDDD-E3A8-B29C-A223-8D2E41F0384E}"/>
              </a:ext>
            </a:extLst>
          </p:cNvPr>
          <p:cNvGrpSpPr/>
          <p:nvPr/>
        </p:nvGrpSpPr>
        <p:grpSpPr>
          <a:xfrm>
            <a:off x="7347325" y="1614751"/>
            <a:ext cx="3514385" cy="3668365"/>
            <a:chOff x="6953625" y="1690951"/>
            <a:chExt cx="3514385" cy="3668365"/>
          </a:xfrm>
        </p:grpSpPr>
        <p:grpSp>
          <p:nvGrpSpPr>
            <p:cNvPr id="26" name="Google Shape;244;p10">
              <a:extLst>
                <a:ext uri="{FF2B5EF4-FFF2-40B4-BE49-F238E27FC236}">
                  <a16:creationId xmlns:a16="http://schemas.microsoft.com/office/drawing/2014/main" id="{C941E841-D185-561E-D8FE-5E8BCCAFAD1E}"/>
                </a:ext>
              </a:extLst>
            </p:cNvPr>
            <p:cNvGrpSpPr/>
            <p:nvPr/>
          </p:nvGrpSpPr>
          <p:grpSpPr>
            <a:xfrm>
              <a:off x="7313412" y="2680825"/>
              <a:ext cx="2865310" cy="1781983"/>
              <a:chOff x="6383298" y="2663687"/>
              <a:chExt cx="2865310" cy="1781983"/>
            </a:xfrm>
          </p:grpSpPr>
          <p:pic>
            <p:nvPicPr>
              <p:cNvPr id="29" name="Google Shape;245;p10">
                <a:extLst>
                  <a:ext uri="{FF2B5EF4-FFF2-40B4-BE49-F238E27FC236}">
                    <a16:creationId xmlns:a16="http://schemas.microsoft.com/office/drawing/2014/main" id="{98C00A9D-E5CF-8759-5ED1-263B9BEE964F}"/>
                  </a:ext>
                </a:extLst>
              </p:cNvPr>
              <p:cNvPicPr preferRelativeResize="0"/>
              <p:nvPr/>
            </p:nvPicPr>
            <p:blipFill rotWithShape="1">
              <a:blip r:embed="rId7">
                <a:alphaModFix/>
              </a:blip>
              <a:srcRect/>
              <a:stretch/>
            </p:blipFill>
            <p:spPr>
              <a:xfrm>
                <a:off x="6383298" y="2663687"/>
                <a:ext cx="733119" cy="68483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0" name="Google Shape;246;p10">
                <a:extLst>
                  <a:ext uri="{FF2B5EF4-FFF2-40B4-BE49-F238E27FC236}">
                    <a16:creationId xmlns:a16="http://schemas.microsoft.com/office/drawing/2014/main" id="{CAC9B6FF-1320-A1ED-8551-9103B61797DB}"/>
                  </a:ext>
                </a:extLst>
              </p:cNvPr>
              <p:cNvSpPr txBox="1"/>
              <p:nvPr/>
            </p:nvSpPr>
            <p:spPr>
              <a:xfrm>
                <a:off x="7316669" y="3614714"/>
                <a:ext cx="1931939" cy="8309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 dirty="0">
                    <a:solidFill>
                      <a:schemeClr val="dk2"/>
                    </a:solidFill>
                    <a:latin typeface="AMP_GothamRoundedBold" panose="02000000000000000000" pitchFamily="2" charset="0"/>
                    <a:ea typeface="arial"/>
                    <a:cs typeface="Helvetica" panose="020B0604020202020204" pitchFamily="34" charset="0"/>
                    <a:sym typeface="arial"/>
                  </a:rPr>
                  <a:t>Compare lengths</a:t>
                </a:r>
                <a:endParaRPr sz="2400" dirty="0">
                  <a:solidFill>
                    <a:schemeClr val="dk2"/>
                  </a:solidFill>
                  <a:latin typeface="AMP_GothamRoundedBold" panose="02000000000000000000" pitchFamily="2" charset="0"/>
                  <a:ea typeface="arial"/>
                  <a:cs typeface="Helvetica" panose="020B0604020202020204" pitchFamily="34" charset="0"/>
                  <a:sym typeface="arial"/>
                </a:endParaRPr>
              </a:p>
            </p:txBody>
          </p:sp>
        </p:grpSp>
        <p:pic>
          <p:nvPicPr>
            <p:cNvPr id="27" name="Google Shape;247;p10">
              <a:extLst>
                <a:ext uri="{FF2B5EF4-FFF2-40B4-BE49-F238E27FC236}">
                  <a16:creationId xmlns:a16="http://schemas.microsoft.com/office/drawing/2014/main" id="{7ED0CF3A-9215-3FF6-D672-7F61842021F1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8226229" y="1690951"/>
              <a:ext cx="1769150" cy="18803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" name="Google Shape;248;p10">
              <a:extLst>
                <a:ext uri="{FF2B5EF4-FFF2-40B4-BE49-F238E27FC236}">
                  <a16:creationId xmlns:a16="http://schemas.microsoft.com/office/drawing/2014/main" id="{736985FE-920B-2446-D957-890C5BA9A114}"/>
                </a:ext>
              </a:extLst>
            </p:cNvPr>
            <p:cNvSpPr/>
            <p:nvPr/>
          </p:nvSpPr>
          <p:spPr>
            <a:xfrm>
              <a:off x="6953625" y="4573218"/>
              <a:ext cx="3514385" cy="786098"/>
            </a:xfrm>
            <a:prstGeom prst="chevron">
              <a:avLst>
                <a:gd name="adj" fmla="val 30002"/>
              </a:avLst>
            </a:prstGeom>
            <a:solidFill>
              <a:srgbClr val="00487D"/>
            </a:solidFill>
            <a:ln>
              <a:noFill/>
            </a:ln>
          </p:spPr>
          <p:txBody>
            <a:bodyPr spcFirstLastPara="1" wrap="square" lIns="182875" tIns="91425" rIns="0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100"/>
                <a:buFont typeface="arial"/>
                <a:buNone/>
              </a:pPr>
              <a:r>
                <a:rPr lang="en-US" sz="2100" u="none" strike="noStrike" cap="none" dirty="0">
                  <a:solidFill>
                    <a:srgbClr val="FFFFFF"/>
                  </a:solidFill>
                  <a:latin typeface="AMP_GothamRoundedBold" panose="02000000000000000000" pitchFamily="2" charset="0"/>
                  <a:ea typeface="arial"/>
                  <a:cs typeface="Helvetica" panose="020B0604020202020204" pitchFamily="34" charset="0"/>
                  <a:sym typeface="arial"/>
                </a:rPr>
                <a:t>Step 3:</a:t>
              </a:r>
              <a:endParaRPr dirty="0">
                <a:latin typeface="AMP_GothamRoundedBold" panose="02000000000000000000" pitchFamily="2" charset="0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100"/>
                <a:buFont typeface="arial"/>
                <a:buNone/>
              </a:pPr>
              <a:r>
                <a:rPr lang="en-US" sz="2100" u="none" dirty="0">
                  <a:solidFill>
                    <a:srgbClr val="FFFFFF"/>
                  </a:solidFill>
                  <a:latin typeface="AMP_GothamRoundedBold" panose="02000000000000000000" pitchFamily="2" charset="0"/>
                  <a:ea typeface="arial"/>
                  <a:cs typeface="Helvetica" panose="020B0604020202020204" pitchFamily="34" charset="0"/>
                  <a:sym typeface="arial"/>
                </a:rPr>
                <a:t>Gel e</a:t>
              </a:r>
              <a:r>
                <a:rPr lang="en-US" sz="2100" u="none" strike="noStrike" cap="none" dirty="0">
                  <a:solidFill>
                    <a:srgbClr val="FFFFFF"/>
                  </a:solidFill>
                  <a:latin typeface="AMP_GothamRoundedBold" panose="02000000000000000000" pitchFamily="2" charset="0"/>
                  <a:ea typeface="arial"/>
                  <a:cs typeface="Helvetica" panose="020B0604020202020204" pitchFamily="34" charset="0"/>
                  <a:sym typeface="arial"/>
                </a:rPr>
                <a:t>lectrophoresis</a:t>
              </a:r>
              <a:endParaRPr sz="2100" u="none" strike="noStrike" cap="none" dirty="0">
                <a:solidFill>
                  <a:srgbClr val="FFFFFF"/>
                </a:solidFill>
                <a:latin typeface="AMP_GothamRoundedBold" panose="02000000000000000000" pitchFamily="2" charset="0"/>
                <a:ea typeface="arial"/>
                <a:cs typeface="Helvetica" panose="020B0604020202020204" pitchFamily="34" charset="0"/>
                <a:sym typeface="arial"/>
              </a:endParaRPr>
            </a:p>
          </p:txBody>
        </p:sp>
      </p:grpSp>
      <p:sp>
        <p:nvSpPr>
          <p:cNvPr id="31" name="Google Shape;249;p10">
            <a:extLst>
              <a:ext uri="{FF2B5EF4-FFF2-40B4-BE49-F238E27FC236}">
                <a16:creationId xmlns:a16="http://schemas.microsoft.com/office/drawing/2014/main" id="{038F3827-E7AE-64AA-08D9-3A04D2458715}"/>
              </a:ext>
            </a:extLst>
          </p:cNvPr>
          <p:cNvSpPr txBox="1"/>
          <p:nvPr/>
        </p:nvSpPr>
        <p:spPr>
          <a:xfrm>
            <a:off x="7096768" y="5726493"/>
            <a:ext cx="377213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D0103A"/>
                </a:solidFill>
                <a:latin typeface="AMP_GothamBold" pitchFamily="2" charset="0"/>
                <a:ea typeface="arial"/>
                <a:cs typeface="Helvetica" panose="020B0604020202020204" pitchFamily="34" charset="0"/>
                <a:sym typeface="arial"/>
              </a:rPr>
              <a:t>You complete this step</a:t>
            </a:r>
            <a:endParaRPr dirty="0">
              <a:latin typeface="AMP_GothamBold" pitchFamily="2" charset="0"/>
            </a:endParaRPr>
          </a:p>
        </p:txBody>
      </p:sp>
      <p:sp>
        <p:nvSpPr>
          <p:cNvPr id="33" name="Google Shape;251;p10">
            <a:extLst>
              <a:ext uri="{FF2B5EF4-FFF2-40B4-BE49-F238E27FC236}">
                <a16:creationId xmlns:a16="http://schemas.microsoft.com/office/drawing/2014/main" id="{95B7C576-5546-66AF-7CE4-FDFC3F9695D6}"/>
              </a:ext>
            </a:extLst>
          </p:cNvPr>
          <p:cNvSpPr/>
          <p:nvPr/>
        </p:nvSpPr>
        <p:spPr>
          <a:xfrm rot="-5400000">
            <a:off x="8752004" y="3939377"/>
            <a:ext cx="461666" cy="3271023"/>
          </a:xfrm>
          <a:prstGeom prst="leftBrace">
            <a:avLst>
              <a:gd name="adj1" fmla="val 43940"/>
              <a:gd name="adj2" fmla="val 50000"/>
            </a:avLst>
          </a:prstGeom>
          <a:noFill/>
          <a:ln w="28575" cap="flat" cmpd="sng">
            <a:solidFill>
              <a:srgbClr val="D0103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Helvetica" pitchFamily="2" charset="0"/>
              <a:ea typeface="arial"/>
              <a:cs typeface="Helvetica" panose="020B0604020202020204" pitchFamily="34" charset="0"/>
              <a:sym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C6BFAF0-961F-6E88-C23B-217C5C78C2C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134" y="1519354"/>
            <a:ext cx="1589154" cy="1997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6971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71940D9-0440-3F2A-BFF0-C9BF662CB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Gel electrophoresis separates DNA by size</a:t>
            </a:r>
          </a:p>
        </p:txBody>
      </p: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D02DB148-FDCD-023C-2588-F9C442B046FF}"/>
              </a:ext>
            </a:extLst>
          </p:cNvPr>
          <p:cNvGrpSpPr/>
          <p:nvPr/>
        </p:nvGrpSpPr>
        <p:grpSpPr>
          <a:xfrm>
            <a:off x="4492801" y="1877171"/>
            <a:ext cx="231240" cy="222349"/>
            <a:chOff x="987862" y="2824154"/>
            <a:chExt cx="242802" cy="233466"/>
          </a:xfrm>
        </p:grpSpPr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82CD19E8-2182-4D37-D3CE-C67192CD691C}"/>
                </a:ext>
              </a:extLst>
            </p:cNvPr>
            <p:cNvSpPr/>
            <p:nvPr/>
          </p:nvSpPr>
          <p:spPr>
            <a:xfrm>
              <a:off x="987862" y="2824154"/>
              <a:ext cx="242802" cy="233466"/>
            </a:xfrm>
            <a:prstGeom prst="ellipse">
              <a:avLst/>
            </a:prstGeom>
            <a:solidFill>
              <a:srgbClr val="00B9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04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9452E785-0E3B-5618-66B6-A11BDD617F6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48736" y="2940887"/>
              <a:ext cx="121054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4A8015CC-475F-7455-1F17-33C99E511839}"/>
              </a:ext>
            </a:extLst>
          </p:cNvPr>
          <p:cNvGrpSpPr/>
          <p:nvPr/>
        </p:nvGrpSpPr>
        <p:grpSpPr>
          <a:xfrm>
            <a:off x="7059244" y="1790747"/>
            <a:ext cx="527442" cy="541113"/>
            <a:chOff x="825399" y="4142864"/>
            <a:chExt cx="622023" cy="638146"/>
          </a:xfrm>
        </p:grpSpPr>
        <p:sp>
          <p:nvSpPr>
            <p:cNvPr id="181" name="Oval 180">
              <a:extLst>
                <a:ext uri="{FF2B5EF4-FFF2-40B4-BE49-F238E27FC236}">
                  <a16:creationId xmlns:a16="http://schemas.microsoft.com/office/drawing/2014/main" id="{CFBF5F36-0E8B-DB1F-DE9F-E7DB0B4EC910}"/>
                </a:ext>
              </a:extLst>
            </p:cNvPr>
            <p:cNvSpPr/>
            <p:nvPr/>
          </p:nvSpPr>
          <p:spPr>
            <a:xfrm>
              <a:off x="825399" y="4142864"/>
              <a:ext cx="622023" cy="638146"/>
            </a:xfrm>
            <a:prstGeom prst="ellipse">
              <a:avLst/>
            </a:prstGeom>
            <a:solidFill>
              <a:srgbClr val="00B9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429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FD53A825-4F09-74FC-F02C-5135FB6FD4D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81459" y="4461937"/>
              <a:ext cx="32822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64" name="Group 263">
            <a:extLst>
              <a:ext uri="{FF2B5EF4-FFF2-40B4-BE49-F238E27FC236}">
                <a16:creationId xmlns:a16="http://schemas.microsoft.com/office/drawing/2014/main" id="{F0A65386-696C-EE0C-A240-AB42A6850D21}"/>
              </a:ext>
            </a:extLst>
          </p:cNvPr>
          <p:cNvGrpSpPr/>
          <p:nvPr/>
        </p:nvGrpSpPr>
        <p:grpSpPr>
          <a:xfrm>
            <a:off x="4074458" y="1206132"/>
            <a:ext cx="4086561" cy="4947971"/>
            <a:chOff x="4074458" y="1206132"/>
            <a:chExt cx="4086561" cy="4947971"/>
          </a:xfrm>
        </p:grpSpPr>
        <p:sp>
          <p:nvSpPr>
            <p:cNvPr id="183" name="Oval 182">
              <a:extLst>
                <a:ext uri="{FF2B5EF4-FFF2-40B4-BE49-F238E27FC236}">
                  <a16:creationId xmlns:a16="http://schemas.microsoft.com/office/drawing/2014/main" id="{E45909B8-7690-B5E4-697B-6CF3D0A1A0E4}"/>
                </a:ext>
              </a:extLst>
            </p:cNvPr>
            <p:cNvSpPr/>
            <p:nvPr/>
          </p:nvSpPr>
          <p:spPr>
            <a:xfrm>
              <a:off x="4518763" y="2355195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184" name="Group 183">
              <a:extLst>
                <a:ext uri="{FF2B5EF4-FFF2-40B4-BE49-F238E27FC236}">
                  <a16:creationId xmlns:a16="http://schemas.microsoft.com/office/drawing/2014/main" id="{66ED97C3-AB1E-A837-D379-83CF855906BA}"/>
                </a:ext>
              </a:extLst>
            </p:cNvPr>
            <p:cNvGrpSpPr/>
            <p:nvPr/>
          </p:nvGrpSpPr>
          <p:grpSpPr>
            <a:xfrm>
              <a:off x="4175208" y="2017060"/>
              <a:ext cx="797845" cy="118120"/>
              <a:chOff x="4084956" y="4032069"/>
              <a:chExt cx="941160" cy="139337"/>
            </a:xfrm>
          </p:grpSpPr>
          <p:sp>
            <p:nvSpPr>
              <p:cNvPr id="185" name="Oval 184">
                <a:extLst>
                  <a:ext uri="{FF2B5EF4-FFF2-40B4-BE49-F238E27FC236}">
                    <a16:creationId xmlns:a16="http://schemas.microsoft.com/office/drawing/2014/main" id="{2702A1AC-94B2-7351-1F53-35FC5305B45E}"/>
                  </a:ext>
                </a:extLst>
              </p:cNvPr>
              <p:cNvSpPr/>
              <p:nvPr/>
            </p:nvSpPr>
            <p:spPr>
              <a:xfrm>
                <a:off x="4084956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186" name="Oval 185">
                <a:extLst>
                  <a:ext uri="{FF2B5EF4-FFF2-40B4-BE49-F238E27FC236}">
                    <a16:creationId xmlns:a16="http://schemas.microsoft.com/office/drawing/2014/main" id="{BA7A0387-D139-B3D7-C7DD-D32FE2767970}"/>
                  </a:ext>
                </a:extLst>
              </p:cNvPr>
              <p:cNvSpPr/>
              <p:nvPr/>
            </p:nvSpPr>
            <p:spPr>
              <a:xfrm>
                <a:off x="4895488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  <p:sp>
          <p:nvSpPr>
            <p:cNvPr id="187" name="Oval 186">
              <a:extLst>
                <a:ext uri="{FF2B5EF4-FFF2-40B4-BE49-F238E27FC236}">
                  <a16:creationId xmlns:a16="http://schemas.microsoft.com/office/drawing/2014/main" id="{E0982D76-60A1-9059-2C94-936387F084BD}"/>
                </a:ext>
              </a:extLst>
            </p:cNvPr>
            <p:cNvSpPr/>
            <p:nvPr/>
          </p:nvSpPr>
          <p:spPr>
            <a:xfrm>
              <a:off x="5549425" y="2017060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88" name="Oval 187">
              <a:extLst>
                <a:ext uri="{FF2B5EF4-FFF2-40B4-BE49-F238E27FC236}">
                  <a16:creationId xmlns:a16="http://schemas.microsoft.com/office/drawing/2014/main" id="{30D735BD-C7C1-92D6-6FE6-7E5D98D790BA}"/>
                </a:ext>
              </a:extLst>
            </p:cNvPr>
            <p:cNvSpPr/>
            <p:nvPr/>
          </p:nvSpPr>
          <p:spPr>
            <a:xfrm>
              <a:off x="5205871" y="2359885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9823AE4A-C856-38B9-4BD9-0C169F624ED0}"/>
                </a:ext>
              </a:extLst>
            </p:cNvPr>
            <p:cNvSpPr/>
            <p:nvPr/>
          </p:nvSpPr>
          <p:spPr>
            <a:xfrm>
              <a:off x="5892979" y="2355195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A9373024-BE34-CB7D-0601-6BA491EDA456}"/>
                </a:ext>
              </a:extLst>
            </p:cNvPr>
            <p:cNvSpPr/>
            <p:nvPr/>
          </p:nvSpPr>
          <p:spPr>
            <a:xfrm>
              <a:off x="4518763" y="3083213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191" name="Group 190">
              <a:extLst>
                <a:ext uri="{FF2B5EF4-FFF2-40B4-BE49-F238E27FC236}">
                  <a16:creationId xmlns:a16="http://schemas.microsoft.com/office/drawing/2014/main" id="{4E73212D-2B44-EC37-F9E5-4938CE18902B}"/>
                </a:ext>
              </a:extLst>
            </p:cNvPr>
            <p:cNvGrpSpPr/>
            <p:nvPr/>
          </p:nvGrpSpPr>
          <p:grpSpPr>
            <a:xfrm>
              <a:off x="4175208" y="2745079"/>
              <a:ext cx="797845" cy="118120"/>
              <a:chOff x="4084956" y="4032069"/>
              <a:chExt cx="941160" cy="139337"/>
            </a:xfrm>
          </p:grpSpPr>
          <p:sp>
            <p:nvSpPr>
              <p:cNvPr id="192" name="Oval 191">
                <a:extLst>
                  <a:ext uri="{FF2B5EF4-FFF2-40B4-BE49-F238E27FC236}">
                    <a16:creationId xmlns:a16="http://schemas.microsoft.com/office/drawing/2014/main" id="{8788B661-938C-41CB-818C-735F480730D8}"/>
                  </a:ext>
                </a:extLst>
              </p:cNvPr>
              <p:cNvSpPr/>
              <p:nvPr/>
            </p:nvSpPr>
            <p:spPr>
              <a:xfrm>
                <a:off x="4084956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193" name="Oval 192">
                <a:extLst>
                  <a:ext uri="{FF2B5EF4-FFF2-40B4-BE49-F238E27FC236}">
                    <a16:creationId xmlns:a16="http://schemas.microsoft.com/office/drawing/2014/main" id="{8113E4E3-ECEB-19D9-68C7-6632F00E395B}"/>
                  </a:ext>
                </a:extLst>
              </p:cNvPr>
              <p:cNvSpPr/>
              <p:nvPr/>
            </p:nvSpPr>
            <p:spPr>
              <a:xfrm>
                <a:off x="4895488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  <p:sp>
          <p:nvSpPr>
            <p:cNvPr id="194" name="Oval 193">
              <a:extLst>
                <a:ext uri="{FF2B5EF4-FFF2-40B4-BE49-F238E27FC236}">
                  <a16:creationId xmlns:a16="http://schemas.microsoft.com/office/drawing/2014/main" id="{4C1A3689-B699-A51B-2B47-813811BF6E2E}"/>
                </a:ext>
              </a:extLst>
            </p:cNvPr>
            <p:cNvSpPr/>
            <p:nvPr/>
          </p:nvSpPr>
          <p:spPr>
            <a:xfrm>
              <a:off x="5549425" y="2745079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95" name="Oval 194">
              <a:extLst>
                <a:ext uri="{FF2B5EF4-FFF2-40B4-BE49-F238E27FC236}">
                  <a16:creationId xmlns:a16="http://schemas.microsoft.com/office/drawing/2014/main" id="{DE5AB597-7AA9-7168-800B-ED44F8CB6990}"/>
                </a:ext>
              </a:extLst>
            </p:cNvPr>
            <p:cNvSpPr/>
            <p:nvPr/>
          </p:nvSpPr>
          <p:spPr>
            <a:xfrm>
              <a:off x="5205871" y="3087903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96" name="Oval 195">
              <a:extLst>
                <a:ext uri="{FF2B5EF4-FFF2-40B4-BE49-F238E27FC236}">
                  <a16:creationId xmlns:a16="http://schemas.microsoft.com/office/drawing/2014/main" id="{F7CF19DB-E9D2-FFA0-834E-CE6B38C461FB}"/>
                </a:ext>
              </a:extLst>
            </p:cNvPr>
            <p:cNvSpPr/>
            <p:nvPr/>
          </p:nvSpPr>
          <p:spPr>
            <a:xfrm>
              <a:off x="5892979" y="3083213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97" name="Oval 196">
              <a:extLst>
                <a:ext uri="{FF2B5EF4-FFF2-40B4-BE49-F238E27FC236}">
                  <a16:creationId xmlns:a16="http://schemas.microsoft.com/office/drawing/2014/main" id="{9EB68A4C-07BF-01EF-3713-70848526BEAB}"/>
                </a:ext>
              </a:extLst>
            </p:cNvPr>
            <p:cNvSpPr/>
            <p:nvPr/>
          </p:nvSpPr>
          <p:spPr>
            <a:xfrm>
              <a:off x="6236533" y="2017060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98" name="Oval 197">
              <a:extLst>
                <a:ext uri="{FF2B5EF4-FFF2-40B4-BE49-F238E27FC236}">
                  <a16:creationId xmlns:a16="http://schemas.microsoft.com/office/drawing/2014/main" id="{DFDA309C-4EE8-2239-22F9-7EE394D92804}"/>
                </a:ext>
              </a:extLst>
            </p:cNvPr>
            <p:cNvSpPr/>
            <p:nvPr/>
          </p:nvSpPr>
          <p:spPr>
            <a:xfrm>
              <a:off x="6580088" y="2359885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99" name="Oval 198">
              <a:extLst>
                <a:ext uri="{FF2B5EF4-FFF2-40B4-BE49-F238E27FC236}">
                  <a16:creationId xmlns:a16="http://schemas.microsoft.com/office/drawing/2014/main" id="{30902621-2F76-9FDF-AE49-05E4AA066124}"/>
                </a:ext>
              </a:extLst>
            </p:cNvPr>
            <p:cNvSpPr/>
            <p:nvPr/>
          </p:nvSpPr>
          <p:spPr>
            <a:xfrm>
              <a:off x="7267196" y="2355195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200" name="Group 199">
              <a:extLst>
                <a:ext uri="{FF2B5EF4-FFF2-40B4-BE49-F238E27FC236}">
                  <a16:creationId xmlns:a16="http://schemas.microsoft.com/office/drawing/2014/main" id="{620CD5A4-C826-22C7-F0C4-3FBDDF0CEB7D}"/>
                </a:ext>
              </a:extLst>
            </p:cNvPr>
            <p:cNvGrpSpPr/>
            <p:nvPr/>
          </p:nvGrpSpPr>
          <p:grpSpPr>
            <a:xfrm>
              <a:off x="6923641" y="2017060"/>
              <a:ext cx="797845" cy="118120"/>
              <a:chOff x="4084956" y="4032069"/>
              <a:chExt cx="941160" cy="139337"/>
            </a:xfrm>
          </p:grpSpPr>
          <p:sp>
            <p:nvSpPr>
              <p:cNvPr id="201" name="Oval 200">
                <a:extLst>
                  <a:ext uri="{FF2B5EF4-FFF2-40B4-BE49-F238E27FC236}">
                    <a16:creationId xmlns:a16="http://schemas.microsoft.com/office/drawing/2014/main" id="{7D5C1677-B553-4AEB-199B-AB94A7108B49}"/>
                  </a:ext>
                </a:extLst>
              </p:cNvPr>
              <p:cNvSpPr/>
              <p:nvPr/>
            </p:nvSpPr>
            <p:spPr>
              <a:xfrm>
                <a:off x="4084956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202" name="Oval 201">
                <a:extLst>
                  <a:ext uri="{FF2B5EF4-FFF2-40B4-BE49-F238E27FC236}">
                    <a16:creationId xmlns:a16="http://schemas.microsoft.com/office/drawing/2014/main" id="{8BB58B73-5715-EA2D-3167-B43041ACFA4D}"/>
                  </a:ext>
                </a:extLst>
              </p:cNvPr>
              <p:cNvSpPr/>
              <p:nvPr/>
            </p:nvSpPr>
            <p:spPr>
              <a:xfrm>
                <a:off x="4895488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  <p:sp>
          <p:nvSpPr>
            <p:cNvPr id="203" name="Oval 202">
              <a:extLst>
                <a:ext uri="{FF2B5EF4-FFF2-40B4-BE49-F238E27FC236}">
                  <a16:creationId xmlns:a16="http://schemas.microsoft.com/office/drawing/2014/main" id="{921F21B4-E6DC-EF4A-FD33-34F32479C7DF}"/>
                </a:ext>
              </a:extLst>
            </p:cNvPr>
            <p:cNvSpPr/>
            <p:nvPr/>
          </p:nvSpPr>
          <p:spPr>
            <a:xfrm>
              <a:off x="7954304" y="2359885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204" name="Oval 203">
              <a:extLst>
                <a:ext uri="{FF2B5EF4-FFF2-40B4-BE49-F238E27FC236}">
                  <a16:creationId xmlns:a16="http://schemas.microsoft.com/office/drawing/2014/main" id="{F1701A4F-224A-23AA-D8DE-81977E572672}"/>
                </a:ext>
              </a:extLst>
            </p:cNvPr>
            <p:cNvSpPr/>
            <p:nvPr/>
          </p:nvSpPr>
          <p:spPr>
            <a:xfrm>
              <a:off x="6236533" y="2745079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205" name="Oval 204">
              <a:extLst>
                <a:ext uri="{FF2B5EF4-FFF2-40B4-BE49-F238E27FC236}">
                  <a16:creationId xmlns:a16="http://schemas.microsoft.com/office/drawing/2014/main" id="{8045BD02-AD72-5605-50D3-DE0D01237B8B}"/>
                </a:ext>
              </a:extLst>
            </p:cNvPr>
            <p:cNvSpPr/>
            <p:nvPr/>
          </p:nvSpPr>
          <p:spPr>
            <a:xfrm>
              <a:off x="6580088" y="3087903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206" name="Oval 205">
              <a:extLst>
                <a:ext uri="{FF2B5EF4-FFF2-40B4-BE49-F238E27FC236}">
                  <a16:creationId xmlns:a16="http://schemas.microsoft.com/office/drawing/2014/main" id="{7878FC93-1DD8-0AE9-5B30-7E026640226D}"/>
                </a:ext>
              </a:extLst>
            </p:cNvPr>
            <p:cNvSpPr/>
            <p:nvPr/>
          </p:nvSpPr>
          <p:spPr>
            <a:xfrm>
              <a:off x="7267196" y="3083213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207" name="Group 206">
              <a:extLst>
                <a:ext uri="{FF2B5EF4-FFF2-40B4-BE49-F238E27FC236}">
                  <a16:creationId xmlns:a16="http://schemas.microsoft.com/office/drawing/2014/main" id="{2F15EBB7-8611-EB84-E3F2-517EE33FB82E}"/>
                </a:ext>
              </a:extLst>
            </p:cNvPr>
            <p:cNvGrpSpPr/>
            <p:nvPr/>
          </p:nvGrpSpPr>
          <p:grpSpPr>
            <a:xfrm>
              <a:off x="6923641" y="2745079"/>
              <a:ext cx="797845" cy="118120"/>
              <a:chOff x="4084956" y="4032069"/>
              <a:chExt cx="941160" cy="139337"/>
            </a:xfrm>
          </p:grpSpPr>
          <p:sp>
            <p:nvSpPr>
              <p:cNvPr id="208" name="Oval 207">
                <a:extLst>
                  <a:ext uri="{FF2B5EF4-FFF2-40B4-BE49-F238E27FC236}">
                    <a16:creationId xmlns:a16="http://schemas.microsoft.com/office/drawing/2014/main" id="{CE77C2B5-C72D-464D-9FC1-B555C0EF671B}"/>
                  </a:ext>
                </a:extLst>
              </p:cNvPr>
              <p:cNvSpPr/>
              <p:nvPr/>
            </p:nvSpPr>
            <p:spPr>
              <a:xfrm>
                <a:off x="4084956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209" name="Oval 208">
                <a:extLst>
                  <a:ext uri="{FF2B5EF4-FFF2-40B4-BE49-F238E27FC236}">
                    <a16:creationId xmlns:a16="http://schemas.microsoft.com/office/drawing/2014/main" id="{EF214BF3-BFB2-12ED-84DE-94EE3162DDBF}"/>
                  </a:ext>
                </a:extLst>
              </p:cNvPr>
              <p:cNvSpPr/>
              <p:nvPr/>
            </p:nvSpPr>
            <p:spPr>
              <a:xfrm>
                <a:off x="4895488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  <p:sp>
          <p:nvSpPr>
            <p:cNvPr id="210" name="Oval 209">
              <a:extLst>
                <a:ext uri="{FF2B5EF4-FFF2-40B4-BE49-F238E27FC236}">
                  <a16:creationId xmlns:a16="http://schemas.microsoft.com/office/drawing/2014/main" id="{7CBF6201-BFB4-887B-46DF-C0C6C015F926}"/>
                </a:ext>
              </a:extLst>
            </p:cNvPr>
            <p:cNvSpPr/>
            <p:nvPr/>
          </p:nvSpPr>
          <p:spPr>
            <a:xfrm>
              <a:off x="7954304" y="3087903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211" name="Oval 210">
              <a:extLst>
                <a:ext uri="{FF2B5EF4-FFF2-40B4-BE49-F238E27FC236}">
                  <a16:creationId xmlns:a16="http://schemas.microsoft.com/office/drawing/2014/main" id="{B5FE4DDC-9C1C-6E2F-0C24-FFFDCC91A66C}"/>
                </a:ext>
              </a:extLst>
            </p:cNvPr>
            <p:cNvSpPr/>
            <p:nvPr/>
          </p:nvSpPr>
          <p:spPr>
            <a:xfrm>
              <a:off x="4518763" y="3811232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212" name="Group 211">
              <a:extLst>
                <a:ext uri="{FF2B5EF4-FFF2-40B4-BE49-F238E27FC236}">
                  <a16:creationId xmlns:a16="http://schemas.microsoft.com/office/drawing/2014/main" id="{DB621D38-2032-C5C4-AC57-555862E37A99}"/>
                </a:ext>
              </a:extLst>
            </p:cNvPr>
            <p:cNvGrpSpPr/>
            <p:nvPr/>
          </p:nvGrpSpPr>
          <p:grpSpPr>
            <a:xfrm>
              <a:off x="4175208" y="3473098"/>
              <a:ext cx="797845" cy="118120"/>
              <a:chOff x="4084956" y="4032069"/>
              <a:chExt cx="941160" cy="139337"/>
            </a:xfrm>
          </p:grpSpPr>
          <p:sp>
            <p:nvSpPr>
              <p:cNvPr id="213" name="Oval 212">
                <a:extLst>
                  <a:ext uri="{FF2B5EF4-FFF2-40B4-BE49-F238E27FC236}">
                    <a16:creationId xmlns:a16="http://schemas.microsoft.com/office/drawing/2014/main" id="{1A56C16D-3CD0-36ED-1A30-5CD0EB778770}"/>
                  </a:ext>
                </a:extLst>
              </p:cNvPr>
              <p:cNvSpPr/>
              <p:nvPr/>
            </p:nvSpPr>
            <p:spPr>
              <a:xfrm>
                <a:off x="4084956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214" name="Oval 213">
                <a:extLst>
                  <a:ext uri="{FF2B5EF4-FFF2-40B4-BE49-F238E27FC236}">
                    <a16:creationId xmlns:a16="http://schemas.microsoft.com/office/drawing/2014/main" id="{AB8746D0-7E28-C8A3-13A1-DC1A9395035B}"/>
                  </a:ext>
                </a:extLst>
              </p:cNvPr>
              <p:cNvSpPr/>
              <p:nvPr/>
            </p:nvSpPr>
            <p:spPr>
              <a:xfrm>
                <a:off x="4895488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  <p:sp>
          <p:nvSpPr>
            <p:cNvPr id="215" name="Oval 214">
              <a:extLst>
                <a:ext uri="{FF2B5EF4-FFF2-40B4-BE49-F238E27FC236}">
                  <a16:creationId xmlns:a16="http://schemas.microsoft.com/office/drawing/2014/main" id="{0F85B1A7-2801-5734-8BA4-3FBDB478678B}"/>
                </a:ext>
              </a:extLst>
            </p:cNvPr>
            <p:cNvSpPr/>
            <p:nvPr/>
          </p:nvSpPr>
          <p:spPr>
            <a:xfrm>
              <a:off x="5549425" y="3473098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216" name="Oval 215">
              <a:extLst>
                <a:ext uri="{FF2B5EF4-FFF2-40B4-BE49-F238E27FC236}">
                  <a16:creationId xmlns:a16="http://schemas.microsoft.com/office/drawing/2014/main" id="{31D220BD-5657-5514-EE64-344645852F3B}"/>
                </a:ext>
              </a:extLst>
            </p:cNvPr>
            <p:cNvSpPr/>
            <p:nvPr/>
          </p:nvSpPr>
          <p:spPr>
            <a:xfrm>
              <a:off x="5205871" y="3815922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217" name="Oval 216">
              <a:extLst>
                <a:ext uri="{FF2B5EF4-FFF2-40B4-BE49-F238E27FC236}">
                  <a16:creationId xmlns:a16="http://schemas.microsoft.com/office/drawing/2014/main" id="{55C6A527-0404-1EBC-D024-10AC80D71B36}"/>
                </a:ext>
              </a:extLst>
            </p:cNvPr>
            <p:cNvSpPr/>
            <p:nvPr/>
          </p:nvSpPr>
          <p:spPr>
            <a:xfrm>
              <a:off x="5892979" y="3811232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218" name="Oval 217">
              <a:extLst>
                <a:ext uri="{FF2B5EF4-FFF2-40B4-BE49-F238E27FC236}">
                  <a16:creationId xmlns:a16="http://schemas.microsoft.com/office/drawing/2014/main" id="{E48D30B2-2C41-4A24-F53E-8E28A9648BCA}"/>
                </a:ext>
              </a:extLst>
            </p:cNvPr>
            <p:cNvSpPr/>
            <p:nvPr/>
          </p:nvSpPr>
          <p:spPr>
            <a:xfrm>
              <a:off x="4518763" y="4539250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219" name="Group 218">
              <a:extLst>
                <a:ext uri="{FF2B5EF4-FFF2-40B4-BE49-F238E27FC236}">
                  <a16:creationId xmlns:a16="http://schemas.microsoft.com/office/drawing/2014/main" id="{86114D12-011F-026F-3AE8-0713B9F57D61}"/>
                </a:ext>
              </a:extLst>
            </p:cNvPr>
            <p:cNvGrpSpPr/>
            <p:nvPr/>
          </p:nvGrpSpPr>
          <p:grpSpPr>
            <a:xfrm>
              <a:off x="4175208" y="4201116"/>
              <a:ext cx="797845" cy="118120"/>
              <a:chOff x="4084956" y="4032069"/>
              <a:chExt cx="941160" cy="139337"/>
            </a:xfrm>
          </p:grpSpPr>
          <p:sp>
            <p:nvSpPr>
              <p:cNvPr id="220" name="Oval 219">
                <a:extLst>
                  <a:ext uri="{FF2B5EF4-FFF2-40B4-BE49-F238E27FC236}">
                    <a16:creationId xmlns:a16="http://schemas.microsoft.com/office/drawing/2014/main" id="{6D317492-6067-6209-A32C-E68A2AB38A6B}"/>
                  </a:ext>
                </a:extLst>
              </p:cNvPr>
              <p:cNvSpPr/>
              <p:nvPr/>
            </p:nvSpPr>
            <p:spPr>
              <a:xfrm>
                <a:off x="4084956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221" name="Oval 220">
                <a:extLst>
                  <a:ext uri="{FF2B5EF4-FFF2-40B4-BE49-F238E27FC236}">
                    <a16:creationId xmlns:a16="http://schemas.microsoft.com/office/drawing/2014/main" id="{956DED83-DE9A-8892-DA26-536ABC06C0B0}"/>
                  </a:ext>
                </a:extLst>
              </p:cNvPr>
              <p:cNvSpPr/>
              <p:nvPr/>
            </p:nvSpPr>
            <p:spPr>
              <a:xfrm>
                <a:off x="4895488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  <p:sp>
          <p:nvSpPr>
            <p:cNvPr id="222" name="Oval 221">
              <a:extLst>
                <a:ext uri="{FF2B5EF4-FFF2-40B4-BE49-F238E27FC236}">
                  <a16:creationId xmlns:a16="http://schemas.microsoft.com/office/drawing/2014/main" id="{9DA00D02-C731-1BDC-94DB-6F0EA6E30BDB}"/>
                </a:ext>
              </a:extLst>
            </p:cNvPr>
            <p:cNvSpPr/>
            <p:nvPr/>
          </p:nvSpPr>
          <p:spPr>
            <a:xfrm>
              <a:off x="5549425" y="4201116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223" name="Oval 222">
              <a:extLst>
                <a:ext uri="{FF2B5EF4-FFF2-40B4-BE49-F238E27FC236}">
                  <a16:creationId xmlns:a16="http://schemas.microsoft.com/office/drawing/2014/main" id="{69A5B1A7-9AC0-C10B-C57E-DF891CB79B43}"/>
                </a:ext>
              </a:extLst>
            </p:cNvPr>
            <p:cNvSpPr/>
            <p:nvPr/>
          </p:nvSpPr>
          <p:spPr>
            <a:xfrm>
              <a:off x="5205871" y="4543941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224" name="Oval 223">
              <a:extLst>
                <a:ext uri="{FF2B5EF4-FFF2-40B4-BE49-F238E27FC236}">
                  <a16:creationId xmlns:a16="http://schemas.microsoft.com/office/drawing/2014/main" id="{D0AEE1FA-2D97-5300-6558-0FB74A4E713C}"/>
                </a:ext>
              </a:extLst>
            </p:cNvPr>
            <p:cNvSpPr/>
            <p:nvPr/>
          </p:nvSpPr>
          <p:spPr>
            <a:xfrm>
              <a:off x="5892979" y="4539250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225" name="Oval 224">
              <a:extLst>
                <a:ext uri="{FF2B5EF4-FFF2-40B4-BE49-F238E27FC236}">
                  <a16:creationId xmlns:a16="http://schemas.microsoft.com/office/drawing/2014/main" id="{1ED03EB1-7DDF-0714-9118-5558D85AD729}"/>
                </a:ext>
              </a:extLst>
            </p:cNvPr>
            <p:cNvSpPr/>
            <p:nvPr/>
          </p:nvSpPr>
          <p:spPr>
            <a:xfrm>
              <a:off x="6236533" y="3473098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226" name="Oval 225">
              <a:extLst>
                <a:ext uri="{FF2B5EF4-FFF2-40B4-BE49-F238E27FC236}">
                  <a16:creationId xmlns:a16="http://schemas.microsoft.com/office/drawing/2014/main" id="{6B93FEFB-8CC8-102D-01C0-80A00100A82F}"/>
                </a:ext>
              </a:extLst>
            </p:cNvPr>
            <p:cNvSpPr/>
            <p:nvPr/>
          </p:nvSpPr>
          <p:spPr>
            <a:xfrm>
              <a:off x="6580088" y="3815922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227" name="Oval 226">
              <a:extLst>
                <a:ext uri="{FF2B5EF4-FFF2-40B4-BE49-F238E27FC236}">
                  <a16:creationId xmlns:a16="http://schemas.microsoft.com/office/drawing/2014/main" id="{5C79A683-1187-5073-3C1F-A6CB62DDF137}"/>
                </a:ext>
              </a:extLst>
            </p:cNvPr>
            <p:cNvSpPr/>
            <p:nvPr/>
          </p:nvSpPr>
          <p:spPr>
            <a:xfrm>
              <a:off x="7267196" y="3811232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228" name="Group 227">
              <a:extLst>
                <a:ext uri="{FF2B5EF4-FFF2-40B4-BE49-F238E27FC236}">
                  <a16:creationId xmlns:a16="http://schemas.microsoft.com/office/drawing/2014/main" id="{5DAE4A4D-E65A-CC8A-595B-598B4E173119}"/>
                </a:ext>
              </a:extLst>
            </p:cNvPr>
            <p:cNvGrpSpPr/>
            <p:nvPr/>
          </p:nvGrpSpPr>
          <p:grpSpPr>
            <a:xfrm>
              <a:off x="6923641" y="3473098"/>
              <a:ext cx="797845" cy="118120"/>
              <a:chOff x="4084956" y="4032069"/>
              <a:chExt cx="941160" cy="139337"/>
            </a:xfrm>
          </p:grpSpPr>
          <p:sp>
            <p:nvSpPr>
              <p:cNvPr id="229" name="Oval 228">
                <a:extLst>
                  <a:ext uri="{FF2B5EF4-FFF2-40B4-BE49-F238E27FC236}">
                    <a16:creationId xmlns:a16="http://schemas.microsoft.com/office/drawing/2014/main" id="{1E87E139-31B9-00ED-D844-C62E746B0DEA}"/>
                  </a:ext>
                </a:extLst>
              </p:cNvPr>
              <p:cNvSpPr/>
              <p:nvPr/>
            </p:nvSpPr>
            <p:spPr>
              <a:xfrm>
                <a:off x="4084956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230" name="Oval 229">
                <a:extLst>
                  <a:ext uri="{FF2B5EF4-FFF2-40B4-BE49-F238E27FC236}">
                    <a16:creationId xmlns:a16="http://schemas.microsoft.com/office/drawing/2014/main" id="{12763D07-5A4A-6FC7-A856-B7F88DB96043}"/>
                  </a:ext>
                </a:extLst>
              </p:cNvPr>
              <p:cNvSpPr/>
              <p:nvPr/>
            </p:nvSpPr>
            <p:spPr>
              <a:xfrm>
                <a:off x="4895488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  <p:sp>
          <p:nvSpPr>
            <p:cNvPr id="231" name="Oval 230">
              <a:extLst>
                <a:ext uri="{FF2B5EF4-FFF2-40B4-BE49-F238E27FC236}">
                  <a16:creationId xmlns:a16="http://schemas.microsoft.com/office/drawing/2014/main" id="{1C7719E7-5439-C0FF-2D3A-C0E054F811D8}"/>
                </a:ext>
              </a:extLst>
            </p:cNvPr>
            <p:cNvSpPr/>
            <p:nvPr/>
          </p:nvSpPr>
          <p:spPr>
            <a:xfrm>
              <a:off x="7954304" y="3815922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232" name="Oval 231">
              <a:extLst>
                <a:ext uri="{FF2B5EF4-FFF2-40B4-BE49-F238E27FC236}">
                  <a16:creationId xmlns:a16="http://schemas.microsoft.com/office/drawing/2014/main" id="{DCCC9331-6AB5-9A6F-A7A1-0E15F9C5B48A}"/>
                </a:ext>
              </a:extLst>
            </p:cNvPr>
            <p:cNvSpPr/>
            <p:nvPr/>
          </p:nvSpPr>
          <p:spPr>
            <a:xfrm>
              <a:off x="6236533" y="4201116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233" name="Oval 232">
              <a:extLst>
                <a:ext uri="{FF2B5EF4-FFF2-40B4-BE49-F238E27FC236}">
                  <a16:creationId xmlns:a16="http://schemas.microsoft.com/office/drawing/2014/main" id="{C433C8D4-FF91-B297-29F2-434B29FD0D9A}"/>
                </a:ext>
              </a:extLst>
            </p:cNvPr>
            <p:cNvSpPr/>
            <p:nvPr/>
          </p:nvSpPr>
          <p:spPr>
            <a:xfrm>
              <a:off x="6580088" y="4543941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234" name="Oval 233">
              <a:extLst>
                <a:ext uri="{FF2B5EF4-FFF2-40B4-BE49-F238E27FC236}">
                  <a16:creationId xmlns:a16="http://schemas.microsoft.com/office/drawing/2014/main" id="{85BA3F96-2203-E28F-3F48-035E57E3F3B8}"/>
                </a:ext>
              </a:extLst>
            </p:cNvPr>
            <p:cNvSpPr/>
            <p:nvPr/>
          </p:nvSpPr>
          <p:spPr>
            <a:xfrm>
              <a:off x="7267196" y="4539250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235" name="Group 234">
              <a:extLst>
                <a:ext uri="{FF2B5EF4-FFF2-40B4-BE49-F238E27FC236}">
                  <a16:creationId xmlns:a16="http://schemas.microsoft.com/office/drawing/2014/main" id="{29A8AF67-030F-B5A2-325A-611BA96EAC37}"/>
                </a:ext>
              </a:extLst>
            </p:cNvPr>
            <p:cNvGrpSpPr/>
            <p:nvPr/>
          </p:nvGrpSpPr>
          <p:grpSpPr>
            <a:xfrm>
              <a:off x="6923641" y="4201116"/>
              <a:ext cx="797845" cy="118120"/>
              <a:chOff x="4084956" y="4032069"/>
              <a:chExt cx="941160" cy="139337"/>
            </a:xfrm>
          </p:grpSpPr>
          <p:sp>
            <p:nvSpPr>
              <p:cNvPr id="236" name="Oval 235">
                <a:extLst>
                  <a:ext uri="{FF2B5EF4-FFF2-40B4-BE49-F238E27FC236}">
                    <a16:creationId xmlns:a16="http://schemas.microsoft.com/office/drawing/2014/main" id="{ABB0A0E3-7B7F-609D-7DC9-F89BB8E6493A}"/>
                  </a:ext>
                </a:extLst>
              </p:cNvPr>
              <p:cNvSpPr/>
              <p:nvPr/>
            </p:nvSpPr>
            <p:spPr>
              <a:xfrm>
                <a:off x="4084956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237" name="Oval 236">
                <a:extLst>
                  <a:ext uri="{FF2B5EF4-FFF2-40B4-BE49-F238E27FC236}">
                    <a16:creationId xmlns:a16="http://schemas.microsoft.com/office/drawing/2014/main" id="{59571AB8-3E22-5BB5-8061-ACF7FDFE3458}"/>
                  </a:ext>
                </a:extLst>
              </p:cNvPr>
              <p:cNvSpPr/>
              <p:nvPr/>
            </p:nvSpPr>
            <p:spPr>
              <a:xfrm>
                <a:off x="4895488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  <p:sp>
          <p:nvSpPr>
            <p:cNvPr id="238" name="Oval 237">
              <a:extLst>
                <a:ext uri="{FF2B5EF4-FFF2-40B4-BE49-F238E27FC236}">
                  <a16:creationId xmlns:a16="http://schemas.microsoft.com/office/drawing/2014/main" id="{50DC3CD6-1722-9CB1-86C4-EE0CF9D74A9B}"/>
                </a:ext>
              </a:extLst>
            </p:cNvPr>
            <p:cNvSpPr/>
            <p:nvPr/>
          </p:nvSpPr>
          <p:spPr>
            <a:xfrm>
              <a:off x="7954304" y="4543941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239" name="Oval 238">
              <a:extLst>
                <a:ext uri="{FF2B5EF4-FFF2-40B4-BE49-F238E27FC236}">
                  <a16:creationId xmlns:a16="http://schemas.microsoft.com/office/drawing/2014/main" id="{1A6AAD52-BE47-52B4-0E13-6C813D94389D}"/>
                </a:ext>
              </a:extLst>
            </p:cNvPr>
            <p:cNvSpPr/>
            <p:nvPr/>
          </p:nvSpPr>
          <p:spPr>
            <a:xfrm>
              <a:off x="4518763" y="5267269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240" name="Group 239">
              <a:extLst>
                <a:ext uri="{FF2B5EF4-FFF2-40B4-BE49-F238E27FC236}">
                  <a16:creationId xmlns:a16="http://schemas.microsoft.com/office/drawing/2014/main" id="{D12B7E34-F51D-B054-D2BA-336FBE51854A}"/>
                </a:ext>
              </a:extLst>
            </p:cNvPr>
            <p:cNvGrpSpPr/>
            <p:nvPr/>
          </p:nvGrpSpPr>
          <p:grpSpPr>
            <a:xfrm>
              <a:off x="4175208" y="4929135"/>
              <a:ext cx="797845" cy="118120"/>
              <a:chOff x="4084956" y="4032069"/>
              <a:chExt cx="941160" cy="139337"/>
            </a:xfrm>
          </p:grpSpPr>
          <p:sp>
            <p:nvSpPr>
              <p:cNvPr id="241" name="Oval 240">
                <a:extLst>
                  <a:ext uri="{FF2B5EF4-FFF2-40B4-BE49-F238E27FC236}">
                    <a16:creationId xmlns:a16="http://schemas.microsoft.com/office/drawing/2014/main" id="{BB222477-D054-D34C-E4BC-3617A0462D67}"/>
                  </a:ext>
                </a:extLst>
              </p:cNvPr>
              <p:cNvSpPr/>
              <p:nvPr/>
            </p:nvSpPr>
            <p:spPr>
              <a:xfrm>
                <a:off x="4084956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242" name="Oval 241">
                <a:extLst>
                  <a:ext uri="{FF2B5EF4-FFF2-40B4-BE49-F238E27FC236}">
                    <a16:creationId xmlns:a16="http://schemas.microsoft.com/office/drawing/2014/main" id="{F50BA7E2-A98D-C986-6D18-613479AC1802}"/>
                  </a:ext>
                </a:extLst>
              </p:cNvPr>
              <p:cNvSpPr/>
              <p:nvPr/>
            </p:nvSpPr>
            <p:spPr>
              <a:xfrm>
                <a:off x="4895488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  <p:sp>
          <p:nvSpPr>
            <p:cNvPr id="243" name="Oval 242">
              <a:extLst>
                <a:ext uri="{FF2B5EF4-FFF2-40B4-BE49-F238E27FC236}">
                  <a16:creationId xmlns:a16="http://schemas.microsoft.com/office/drawing/2014/main" id="{6B5E5DCF-7D65-61FC-298A-EDA42A8BFFF9}"/>
                </a:ext>
              </a:extLst>
            </p:cNvPr>
            <p:cNvSpPr/>
            <p:nvPr/>
          </p:nvSpPr>
          <p:spPr>
            <a:xfrm>
              <a:off x="5549425" y="4929135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244" name="Oval 243">
              <a:extLst>
                <a:ext uri="{FF2B5EF4-FFF2-40B4-BE49-F238E27FC236}">
                  <a16:creationId xmlns:a16="http://schemas.microsoft.com/office/drawing/2014/main" id="{7630557A-E242-3C67-0FB1-20BE7530A927}"/>
                </a:ext>
              </a:extLst>
            </p:cNvPr>
            <p:cNvSpPr/>
            <p:nvPr/>
          </p:nvSpPr>
          <p:spPr>
            <a:xfrm>
              <a:off x="5205871" y="5271959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245" name="Oval 244">
              <a:extLst>
                <a:ext uri="{FF2B5EF4-FFF2-40B4-BE49-F238E27FC236}">
                  <a16:creationId xmlns:a16="http://schemas.microsoft.com/office/drawing/2014/main" id="{83B45A53-BBEE-D113-4454-558AC7A27A32}"/>
                </a:ext>
              </a:extLst>
            </p:cNvPr>
            <p:cNvSpPr/>
            <p:nvPr/>
          </p:nvSpPr>
          <p:spPr>
            <a:xfrm>
              <a:off x="5892979" y="5267269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246" name="Oval 245">
              <a:extLst>
                <a:ext uri="{FF2B5EF4-FFF2-40B4-BE49-F238E27FC236}">
                  <a16:creationId xmlns:a16="http://schemas.microsoft.com/office/drawing/2014/main" id="{F0F6C6A6-B636-5AAA-E1D4-78F8239062D0}"/>
                </a:ext>
              </a:extLst>
            </p:cNvPr>
            <p:cNvSpPr/>
            <p:nvPr/>
          </p:nvSpPr>
          <p:spPr>
            <a:xfrm>
              <a:off x="6236533" y="4929135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247" name="Oval 246">
              <a:extLst>
                <a:ext uri="{FF2B5EF4-FFF2-40B4-BE49-F238E27FC236}">
                  <a16:creationId xmlns:a16="http://schemas.microsoft.com/office/drawing/2014/main" id="{E159B76E-CEDC-FCB1-40C6-D7284C51011C}"/>
                </a:ext>
              </a:extLst>
            </p:cNvPr>
            <p:cNvSpPr/>
            <p:nvPr/>
          </p:nvSpPr>
          <p:spPr>
            <a:xfrm>
              <a:off x="6580088" y="5271959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248" name="Oval 247">
              <a:extLst>
                <a:ext uri="{FF2B5EF4-FFF2-40B4-BE49-F238E27FC236}">
                  <a16:creationId xmlns:a16="http://schemas.microsoft.com/office/drawing/2014/main" id="{D2839F84-60EB-AF4A-C188-B301ABA113BB}"/>
                </a:ext>
              </a:extLst>
            </p:cNvPr>
            <p:cNvSpPr/>
            <p:nvPr/>
          </p:nvSpPr>
          <p:spPr>
            <a:xfrm>
              <a:off x="7267196" y="5267269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249" name="Group 248">
              <a:extLst>
                <a:ext uri="{FF2B5EF4-FFF2-40B4-BE49-F238E27FC236}">
                  <a16:creationId xmlns:a16="http://schemas.microsoft.com/office/drawing/2014/main" id="{01016E98-D957-3771-9253-51FB335AFEFB}"/>
                </a:ext>
              </a:extLst>
            </p:cNvPr>
            <p:cNvGrpSpPr/>
            <p:nvPr/>
          </p:nvGrpSpPr>
          <p:grpSpPr>
            <a:xfrm>
              <a:off x="6923641" y="4929135"/>
              <a:ext cx="797845" cy="118120"/>
              <a:chOff x="4084956" y="4032069"/>
              <a:chExt cx="941160" cy="139337"/>
            </a:xfrm>
          </p:grpSpPr>
          <p:sp>
            <p:nvSpPr>
              <p:cNvPr id="250" name="Oval 249">
                <a:extLst>
                  <a:ext uri="{FF2B5EF4-FFF2-40B4-BE49-F238E27FC236}">
                    <a16:creationId xmlns:a16="http://schemas.microsoft.com/office/drawing/2014/main" id="{DA1057AC-06C7-DED3-9D7B-038F773A4C3D}"/>
                  </a:ext>
                </a:extLst>
              </p:cNvPr>
              <p:cNvSpPr/>
              <p:nvPr/>
            </p:nvSpPr>
            <p:spPr>
              <a:xfrm>
                <a:off x="4084956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251" name="Oval 250">
                <a:extLst>
                  <a:ext uri="{FF2B5EF4-FFF2-40B4-BE49-F238E27FC236}">
                    <a16:creationId xmlns:a16="http://schemas.microsoft.com/office/drawing/2014/main" id="{08F02CF7-5C12-58C6-C7F1-6DCC600C5DF0}"/>
                  </a:ext>
                </a:extLst>
              </p:cNvPr>
              <p:cNvSpPr/>
              <p:nvPr/>
            </p:nvSpPr>
            <p:spPr>
              <a:xfrm>
                <a:off x="4895488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  <p:sp>
          <p:nvSpPr>
            <p:cNvPr id="252" name="Oval 251">
              <a:extLst>
                <a:ext uri="{FF2B5EF4-FFF2-40B4-BE49-F238E27FC236}">
                  <a16:creationId xmlns:a16="http://schemas.microsoft.com/office/drawing/2014/main" id="{692291DA-F073-9858-4822-53D9CC1E0688}"/>
                </a:ext>
              </a:extLst>
            </p:cNvPr>
            <p:cNvSpPr/>
            <p:nvPr/>
          </p:nvSpPr>
          <p:spPr>
            <a:xfrm>
              <a:off x="7954304" y="5271959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253" name="Rectangle 252">
              <a:extLst>
                <a:ext uri="{FF2B5EF4-FFF2-40B4-BE49-F238E27FC236}">
                  <a16:creationId xmlns:a16="http://schemas.microsoft.com/office/drawing/2014/main" id="{CD08FBF9-7DD3-A655-C3D5-C44F4C6AF5ED}"/>
                </a:ext>
              </a:extLst>
            </p:cNvPr>
            <p:cNvSpPr/>
            <p:nvPr/>
          </p:nvSpPr>
          <p:spPr>
            <a:xfrm>
              <a:off x="4074458" y="5730961"/>
              <a:ext cx="4086559" cy="423142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4" name="Rectangle 253">
              <a:extLst>
                <a:ext uri="{FF2B5EF4-FFF2-40B4-BE49-F238E27FC236}">
                  <a16:creationId xmlns:a16="http://schemas.microsoft.com/office/drawing/2014/main" id="{A0713BAC-E4AD-F73E-F94C-01BF8144EB56}"/>
                </a:ext>
              </a:extLst>
            </p:cNvPr>
            <p:cNvSpPr/>
            <p:nvPr/>
          </p:nvSpPr>
          <p:spPr>
            <a:xfrm>
              <a:off x="4074459" y="1206132"/>
              <a:ext cx="4086560" cy="423142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5" name="TextBox 254">
            <a:extLst>
              <a:ext uri="{FF2B5EF4-FFF2-40B4-BE49-F238E27FC236}">
                <a16:creationId xmlns:a16="http://schemas.microsoft.com/office/drawing/2014/main" id="{04CC1804-B3A9-43DE-C886-63CB477C18E9}"/>
              </a:ext>
            </a:extLst>
          </p:cNvPr>
          <p:cNvSpPr txBox="1"/>
          <p:nvPr/>
        </p:nvSpPr>
        <p:spPr>
          <a:xfrm>
            <a:off x="3049129" y="5642286"/>
            <a:ext cx="6048917" cy="668315"/>
          </a:xfrm>
          <a:prstGeom prst="rect">
            <a:avLst/>
          </a:prstGeom>
          <a:noFill/>
        </p:spPr>
        <p:txBody>
          <a:bodyPr wrap="square" tIns="87086" bIns="87086" rtlCol="0">
            <a:spAutoFit/>
          </a:bodyPr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Arial"/>
              </a:rPr>
              <a:t>+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Arial"/>
              </a:rPr>
              <a:t> + +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Arial"/>
              </a:rPr>
              <a:t>POSITIVE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Arial"/>
              </a:rPr>
              <a:t>+ + +</a:t>
            </a:r>
          </a:p>
        </p:txBody>
      </p:sp>
      <p:sp>
        <p:nvSpPr>
          <p:cNvPr id="256" name="TextBox 255">
            <a:extLst>
              <a:ext uri="{FF2B5EF4-FFF2-40B4-BE49-F238E27FC236}">
                <a16:creationId xmlns:a16="http://schemas.microsoft.com/office/drawing/2014/main" id="{C5E5C676-BF77-5B05-03C0-254CFF785537}"/>
              </a:ext>
            </a:extLst>
          </p:cNvPr>
          <p:cNvSpPr txBox="1"/>
          <p:nvPr/>
        </p:nvSpPr>
        <p:spPr>
          <a:xfrm>
            <a:off x="3071541" y="1012021"/>
            <a:ext cx="6048917" cy="791426"/>
          </a:xfrm>
          <a:prstGeom prst="rect">
            <a:avLst/>
          </a:prstGeom>
          <a:noFill/>
        </p:spPr>
        <p:txBody>
          <a:bodyPr wrap="square" tIns="87086" bIns="87086" rtlCol="0">
            <a:spAutoFit/>
          </a:bodyPr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Arial"/>
              </a:rPr>
              <a:t>-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Arial"/>
              </a:rPr>
              <a:t> - -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Arial"/>
              </a:rPr>
              <a:t>NEGATIVE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Arial"/>
              </a:rPr>
              <a:t>- - -</a:t>
            </a:r>
          </a:p>
        </p:txBody>
      </p:sp>
      <p:grpSp>
        <p:nvGrpSpPr>
          <p:cNvPr id="257" name="Group 256">
            <a:extLst>
              <a:ext uri="{FF2B5EF4-FFF2-40B4-BE49-F238E27FC236}">
                <a16:creationId xmlns:a16="http://schemas.microsoft.com/office/drawing/2014/main" id="{51F224CC-3FA4-0F0D-2FA8-2179CAA81E9D}"/>
              </a:ext>
            </a:extLst>
          </p:cNvPr>
          <p:cNvGrpSpPr/>
          <p:nvPr/>
        </p:nvGrpSpPr>
        <p:grpSpPr>
          <a:xfrm>
            <a:off x="568235" y="1507450"/>
            <a:ext cx="3131820" cy="4468993"/>
            <a:chOff x="-6681" y="1640703"/>
            <a:chExt cx="3131820" cy="4468993"/>
          </a:xfrm>
        </p:grpSpPr>
        <p:pic>
          <p:nvPicPr>
            <p:cNvPr id="258" name="Picture 257" descr="miniPCR bio Template PPT 160719_Apertura copia copy 29.jpg">
              <a:extLst>
                <a:ext uri="{FF2B5EF4-FFF2-40B4-BE49-F238E27FC236}">
                  <a16:creationId xmlns:a16="http://schemas.microsoft.com/office/drawing/2014/main" id="{D790EE3D-A927-3935-EA6E-88C91CFCB3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-269462" y="2287528"/>
              <a:ext cx="3578773" cy="2285124"/>
            </a:xfrm>
            <a:prstGeom prst="rect">
              <a:avLst/>
            </a:prstGeom>
          </p:spPr>
        </p:pic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EFEFD402-F992-5629-3ABF-EE7ECFE98872}"/>
                </a:ext>
              </a:extLst>
            </p:cNvPr>
            <p:cNvSpPr txBox="1"/>
            <p:nvPr/>
          </p:nvSpPr>
          <p:spPr>
            <a:xfrm>
              <a:off x="-6681" y="5278699"/>
              <a:ext cx="313182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2D73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The agarose gel forms a web</a:t>
              </a:r>
            </a:p>
          </p:txBody>
        </p:sp>
      </p:grpSp>
      <p:grpSp>
        <p:nvGrpSpPr>
          <p:cNvPr id="260" name="Group 259">
            <a:extLst>
              <a:ext uri="{FF2B5EF4-FFF2-40B4-BE49-F238E27FC236}">
                <a16:creationId xmlns:a16="http://schemas.microsoft.com/office/drawing/2014/main" id="{FC0DEBE3-F3BE-6E16-D104-3E28FDF823BA}"/>
              </a:ext>
            </a:extLst>
          </p:cNvPr>
          <p:cNvGrpSpPr/>
          <p:nvPr/>
        </p:nvGrpSpPr>
        <p:grpSpPr>
          <a:xfrm>
            <a:off x="8516366" y="1954597"/>
            <a:ext cx="3283680" cy="3687689"/>
            <a:chOff x="8516366" y="1954597"/>
            <a:chExt cx="3283680" cy="3687689"/>
          </a:xfrm>
        </p:grpSpPr>
        <p:sp>
          <p:nvSpPr>
            <p:cNvPr id="261" name="Rounded Rectangle 260">
              <a:extLst>
                <a:ext uri="{FF2B5EF4-FFF2-40B4-BE49-F238E27FC236}">
                  <a16:creationId xmlns:a16="http://schemas.microsoft.com/office/drawing/2014/main" id="{F5B82623-F4FE-3754-692E-550D9E6A5F85}"/>
                </a:ext>
              </a:extLst>
            </p:cNvPr>
            <p:cNvSpPr/>
            <p:nvPr/>
          </p:nvSpPr>
          <p:spPr>
            <a:xfrm>
              <a:off x="8736898" y="2844727"/>
              <a:ext cx="2922098" cy="167124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2D73"/>
                </a:solidFill>
              </a:endParaRPr>
            </a:p>
          </p:txBody>
        </p: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BC44EEAF-5600-1EEA-EFA6-A925320053EA}"/>
                </a:ext>
              </a:extLst>
            </p:cNvPr>
            <p:cNvSpPr txBox="1"/>
            <p:nvPr/>
          </p:nvSpPr>
          <p:spPr>
            <a:xfrm>
              <a:off x="8668226" y="2894288"/>
              <a:ext cx="313182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2D73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Negative molecules like DNA move towards the positive charge  </a:t>
              </a:r>
            </a:p>
          </p:txBody>
        </p:sp>
        <p:cxnSp>
          <p:nvCxnSpPr>
            <p:cNvPr id="263" name="Straight Arrow Connector 262">
              <a:extLst>
                <a:ext uri="{FF2B5EF4-FFF2-40B4-BE49-F238E27FC236}">
                  <a16:creationId xmlns:a16="http://schemas.microsoft.com/office/drawing/2014/main" id="{FEDB7706-9668-C16E-7576-42BD840A5B56}"/>
                </a:ext>
              </a:extLst>
            </p:cNvPr>
            <p:cNvCxnSpPr>
              <a:cxnSpLocks/>
            </p:cNvCxnSpPr>
            <p:nvPr/>
          </p:nvCxnSpPr>
          <p:spPr>
            <a:xfrm>
              <a:off x="8516366" y="1954597"/>
              <a:ext cx="0" cy="3687689"/>
            </a:xfrm>
            <a:prstGeom prst="straightConnector1">
              <a:avLst/>
            </a:prstGeom>
            <a:ln w="57150">
              <a:solidFill>
                <a:srgbClr val="D10F3A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785691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71940D9-0440-3F2A-BFF0-C9BF662CB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Gel electrophoresis separates DNA by size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6425582-3025-C933-0659-E5EA93392FB0}"/>
              </a:ext>
            </a:extLst>
          </p:cNvPr>
          <p:cNvGrpSpPr/>
          <p:nvPr/>
        </p:nvGrpSpPr>
        <p:grpSpPr>
          <a:xfrm>
            <a:off x="4492801" y="1877171"/>
            <a:ext cx="231240" cy="222349"/>
            <a:chOff x="987862" y="2824154"/>
            <a:chExt cx="242802" cy="233466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6766813E-5C77-07B4-5105-2D406A4D7F26}"/>
                </a:ext>
              </a:extLst>
            </p:cNvPr>
            <p:cNvSpPr/>
            <p:nvPr/>
          </p:nvSpPr>
          <p:spPr>
            <a:xfrm>
              <a:off x="987862" y="2824154"/>
              <a:ext cx="242802" cy="233466"/>
            </a:xfrm>
            <a:prstGeom prst="ellipse">
              <a:avLst/>
            </a:prstGeom>
            <a:solidFill>
              <a:srgbClr val="00B9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04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10EEF888-CD5C-B96E-6F8D-8E112E9B154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48736" y="2940887"/>
              <a:ext cx="121054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035E434-8949-911D-55F2-0F802483E1B3}"/>
              </a:ext>
            </a:extLst>
          </p:cNvPr>
          <p:cNvGrpSpPr/>
          <p:nvPr/>
        </p:nvGrpSpPr>
        <p:grpSpPr>
          <a:xfrm>
            <a:off x="7059244" y="1790747"/>
            <a:ext cx="527442" cy="541113"/>
            <a:chOff x="825399" y="4142864"/>
            <a:chExt cx="622023" cy="638146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43580254-A903-66DE-4567-B43D9FAA2554}"/>
                </a:ext>
              </a:extLst>
            </p:cNvPr>
            <p:cNvSpPr/>
            <p:nvPr/>
          </p:nvSpPr>
          <p:spPr>
            <a:xfrm>
              <a:off x="825399" y="4142864"/>
              <a:ext cx="622023" cy="638146"/>
            </a:xfrm>
            <a:prstGeom prst="ellipse">
              <a:avLst/>
            </a:prstGeom>
            <a:solidFill>
              <a:srgbClr val="00B9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429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69F2202-6DE8-DD6A-83B3-EB6235C4785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81459" y="4461937"/>
              <a:ext cx="32822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618ADF7-464F-42CE-5AAF-A1244071124C}"/>
              </a:ext>
            </a:extLst>
          </p:cNvPr>
          <p:cNvGrpSpPr/>
          <p:nvPr/>
        </p:nvGrpSpPr>
        <p:grpSpPr>
          <a:xfrm>
            <a:off x="-7874" y="3631949"/>
            <a:ext cx="4238450" cy="1938992"/>
            <a:chOff x="-7874" y="3631949"/>
            <a:chExt cx="4238450" cy="1938992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593C4258-5EB4-B377-6713-6AF3A2793F1A}"/>
                </a:ext>
              </a:extLst>
            </p:cNvPr>
            <p:cNvCxnSpPr>
              <a:cxnSpLocks/>
            </p:cNvCxnSpPr>
            <p:nvPr/>
          </p:nvCxnSpPr>
          <p:spPr>
            <a:xfrm>
              <a:off x="2903220" y="4540016"/>
              <a:ext cx="1327356" cy="785752"/>
            </a:xfrm>
            <a:prstGeom prst="straightConnector1">
              <a:avLst/>
            </a:prstGeom>
            <a:ln w="57150">
              <a:solidFill>
                <a:srgbClr val="D10F3A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EECB44E0-0D1B-E44D-891E-8BC1E4382C0B}"/>
                </a:ext>
              </a:extLst>
            </p:cNvPr>
            <p:cNvGrpSpPr/>
            <p:nvPr/>
          </p:nvGrpSpPr>
          <p:grpSpPr>
            <a:xfrm>
              <a:off x="-7874" y="3631949"/>
              <a:ext cx="3131820" cy="1938992"/>
              <a:chOff x="8682818" y="4028397"/>
              <a:chExt cx="3131820" cy="1938992"/>
            </a:xfrm>
          </p:grpSpPr>
          <p:sp>
            <p:nvSpPr>
              <p:cNvPr id="12" name="Rounded Rectangle 11">
                <a:extLst>
                  <a:ext uri="{FF2B5EF4-FFF2-40B4-BE49-F238E27FC236}">
                    <a16:creationId xmlns:a16="http://schemas.microsoft.com/office/drawing/2014/main" id="{8F72DB9A-A4F9-D837-C4A9-F98C492356F6}"/>
                  </a:ext>
                </a:extLst>
              </p:cNvPr>
              <p:cNvSpPr/>
              <p:nvPr/>
            </p:nvSpPr>
            <p:spPr>
              <a:xfrm>
                <a:off x="8817181" y="4028397"/>
                <a:ext cx="2922098" cy="1938992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2D73"/>
                  </a:solidFill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83703AD-C5FB-1FE9-5573-D2E01BEE85A7}"/>
                  </a:ext>
                </a:extLst>
              </p:cNvPr>
              <p:cNvSpPr txBox="1"/>
              <p:nvPr/>
            </p:nvSpPr>
            <p:spPr>
              <a:xfrm>
                <a:off x="8682818" y="4257298"/>
                <a:ext cx="313182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rgbClr val="002D73"/>
                    </a:solidFill>
                  </a:rPr>
                  <a:t>Smaller molecules move more easily through the web and travel faster</a:t>
                </a:r>
              </a:p>
            </p:txBody>
          </p:sp>
        </p:grp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B8F144A-A31A-A4A2-B3A2-D38A46415635}"/>
              </a:ext>
            </a:extLst>
          </p:cNvPr>
          <p:cNvGrpSpPr/>
          <p:nvPr/>
        </p:nvGrpSpPr>
        <p:grpSpPr>
          <a:xfrm>
            <a:off x="7790114" y="2039565"/>
            <a:ext cx="3961097" cy="2185861"/>
            <a:chOff x="7790114" y="2039565"/>
            <a:chExt cx="3961097" cy="2185861"/>
          </a:xfrm>
        </p:grpSpPr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B360E6D1-7CAE-CDF4-A1E7-9DD5D10EA777}"/>
                </a:ext>
              </a:extLst>
            </p:cNvPr>
            <p:cNvCxnSpPr>
              <a:cxnSpLocks/>
              <a:stCxn id="18" idx="1"/>
            </p:cNvCxnSpPr>
            <p:nvPr/>
          </p:nvCxnSpPr>
          <p:spPr>
            <a:xfrm flipH="1">
              <a:off x="7790114" y="3111931"/>
              <a:ext cx="1008640" cy="389915"/>
            </a:xfrm>
            <a:prstGeom prst="straightConnector1">
              <a:avLst/>
            </a:prstGeom>
            <a:ln w="57150">
              <a:solidFill>
                <a:srgbClr val="D10F3A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FB2BE15D-EC2F-376C-F4BE-8BDD2F911BE8}"/>
                </a:ext>
              </a:extLst>
            </p:cNvPr>
            <p:cNvGrpSpPr/>
            <p:nvPr/>
          </p:nvGrpSpPr>
          <p:grpSpPr>
            <a:xfrm>
              <a:off x="8753863" y="2039565"/>
              <a:ext cx="2997348" cy="2185861"/>
              <a:chOff x="8721577" y="1243139"/>
              <a:chExt cx="2997348" cy="2185861"/>
            </a:xfrm>
          </p:grpSpPr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27D56E64-2790-CC42-5AA2-EE7F1D37B997}"/>
                  </a:ext>
                </a:extLst>
              </p:cNvPr>
              <p:cNvSpPr/>
              <p:nvPr/>
            </p:nvSpPr>
            <p:spPr>
              <a:xfrm>
                <a:off x="8721577" y="1243139"/>
                <a:ext cx="2922098" cy="2185861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2D73"/>
                  </a:solidFill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613A206-C5FC-4B78-8822-E5367A921C20}"/>
                  </a:ext>
                </a:extLst>
              </p:cNvPr>
              <p:cNvSpPr txBox="1"/>
              <p:nvPr/>
            </p:nvSpPr>
            <p:spPr>
              <a:xfrm>
                <a:off x="8766468" y="1346009"/>
                <a:ext cx="2952457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rgbClr val="002D73"/>
                    </a:solidFill>
                  </a:rPr>
                  <a:t>Larger molecules move have more trouble moving through the web and travel slower</a:t>
                </a:r>
              </a:p>
            </p:txBody>
          </p:sp>
        </p:grp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84D80252-F548-3ED3-7DD7-54DB391F2420}"/>
              </a:ext>
            </a:extLst>
          </p:cNvPr>
          <p:cNvGrpSpPr/>
          <p:nvPr/>
        </p:nvGrpSpPr>
        <p:grpSpPr>
          <a:xfrm>
            <a:off x="3049129" y="5642286"/>
            <a:ext cx="6048917" cy="668315"/>
            <a:chOff x="3049129" y="5642286"/>
            <a:chExt cx="6048917" cy="668315"/>
          </a:xfrm>
        </p:grpSpPr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7E6DAFC3-B0FA-50E0-FAF6-5C387A9B5637}"/>
                </a:ext>
              </a:extLst>
            </p:cNvPr>
            <p:cNvSpPr/>
            <p:nvPr/>
          </p:nvSpPr>
          <p:spPr>
            <a:xfrm>
              <a:off x="4074458" y="5730961"/>
              <a:ext cx="4086559" cy="423142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C1F6EB63-30A5-A30C-C674-7E930369C6F0}"/>
                </a:ext>
              </a:extLst>
            </p:cNvPr>
            <p:cNvSpPr txBox="1"/>
            <p:nvPr/>
          </p:nvSpPr>
          <p:spPr>
            <a:xfrm>
              <a:off x="3049129" y="5642286"/>
              <a:ext cx="6048917" cy="668315"/>
            </a:xfrm>
            <a:prstGeom prst="rect">
              <a:avLst/>
            </a:prstGeom>
            <a:noFill/>
          </p:spPr>
          <p:txBody>
            <a:bodyPr wrap="square" tIns="87086" bIns="87086" rtlCol="0">
              <a:spAutoFit/>
            </a:bodyPr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charset="0"/>
                  <a:ea typeface="+mn-ea"/>
                  <a:cs typeface="Arial"/>
                </a:rPr>
                <a:t>+</a:t>
              </a:r>
              <a:r>
                <a:rPr kumimoji="0" lang="en-US" sz="3200" b="0" i="0" u="none" strike="noStrike" kern="1200" cap="none" spc="0" normalizeH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charset="0"/>
                  <a:ea typeface="+mn-ea"/>
                  <a:cs typeface="Arial"/>
                </a:rPr>
                <a:t> + + 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charset="0"/>
                  <a:ea typeface="+mn-ea"/>
                  <a:cs typeface="Arial"/>
                </a:rPr>
                <a:t>POSITIVE 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charset="0"/>
                  <a:ea typeface="+mn-ea"/>
                  <a:cs typeface="Arial"/>
                </a:rPr>
                <a:t>+ + +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15781365-EBB9-1C04-C2DC-88E86CD9D76B}"/>
              </a:ext>
            </a:extLst>
          </p:cNvPr>
          <p:cNvGrpSpPr/>
          <p:nvPr/>
        </p:nvGrpSpPr>
        <p:grpSpPr>
          <a:xfrm>
            <a:off x="3071541" y="1012021"/>
            <a:ext cx="6048917" cy="4378058"/>
            <a:chOff x="3071541" y="1012021"/>
            <a:chExt cx="6048917" cy="4378058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76FB0E8E-1C53-4EED-CECC-48CC1AAF87C8}"/>
                </a:ext>
              </a:extLst>
            </p:cNvPr>
            <p:cNvSpPr/>
            <p:nvPr/>
          </p:nvSpPr>
          <p:spPr>
            <a:xfrm>
              <a:off x="4518763" y="2355195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9F44847D-7E77-70D0-894A-A49866DA2754}"/>
                </a:ext>
              </a:extLst>
            </p:cNvPr>
            <p:cNvGrpSpPr/>
            <p:nvPr/>
          </p:nvGrpSpPr>
          <p:grpSpPr>
            <a:xfrm>
              <a:off x="4175208" y="2017060"/>
              <a:ext cx="797845" cy="118120"/>
              <a:chOff x="4084956" y="4032069"/>
              <a:chExt cx="941160" cy="139337"/>
            </a:xfrm>
          </p:grpSpPr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F701DD6F-57A3-42F7-784A-F01E3F37A857}"/>
                  </a:ext>
                </a:extLst>
              </p:cNvPr>
              <p:cNvSpPr/>
              <p:nvPr/>
            </p:nvSpPr>
            <p:spPr>
              <a:xfrm>
                <a:off x="4084956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B2D4101D-AA74-7EE2-BB10-82828E32F551}"/>
                  </a:ext>
                </a:extLst>
              </p:cNvPr>
              <p:cNvSpPr/>
              <p:nvPr/>
            </p:nvSpPr>
            <p:spPr>
              <a:xfrm>
                <a:off x="4895488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1E4B5B66-C94D-85C0-3354-EC2DC929D1C6}"/>
                </a:ext>
              </a:extLst>
            </p:cNvPr>
            <p:cNvSpPr/>
            <p:nvPr/>
          </p:nvSpPr>
          <p:spPr>
            <a:xfrm>
              <a:off x="5549425" y="2017060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EB10BAAB-D3B4-4CF6-6B70-1BE1A7E89A8B}"/>
                </a:ext>
              </a:extLst>
            </p:cNvPr>
            <p:cNvSpPr/>
            <p:nvPr/>
          </p:nvSpPr>
          <p:spPr>
            <a:xfrm>
              <a:off x="5205871" y="2359885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E53E5498-328D-A7F4-5303-A2AAA83B2AFE}"/>
                </a:ext>
              </a:extLst>
            </p:cNvPr>
            <p:cNvSpPr/>
            <p:nvPr/>
          </p:nvSpPr>
          <p:spPr>
            <a:xfrm>
              <a:off x="5892979" y="2355195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EF820C9C-1B17-7093-F249-D7CA90FAB9CB}"/>
                </a:ext>
              </a:extLst>
            </p:cNvPr>
            <p:cNvSpPr/>
            <p:nvPr/>
          </p:nvSpPr>
          <p:spPr>
            <a:xfrm>
              <a:off x="4518763" y="3083213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335FA2DC-6B09-7DAA-8594-D8CD2276B99A}"/>
                </a:ext>
              </a:extLst>
            </p:cNvPr>
            <p:cNvGrpSpPr/>
            <p:nvPr/>
          </p:nvGrpSpPr>
          <p:grpSpPr>
            <a:xfrm>
              <a:off x="4175208" y="2745079"/>
              <a:ext cx="797845" cy="118120"/>
              <a:chOff x="4084956" y="4032069"/>
              <a:chExt cx="941160" cy="139337"/>
            </a:xfrm>
          </p:grpSpPr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2EA0203D-7E7E-B4AD-B011-D204C3F52554}"/>
                  </a:ext>
                </a:extLst>
              </p:cNvPr>
              <p:cNvSpPr/>
              <p:nvPr/>
            </p:nvSpPr>
            <p:spPr>
              <a:xfrm>
                <a:off x="4084956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08220276-4CA2-E386-9354-855F668651D1}"/>
                  </a:ext>
                </a:extLst>
              </p:cNvPr>
              <p:cNvSpPr/>
              <p:nvPr/>
            </p:nvSpPr>
            <p:spPr>
              <a:xfrm>
                <a:off x="4895488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3884D4BE-154F-4A5B-C4DB-C1E7F7EC9950}"/>
                </a:ext>
              </a:extLst>
            </p:cNvPr>
            <p:cNvSpPr/>
            <p:nvPr/>
          </p:nvSpPr>
          <p:spPr>
            <a:xfrm>
              <a:off x="5549425" y="2745079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347640C9-0BA7-63C6-0A62-85BFC92D1386}"/>
                </a:ext>
              </a:extLst>
            </p:cNvPr>
            <p:cNvSpPr/>
            <p:nvPr/>
          </p:nvSpPr>
          <p:spPr>
            <a:xfrm>
              <a:off x="5205871" y="3087903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F5D0C965-16B0-0A69-C230-025954397538}"/>
                </a:ext>
              </a:extLst>
            </p:cNvPr>
            <p:cNvSpPr/>
            <p:nvPr/>
          </p:nvSpPr>
          <p:spPr>
            <a:xfrm>
              <a:off x="5892979" y="3083213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6777F352-5D28-8441-12DF-59487D00C3BC}"/>
                </a:ext>
              </a:extLst>
            </p:cNvPr>
            <p:cNvSpPr/>
            <p:nvPr/>
          </p:nvSpPr>
          <p:spPr>
            <a:xfrm>
              <a:off x="6236533" y="2017060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756B22D9-DDD1-15B8-FF78-5C62B8186DB2}"/>
                </a:ext>
              </a:extLst>
            </p:cNvPr>
            <p:cNvSpPr/>
            <p:nvPr/>
          </p:nvSpPr>
          <p:spPr>
            <a:xfrm>
              <a:off x="6580088" y="2359885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EE6168AD-832E-C7FB-FAB2-F0449452CDFC}"/>
                </a:ext>
              </a:extLst>
            </p:cNvPr>
            <p:cNvSpPr/>
            <p:nvPr/>
          </p:nvSpPr>
          <p:spPr>
            <a:xfrm>
              <a:off x="7267196" y="2355195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3E3B6BDB-F915-D747-AA93-A960A5D273FD}"/>
                </a:ext>
              </a:extLst>
            </p:cNvPr>
            <p:cNvGrpSpPr/>
            <p:nvPr/>
          </p:nvGrpSpPr>
          <p:grpSpPr>
            <a:xfrm>
              <a:off x="6923641" y="2017060"/>
              <a:ext cx="797845" cy="118120"/>
              <a:chOff x="4084956" y="4032069"/>
              <a:chExt cx="941160" cy="139337"/>
            </a:xfrm>
          </p:grpSpPr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E2F52F2C-3790-8056-5A32-F292D0BB33B0}"/>
                  </a:ext>
                </a:extLst>
              </p:cNvPr>
              <p:cNvSpPr/>
              <p:nvPr/>
            </p:nvSpPr>
            <p:spPr>
              <a:xfrm>
                <a:off x="4084956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D4D7EDC3-1B5C-F334-A624-3D7D1A9ECB15}"/>
                  </a:ext>
                </a:extLst>
              </p:cNvPr>
              <p:cNvSpPr/>
              <p:nvPr/>
            </p:nvSpPr>
            <p:spPr>
              <a:xfrm>
                <a:off x="4895488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E5DCC803-BD00-9563-D516-4A343899DA73}"/>
                </a:ext>
              </a:extLst>
            </p:cNvPr>
            <p:cNvSpPr/>
            <p:nvPr/>
          </p:nvSpPr>
          <p:spPr>
            <a:xfrm>
              <a:off x="7954304" y="2359885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919B71D9-CA75-5544-D846-3EB6F608FC8A}"/>
                </a:ext>
              </a:extLst>
            </p:cNvPr>
            <p:cNvSpPr/>
            <p:nvPr/>
          </p:nvSpPr>
          <p:spPr>
            <a:xfrm>
              <a:off x="6236533" y="2745079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62B84623-13D8-B594-C562-E72DD76D67DD}"/>
                </a:ext>
              </a:extLst>
            </p:cNvPr>
            <p:cNvSpPr/>
            <p:nvPr/>
          </p:nvSpPr>
          <p:spPr>
            <a:xfrm>
              <a:off x="6580088" y="3087903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A976B3CA-860D-CB69-F174-28B3D97D0951}"/>
                </a:ext>
              </a:extLst>
            </p:cNvPr>
            <p:cNvSpPr/>
            <p:nvPr/>
          </p:nvSpPr>
          <p:spPr>
            <a:xfrm>
              <a:off x="7267196" y="3083213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5B303517-4CB4-C496-1A7D-0F449DA3CEBB}"/>
                </a:ext>
              </a:extLst>
            </p:cNvPr>
            <p:cNvGrpSpPr/>
            <p:nvPr/>
          </p:nvGrpSpPr>
          <p:grpSpPr>
            <a:xfrm>
              <a:off x="6923641" y="2745079"/>
              <a:ext cx="797845" cy="118120"/>
              <a:chOff x="4084956" y="4032069"/>
              <a:chExt cx="941160" cy="139337"/>
            </a:xfrm>
          </p:grpSpPr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ED37ED4D-A92A-87EA-7DF2-9159998FD018}"/>
                  </a:ext>
                </a:extLst>
              </p:cNvPr>
              <p:cNvSpPr/>
              <p:nvPr/>
            </p:nvSpPr>
            <p:spPr>
              <a:xfrm>
                <a:off x="4084956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35D12406-A285-4E52-3930-A57BDA1AD8FF}"/>
                  </a:ext>
                </a:extLst>
              </p:cNvPr>
              <p:cNvSpPr/>
              <p:nvPr/>
            </p:nvSpPr>
            <p:spPr>
              <a:xfrm>
                <a:off x="4895488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B86C22B1-2217-36A7-5F5D-695A9B22014C}"/>
                </a:ext>
              </a:extLst>
            </p:cNvPr>
            <p:cNvSpPr/>
            <p:nvPr/>
          </p:nvSpPr>
          <p:spPr>
            <a:xfrm>
              <a:off x="7954304" y="3087903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17C97911-121F-EBB6-75D5-93656C9B9124}"/>
                </a:ext>
              </a:extLst>
            </p:cNvPr>
            <p:cNvSpPr/>
            <p:nvPr/>
          </p:nvSpPr>
          <p:spPr>
            <a:xfrm>
              <a:off x="4518763" y="3811232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0CBDAAA9-5F82-FA6C-4D1F-C914286421E8}"/>
                </a:ext>
              </a:extLst>
            </p:cNvPr>
            <p:cNvGrpSpPr/>
            <p:nvPr/>
          </p:nvGrpSpPr>
          <p:grpSpPr>
            <a:xfrm>
              <a:off x="4175208" y="3473098"/>
              <a:ext cx="797845" cy="118120"/>
              <a:chOff x="4084956" y="4032069"/>
              <a:chExt cx="941160" cy="139337"/>
            </a:xfrm>
          </p:grpSpPr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E82E184D-679D-F96E-81CB-A6FAB65BA15C}"/>
                  </a:ext>
                </a:extLst>
              </p:cNvPr>
              <p:cNvSpPr/>
              <p:nvPr/>
            </p:nvSpPr>
            <p:spPr>
              <a:xfrm>
                <a:off x="4084956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2CEAD977-7C36-2327-D28E-9CFEF6F54141}"/>
                  </a:ext>
                </a:extLst>
              </p:cNvPr>
              <p:cNvSpPr/>
              <p:nvPr/>
            </p:nvSpPr>
            <p:spPr>
              <a:xfrm>
                <a:off x="4895488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198C87F7-D41B-BAC6-0C39-F6DF0CAD8266}"/>
                </a:ext>
              </a:extLst>
            </p:cNvPr>
            <p:cNvSpPr/>
            <p:nvPr/>
          </p:nvSpPr>
          <p:spPr>
            <a:xfrm>
              <a:off x="5549425" y="3473098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53942CAD-7612-57A5-319C-4174464EC84F}"/>
                </a:ext>
              </a:extLst>
            </p:cNvPr>
            <p:cNvSpPr/>
            <p:nvPr/>
          </p:nvSpPr>
          <p:spPr>
            <a:xfrm>
              <a:off x="5205871" y="3815922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35ADB868-5F9C-F7E4-F92F-988A7B73E265}"/>
                </a:ext>
              </a:extLst>
            </p:cNvPr>
            <p:cNvSpPr/>
            <p:nvPr/>
          </p:nvSpPr>
          <p:spPr>
            <a:xfrm>
              <a:off x="5892979" y="3811232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5CD0064C-7DB8-0E41-6804-026D05E6C0DA}"/>
                </a:ext>
              </a:extLst>
            </p:cNvPr>
            <p:cNvSpPr/>
            <p:nvPr/>
          </p:nvSpPr>
          <p:spPr>
            <a:xfrm>
              <a:off x="4518763" y="4539250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610A167D-C46C-0489-2B86-1645E7B5B0AE}"/>
                </a:ext>
              </a:extLst>
            </p:cNvPr>
            <p:cNvGrpSpPr/>
            <p:nvPr/>
          </p:nvGrpSpPr>
          <p:grpSpPr>
            <a:xfrm>
              <a:off x="4175208" y="4201116"/>
              <a:ext cx="797845" cy="118120"/>
              <a:chOff x="4084956" y="4032069"/>
              <a:chExt cx="941160" cy="139337"/>
            </a:xfrm>
          </p:grpSpPr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5EB3135C-5E28-FF2E-4623-3C20889DDE55}"/>
                  </a:ext>
                </a:extLst>
              </p:cNvPr>
              <p:cNvSpPr/>
              <p:nvPr/>
            </p:nvSpPr>
            <p:spPr>
              <a:xfrm>
                <a:off x="4084956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233123FC-4DD5-E4A9-317E-B4F9DEB67F80}"/>
                  </a:ext>
                </a:extLst>
              </p:cNvPr>
              <p:cNvSpPr/>
              <p:nvPr/>
            </p:nvSpPr>
            <p:spPr>
              <a:xfrm>
                <a:off x="4895488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45C1CD51-6781-733D-2B71-4EC8B49DC1C1}"/>
                </a:ext>
              </a:extLst>
            </p:cNvPr>
            <p:cNvSpPr/>
            <p:nvPr/>
          </p:nvSpPr>
          <p:spPr>
            <a:xfrm>
              <a:off x="5549425" y="4201116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B0694F01-CEFB-D925-5977-988F5AD36FE7}"/>
                </a:ext>
              </a:extLst>
            </p:cNvPr>
            <p:cNvSpPr/>
            <p:nvPr/>
          </p:nvSpPr>
          <p:spPr>
            <a:xfrm>
              <a:off x="5205871" y="4543941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A2CFC831-09B6-10CE-2544-9AC179021CC0}"/>
                </a:ext>
              </a:extLst>
            </p:cNvPr>
            <p:cNvSpPr/>
            <p:nvPr/>
          </p:nvSpPr>
          <p:spPr>
            <a:xfrm>
              <a:off x="5892979" y="4539250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677B3910-2523-DD08-001E-56A6B699E84E}"/>
                </a:ext>
              </a:extLst>
            </p:cNvPr>
            <p:cNvSpPr/>
            <p:nvPr/>
          </p:nvSpPr>
          <p:spPr>
            <a:xfrm>
              <a:off x="6236533" y="3473098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5A828DAB-D7C5-B086-690B-498D59ABB63E}"/>
                </a:ext>
              </a:extLst>
            </p:cNvPr>
            <p:cNvSpPr/>
            <p:nvPr/>
          </p:nvSpPr>
          <p:spPr>
            <a:xfrm>
              <a:off x="6580088" y="3815922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1FB00F8D-EC28-ED45-8FF9-3E389C47C600}"/>
                </a:ext>
              </a:extLst>
            </p:cNvPr>
            <p:cNvSpPr/>
            <p:nvPr/>
          </p:nvSpPr>
          <p:spPr>
            <a:xfrm>
              <a:off x="7267196" y="3811232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BCFFE698-6C28-8413-ABA1-CE5BA0B5A9E4}"/>
                </a:ext>
              </a:extLst>
            </p:cNvPr>
            <p:cNvGrpSpPr/>
            <p:nvPr/>
          </p:nvGrpSpPr>
          <p:grpSpPr>
            <a:xfrm>
              <a:off x="6923641" y="3473098"/>
              <a:ext cx="797845" cy="118120"/>
              <a:chOff x="4084956" y="4032069"/>
              <a:chExt cx="941160" cy="139337"/>
            </a:xfrm>
          </p:grpSpPr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3D820455-4445-D365-9EC0-21ADD32FF44D}"/>
                  </a:ext>
                </a:extLst>
              </p:cNvPr>
              <p:cNvSpPr/>
              <p:nvPr/>
            </p:nvSpPr>
            <p:spPr>
              <a:xfrm>
                <a:off x="4084956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7749D5C4-39ED-BCDA-7C65-C17ACB224E17}"/>
                  </a:ext>
                </a:extLst>
              </p:cNvPr>
              <p:cNvSpPr/>
              <p:nvPr/>
            </p:nvSpPr>
            <p:spPr>
              <a:xfrm>
                <a:off x="4895488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4DA86986-6D1E-EB4B-1E86-75C20CC830CC}"/>
                </a:ext>
              </a:extLst>
            </p:cNvPr>
            <p:cNvSpPr/>
            <p:nvPr/>
          </p:nvSpPr>
          <p:spPr>
            <a:xfrm>
              <a:off x="7954304" y="3815922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59AD68FE-A427-203F-0340-9C841513FBFE}"/>
                </a:ext>
              </a:extLst>
            </p:cNvPr>
            <p:cNvSpPr/>
            <p:nvPr/>
          </p:nvSpPr>
          <p:spPr>
            <a:xfrm>
              <a:off x="6236533" y="4201116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B7D07FD2-8323-8BB3-3E5E-CBB27F6C4EB7}"/>
                </a:ext>
              </a:extLst>
            </p:cNvPr>
            <p:cNvSpPr/>
            <p:nvPr/>
          </p:nvSpPr>
          <p:spPr>
            <a:xfrm>
              <a:off x="6580088" y="4543941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0DFCACB5-6E5A-A41D-85E2-337E2392E94F}"/>
                </a:ext>
              </a:extLst>
            </p:cNvPr>
            <p:cNvSpPr/>
            <p:nvPr/>
          </p:nvSpPr>
          <p:spPr>
            <a:xfrm>
              <a:off x="7267196" y="4539250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14F358A0-86FE-ACF9-6584-9C140CCBCEBE}"/>
                </a:ext>
              </a:extLst>
            </p:cNvPr>
            <p:cNvGrpSpPr/>
            <p:nvPr/>
          </p:nvGrpSpPr>
          <p:grpSpPr>
            <a:xfrm>
              <a:off x="6923641" y="4201116"/>
              <a:ext cx="797845" cy="118120"/>
              <a:chOff x="4084956" y="4032069"/>
              <a:chExt cx="941160" cy="139337"/>
            </a:xfrm>
          </p:grpSpPr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BD0BD2E9-6BF9-8492-B463-F7561C742F72}"/>
                  </a:ext>
                </a:extLst>
              </p:cNvPr>
              <p:cNvSpPr/>
              <p:nvPr/>
            </p:nvSpPr>
            <p:spPr>
              <a:xfrm>
                <a:off x="4084956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85A21335-B0EA-FF9A-9DD2-ABF66B50A193}"/>
                  </a:ext>
                </a:extLst>
              </p:cNvPr>
              <p:cNvSpPr/>
              <p:nvPr/>
            </p:nvSpPr>
            <p:spPr>
              <a:xfrm>
                <a:off x="4895488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531BD6E4-49C7-1ECB-4B77-C87C2B8FB045}"/>
                </a:ext>
              </a:extLst>
            </p:cNvPr>
            <p:cNvSpPr/>
            <p:nvPr/>
          </p:nvSpPr>
          <p:spPr>
            <a:xfrm>
              <a:off x="7954304" y="4543941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9195DC79-E7A4-B35E-089A-786475636A6F}"/>
                </a:ext>
              </a:extLst>
            </p:cNvPr>
            <p:cNvSpPr/>
            <p:nvPr/>
          </p:nvSpPr>
          <p:spPr>
            <a:xfrm>
              <a:off x="4518763" y="5267269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ABF50AD2-7BA9-5C87-A796-71AA93113039}"/>
                </a:ext>
              </a:extLst>
            </p:cNvPr>
            <p:cNvGrpSpPr/>
            <p:nvPr/>
          </p:nvGrpSpPr>
          <p:grpSpPr>
            <a:xfrm>
              <a:off x="4175208" y="4929135"/>
              <a:ext cx="797845" cy="118120"/>
              <a:chOff x="4084956" y="4032069"/>
              <a:chExt cx="941160" cy="139337"/>
            </a:xfrm>
          </p:grpSpPr>
          <p:sp>
            <p:nvSpPr>
              <p:cNvPr id="77" name="Oval 76">
                <a:extLst>
                  <a:ext uri="{FF2B5EF4-FFF2-40B4-BE49-F238E27FC236}">
                    <a16:creationId xmlns:a16="http://schemas.microsoft.com/office/drawing/2014/main" id="{845663D1-53C0-1572-CFAD-9F47B81BCD2F}"/>
                  </a:ext>
                </a:extLst>
              </p:cNvPr>
              <p:cNvSpPr/>
              <p:nvPr/>
            </p:nvSpPr>
            <p:spPr>
              <a:xfrm>
                <a:off x="4084956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78" name="Oval 77">
                <a:extLst>
                  <a:ext uri="{FF2B5EF4-FFF2-40B4-BE49-F238E27FC236}">
                    <a16:creationId xmlns:a16="http://schemas.microsoft.com/office/drawing/2014/main" id="{A11AB902-E55D-DBC1-0555-BED9048016E1}"/>
                  </a:ext>
                </a:extLst>
              </p:cNvPr>
              <p:cNvSpPr/>
              <p:nvPr/>
            </p:nvSpPr>
            <p:spPr>
              <a:xfrm>
                <a:off x="4895488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9DC65F84-6288-984C-B031-49B8DF81AB39}"/>
                </a:ext>
              </a:extLst>
            </p:cNvPr>
            <p:cNvSpPr/>
            <p:nvPr/>
          </p:nvSpPr>
          <p:spPr>
            <a:xfrm>
              <a:off x="5549425" y="4929135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6344F703-F188-D730-92BF-882ECA651151}"/>
                </a:ext>
              </a:extLst>
            </p:cNvPr>
            <p:cNvSpPr/>
            <p:nvPr/>
          </p:nvSpPr>
          <p:spPr>
            <a:xfrm>
              <a:off x="5205871" y="5271959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7692817E-34CC-B694-0496-CC979320ABC2}"/>
                </a:ext>
              </a:extLst>
            </p:cNvPr>
            <p:cNvSpPr/>
            <p:nvPr/>
          </p:nvSpPr>
          <p:spPr>
            <a:xfrm>
              <a:off x="5892979" y="5267269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B7FF2675-06E2-CE54-186B-81989C76928D}"/>
                </a:ext>
              </a:extLst>
            </p:cNvPr>
            <p:cNvSpPr/>
            <p:nvPr/>
          </p:nvSpPr>
          <p:spPr>
            <a:xfrm>
              <a:off x="6236533" y="4929135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3A08EAA7-F1F7-3FB7-94C0-B5EB4EF0CF40}"/>
                </a:ext>
              </a:extLst>
            </p:cNvPr>
            <p:cNvSpPr/>
            <p:nvPr/>
          </p:nvSpPr>
          <p:spPr>
            <a:xfrm>
              <a:off x="6580088" y="5271959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C098319E-AB8C-B1CB-675A-594C69CA82DE}"/>
                </a:ext>
              </a:extLst>
            </p:cNvPr>
            <p:cNvSpPr/>
            <p:nvPr/>
          </p:nvSpPr>
          <p:spPr>
            <a:xfrm>
              <a:off x="7267196" y="5267269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71C993EC-F2B0-71E6-10A4-9707861A9011}"/>
                </a:ext>
              </a:extLst>
            </p:cNvPr>
            <p:cNvGrpSpPr/>
            <p:nvPr/>
          </p:nvGrpSpPr>
          <p:grpSpPr>
            <a:xfrm>
              <a:off x="6923641" y="4929135"/>
              <a:ext cx="797845" cy="118120"/>
              <a:chOff x="4084956" y="4032069"/>
              <a:chExt cx="941160" cy="139337"/>
            </a:xfrm>
          </p:grpSpPr>
          <p:sp>
            <p:nvSpPr>
              <p:cNvPr id="86" name="Oval 85">
                <a:extLst>
                  <a:ext uri="{FF2B5EF4-FFF2-40B4-BE49-F238E27FC236}">
                    <a16:creationId xmlns:a16="http://schemas.microsoft.com/office/drawing/2014/main" id="{C6407CDB-A446-8A93-CAFD-6CE32B5B076C}"/>
                  </a:ext>
                </a:extLst>
              </p:cNvPr>
              <p:cNvSpPr/>
              <p:nvPr/>
            </p:nvSpPr>
            <p:spPr>
              <a:xfrm>
                <a:off x="4084956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D103E08A-371E-D5F3-8092-F178C254D704}"/>
                  </a:ext>
                </a:extLst>
              </p:cNvPr>
              <p:cNvSpPr/>
              <p:nvPr/>
            </p:nvSpPr>
            <p:spPr>
              <a:xfrm>
                <a:off x="4895488" y="4032069"/>
                <a:ext cx="130628" cy="13933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52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DB4A4EC3-5C72-58FD-20BD-11543109C684}"/>
                </a:ext>
              </a:extLst>
            </p:cNvPr>
            <p:cNvSpPr/>
            <p:nvPr/>
          </p:nvSpPr>
          <p:spPr>
            <a:xfrm>
              <a:off x="7954304" y="5271959"/>
              <a:ext cx="110737" cy="118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B67E6C19-7707-0818-64D8-1B2484F510E0}"/>
                </a:ext>
              </a:extLst>
            </p:cNvPr>
            <p:cNvGrpSpPr/>
            <p:nvPr/>
          </p:nvGrpSpPr>
          <p:grpSpPr>
            <a:xfrm>
              <a:off x="3071541" y="1012021"/>
              <a:ext cx="6048917" cy="791426"/>
              <a:chOff x="3071541" y="1012021"/>
              <a:chExt cx="6048917" cy="791426"/>
            </a:xfrm>
          </p:grpSpPr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A002C5AB-85D1-FEE9-BD62-5A2343D0CDCC}"/>
                  </a:ext>
                </a:extLst>
              </p:cNvPr>
              <p:cNvSpPr/>
              <p:nvPr/>
            </p:nvSpPr>
            <p:spPr>
              <a:xfrm>
                <a:off x="4074459" y="1206132"/>
                <a:ext cx="4086560" cy="423142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0AB31D8C-E190-2301-767D-7C61149B3EF4}"/>
                  </a:ext>
                </a:extLst>
              </p:cNvPr>
              <p:cNvSpPr txBox="1"/>
              <p:nvPr/>
            </p:nvSpPr>
            <p:spPr>
              <a:xfrm>
                <a:off x="3071541" y="1012021"/>
                <a:ext cx="6048917" cy="791426"/>
              </a:xfrm>
              <a:prstGeom prst="rect">
                <a:avLst/>
              </a:prstGeom>
              <a:noFill/>
            </p:spPr>
            <p:txBody>
              <a:bodyPr wrap="square" tIns="87086" bIns="87086" rtlCol="0">
                <a:spAutoFit/>
              </a:bodyPr>
              <a:lstStyle/>
              <a:p>
                <a:pPr marL="0" marR="0" lvl="0" indent="0" algn="ctr" defTabSz="87087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/>
                  </a:rPr>
                  <a:t>-</a:t>
                </a:r>
                <a:r>
                  <a:rPr kumimoji="0" lang="en-US" sz="4000" b="0" i="0" u="none" strike="noStrike" kern="1200" cap="none" spc="0" normalizeH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/>
                  </a:rPr>
                  <a:t> - -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/>
                  </a:rPr>
                  <a:t>NEGATIVE 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/>
                  </a:rPr>
                  <a:t>- - -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34695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52 0.0051 C 0.00196 0.00718 0.00053 0.00973 -0.00117 0.01158 C -0.00208 0.0125 -0.00312 0.0125 -0.00403 0.0132 C -0.00507 0.01413 -0.00585 0.01575 -0.0069 0.01667 C -0.00768 0.01737 -0.00872 0.0176 -0.00963 0.01829 C -0.01067 0.01922 -0.01158 0.02038 -0.0125 0.02153 C -0.0207 0.03195 -0.01236 0.02223 -0.01901 0.02987 C -0.02356 0.0419 -0.02226 0.03612 -0.02369 0.04653 C -0.02356 0.04885 -0.02278 0.05718 -0.02187 0.05996 C -0.02018 0.06528 -0.01861 0.06644 -0.01718 0.07153 C -0.01679 0.07315 -0.01666 0.075 -0.01627 0.07663 C -0.01575 0.07848 -0.01497 0.07987 -0.01432 0.08172 C -0.01367 0.0838 -0.01315 0.08612 -0.0125 0.0882 C -0.01132 0.09167 -0.01002 0.09491 -0.00872 0.09838 C -0.00807 0.1 -0.00716 0.10139 -0.0069 0.10325 C -0.00651 0.10487 -0.00638 0.10672 -0.00585 0.10834 C -0.00481 0.11181 -0.00208 0.11737 -0.00026 0.11991 C 0.00066 0.1213 0.00157 0.12223 0.00261 0.12338 C 0.00573 0.13172 0.00782 0.13195 0.00534 0.14167 C 0.00469 0.14422 0.00378 0.14653 0.00261 0.14838 C 0.00183 0.14931 0.00066 0.14931 -0.00026 0.15 C -0.00156 0.15163 -0.0026 0.15371 -0.00403 0.15487 C -0.00585 0.15649 -0.00807 0.15625 -0.00963 0.15834 C -0.01328 0.1625 -0.01145 0.16088 -0.01536 0.1632 C -0.01627 0.16551 -0.01705 0.16806 -0.01809 0.16991 C -0.01927 0.172 -0.02096 0.17269 -0.02187 0.175 C -0.02304 0.17778 -0.02369 0.18496 -0.02369 0.18519 C -0.02317 0.19051 -0.02291 0.1963 -0.02187 0.20163 C -0.02161 0.20325 -0.02161 0.20533 -0.02096 0.20672 C -0.0194 0.2095 -0.01718 0.21112 -0.01536 0.2132 C -0.01432 0.21436 -0.01354 0.21598 -0.0125 0.21667 C -0.00963 0.21829 -0.00885 0.21852 -0.00585 0.22153 C -0.00403 0.22362 -0.00182 0.22547 -0.00026 0.22825 C 0.00066 0.22987 0.00183 0.23125 0.00261 0.23334 C 0.00339 0.23519 0.00378 0.23774 0.00443 0.24005 C 0.00495 0.24167 0.00573 0.24329 0.00625 0.24491 C 0.00665 0.24723 0.00691 0.24931 0.0073 0.25163 C 0.00756 0.25325 0.00808 0.25487 0.00821 0.25649 C 0.0086 0.26158 0.0086 0.26667 0.00912 0.27153 C 0.00925 0.27338 0.00925 0.2757 0.01003 0.27663 C 0.01264 0.2794 0.01602 0.27871 0.01849 0.28149 L 0.02136 0.28496 C 0.02227 0.2875 0.02422 0.29144 0.02422 0.29491 C 0.02422 0.29931 0.02292 0.30325 0.02136 0.30649 C 0.02045 0.30834 0.01941 0.30973 0.01849 0.31158 C 0.01784 0.3132 0.01745 0.31528 0.01667 0.31667 C 0.01589 0.31806 0.01472 0.31852 0.01381 0.31991 C 0.0125 0.322 0.01159 0.325 0.01003 0.32663 C 0.00834 0.32848 0.00612 0.32801 0.00443 0.32987 C -0.0026 0.3382 0.00599 0.32755 -0.00117 0.3382 C -0.00208 0.33959 -0.00312 0.34051 -0.00403 0.34167 C -0.00468 0.34329 -0.00572 0.34468 -0.00585 0.34653 C -0.00611 0.34838 -0.00546 0.35 -0.00494 0.35163 C -0.00442 0.35348 -0.0039 0.3551 -0.00312 0.35649 C 0.00235 0.36621 -0.00286 0.35255 0.00261 0.36482 C 0.01081 0.3838 0.00378 0.36783 0.0073 0.37987 C 0.00769 0.38172 0.0086 0.38311 0.00912 0.38496 C 0.00977 0.38727 0.01068 0.39445 0.01094 0.39653 C 0.01068 0.40278 0.01068 0.4088 0.01003 0.41482 C 0.00938 0.42153 0.00847 0.42616 0.00534 0.42987 C 0.00456 0.43079 0.00352 0.43125 0.00261 0.43149 C -0.00026 0.43241 -0.00312 0.43264 -0.00585 0.43334 C -0.0082 0.43588 -0.01041 0.43843 -0.0125 0.44167 C -0.01354 0.44306 -0.01432 0.44491 -0.01536 0.44653 C -0.01562 0.44815 -0.01575 0.45 -0.01627 0.45163 C -0.01679 0.45325 -0.0177 0.45463 -0.01809 0.45649 C -0.01888 0.45973 -0.02005 0.46667 -0.02005 0.4669 C -0.01966 0.4794 -0.01966 0.49213 -0.01901 0.50487 C -0.01901 0.50718 -0.01861 0.5095 -0.01809 0.51158 C -0.01731 0.51482 -0.01497 0.51899 -0.01718 0.51482 " pathEditMode="relative" rAng="0" ptsTypes="AAAAAAAAAAAAAAAAAAAAAAAAAAAAAAAAAAAAAAAAAAAAAAAAAAAAAAAAAAAAAAAAAAAAAA">
                                      <p:cBhvr>
                                        <p:cTn id="6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6" y="2555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86 -0.0199 C -0.00443 -0.01828 -0.00586 -0.01643 -0.00755 -0.01504 C -0.0095 -0.01319 -0.01315 -0.0125 -0.0151 -0.01157 C -0.02344 -0.00833 -0.01341 -0.01157 -0.02448 -0.00833 C -0.02539 -0.00717 -0.02695 -0.00694 -0.02721 -0.00509 C -0.02838 0.00139 -0.02266 0.00787 -0.0207 0.00834 L -0.00755 0.01158 C -0.00664 0.01227 -0.00547 0.01204 -0.00469 0.01343 C -0.00208 0.01783 -0.00482 0.0206 -0.00664 0.02338 C -0.00742 0.02454 -0.00833 0.02616 -0.00937 0.02662 C -0.01029 0.02709 -0.02305 0.02986 -0.02344 0.0301 C -0.02448 0.03056 -0.02565 0.03033 -0.0263 0.03172 C -0.02695 0.03287 -0.02721 0.03496 -0.02721 0.03658 C -0.02721 0.0419 -0.02591 0.04537 -0.02344 0.04838 C -0.02266 0.04931 -0.02161 0.04977 -0.0207 0.05 C -0.01758 0.05093 -0.01445 0.05116 -0.01133 0.05162 C -0.00247 0.05278 0.00313 0.05255 0.0112 0.0551 C 0.0125 0.05533 0.01367 0.05602 0.01498 0.05672 C 0.01524 0.05834 0.01628 0.05996 0.01589 0.06158 C 0.0155 0.06389 0.01419 0.06528 0.01315 0.06667 C 0.01146 0.06875 0.00859 0.0706 0.00651 0.07176 C 0.00534 0.07223 0.00404 0.07269 0.00274 0.07338 C 0.00182 0.07385 0.00091 0.07454 -1.04167E-6 0.075 C -0.0013 0.07662 -0.00325 0.07732 -0.00377 0.0801 C -0.00456 0.08403 -0.00013 0.08635 0.00091 0.08658 C 0.00469 0.0875 0.00833 0.08773 0.01211 0.08843 C 0.01315 0.08935 0.01458 0.08982 0.01498 0.09167 C 0.01537 0.09329 0.01471 0.09537 0.01406 0.09676 C 0.01133 0.10139 0.00886 0.10185 0.0056 0.10324 C 0.00469 0.1044 0.00378 0.10579 0.00274 0.10672 C 0.00013 0.10857 -0.00677 0.10949 -0.00846 0.10996 C -0.01042 0.11042 -0.01224 0.11111 -0.01406 0.11158 C -0.01471 0.11343 -0.01601 0.11459 -0.01601 0.11667 C -0.01601 0.11875 -0.01458 0.11991 -0.01406 0.12176 C -0.01367 0.12315 -0.0138 0.12523 -0.01315 0.12662 C -0.0125 0.12824 -0.01133 0.12917 -0.01042 0.1301 C 0.00052 0.13959 -0.00729 0.13079 -0.00104 0.13843 C 0.00495 0.13773 0.01328 0.13982 0.01966 0.13496 C 0.02096 0.13403 0.02214 0.13287 0.02344 0.13172 C 0.02435 0.13056 0.02526 0.1294 0.02617 0.12824 C 0.02969 0.11922 0.02617 0.12685 0.03086 0.11991 C 0.03555 0.11297 0.03164 0.11621 0.03659 0.11343 C 0.03971 0.11389 0.04297 0.1132 0.04596 0.11505 C 0.04948 0.11713 0.04714 0.1301 0.04688 0.13172 C 0.0457 0.13889 0.04466 0.13797 0.04219 0.14329 C 0.03802 0.15232 0.04323 0.14491 0.03659 0.15324 C 0.03568 0.1544 0.03477 0.15602 0.03373 0.15672 C 0.02565 0.16111 0.01771 0.16065 0.00938 0.16158 C 0.00833 0.16227 0.00729 0.16227 0.00651 0.16343 C 0.00482 0.16574 0.0043 0.16991 0.00365 0.17338 C 0.00404 0.175 0.00417 0.17685 0.00469 0.17824 C 0.00664 0.18565 0.00886 0.18704 0.01406 0.19005 L 0.01966 0.19329 C 0.01862 0.19861 0.01888 0.19977 0.01589 0.20324 C 0.01511 0.2044 0.01393 0.20417 0.01315 0.2051 C 0.00339 0.21459 0.01107 0.20949 0.00469 0.21343 C 0.00156 0.21158 0.00287 0.21158 0.00091 0.21158 " pathEditMode="relative" rAng="0" ptsTypes="AAAAAAAAAAAAAAAAAAAAAAAAAAAAAAAAAAAAAAAAAAAAAAAAAAAAAAAAA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2" y="11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2A39A70-E54A-C46F-465A-A493ABEC5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Gel electrophoresis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08189521-A2E8-3390-007B-073BE109D74E}"/>
              </a:ext>
            </a:extLst>
          </p:cNvPr>
          <p:cNvGrpSpPr/>
          <p:nvPr/>
        </p:nvGrpSpPr>
        <p:grpSpPr>
          <a:xfrm>
            <a:off x="7622780" y="2558235"/>
            <a:ext cx="3261437" cy="3475980"/>
            <a:chOff x="3209642" y="10373410"/>
            <a:chExt cx="2423963" cy="2583415"/>
          </a:xfrm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BDB8DB9B-6993-1996-546B-14987A9646B8}"/>
                </a:ext>
              </a:extLst>
            </p:cNvPr>
            <p:cNvSpPr/>
            <p:nvPr/>
          </p:nvSpPr>
          <p:spPr>
            <a:xfrm>
              <a:off x="3209642" y="10373410"/>
              <a:ext cx="2423963" cy="2583415"/>
            </a:xfrm>
            <a:prstGeom prst="rect">
              <a:avLst/>
            </a:prstGeom>
            <a:solidFill>
              <a:srgbClr val="DEEBF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EBBBC32E-9C59-4D62-6E80-C0030B9434B1}"/>
                </a:ext>
              </a:extLst>
            </p:cNvPr>
            <p:cNvGrpSpPr/>
            <p:nvPr/>
          </p:nvGrpSpPr>
          <p:grpSpPr>
            <a:xfrm>
              <a:off x="3442915" y="10592243"/>
              <a:ext cx="1895926" cy="67372"/>
              <a:chOff x="3430695" y="10592243"/>
              <a:chExt cx="1895926" cy="67372"/>
            </a:xfrm>
          </p:grpSpPr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F075482C-98A4-9F2F-FD08-C5A7ACD1825A}"/>
                  </a:ext>
                </a:extLst>
              </p:cNvPr>
              <p:cNvSpPr/>
              <p:nvPr/>
            </p:nvSpPr>
            <p:spPr>
              <a:xfrm flipV="1">
                <a:off x="3430695" y="10592243"/>
                <a:ext cx="548640" cy="67372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28190203-D192-449B-4399-7EEF0501AC82}"/>
                  </a:ext>
                </a:extLst>
              </p:cNvPr>
              <p:cNvSpPr/>
              <p:nvPr/>
            </p:nvSpPr>
            <p:spPr>
              <a:xfrm flipV="1">
                <a:off x="4104339" y="10592243"/>
                <a:ext cx="548640" cy="67372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09B9964B-8656-E67F-34DA-AABB0BF046E8}"/>
                  </a:ext>
                </a:extLst>
              </p:cNvPr>
              <p:cNvSpPr/>
              <p:nvPr/>
            </p:nvSpPr>
            <p:spPr>
              <a:xfrm flipV="1">
                <a:off x="4777981" y="10592243"/>
                <a:ext cx="548640" cy="67372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2CD70195-9963-A7D0-1030-866256FF9467}"/>
              </a:ext>
            </a:extLst>
          </p:cNvPr>
          <p:cNvGrpSpPr/>
          <p:nvPr/>
        </p:nvGrpSpPr>
        <p:grpSpPr>
          <a:xfrm flipH="1">
            <a:off x="4496806" y="2527365"/>
            <a:ext cx="3431601" cy="1831249"/>
            <a:chOff x="7828075" y="2541660"/>
            <a:chExt cx="3431601" cy="1831249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0C1E2113-A582-CA84-6C8A-F16654BF7341}"/>
                </a:ext>
              </a:extLst>
            </p:cNvPr>
            <p:cNvSpPr txBox="1"/>
            <p:nvPr/>
          </p:nvSpPr>
          <p:spPr>
            <a:xfrm>
              <a:off x="9327676" y="3541912"/>
              <a:ext cx="19320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2D73"/>
                  </a:solidFill>
                  <a:latin typeface="Helvetica" pitchFamily="2" charset="0"/>
                  <a:cs typeface="Arial" panose="020B0604020202020204" pitchFamily="34" charset="0"/>
                </a:rPr>
                <a:t>Longer </a:t>
              </a:r>
            </a:p>
            <a:p>
              <a:pPr algn="ctr"/>
              <a:r>
                <a:rPr lang="en-US" sz="2400" dirty="0">
                  <a:solidFill>
                    <a:srgbClr val="002D73"/>
                  </a:solidFill>
                  <a:latin typeface="Helvetica" pitchFamily="2" charset="0"/>
                  <a:cs typeface="Arial" panose="020B0604020202020204" pitchFamily="34" charset="0"/>
                </a:rPr>
                <a:t>DNA pieces </a:t>
              </a:r>
            </a:p>
          </p:txBody>
        </p: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04D361BE-C8E8-09EA-C074-BDD111F606C8}"/>
                </a:ext>
              </a:extLst>
            </p:cNvPr>
            <p:cNvGrpSpPr/>
            <p:nvPr/>
          </p:nvGrpSpPr>
          <p:grpSpPr>
            <a:xfrm flipH="1">
              <a:off x="7828075" y="2630057"/>
              <a:ext cx="1819352" cy="1308370"/>
              <a:chOff x="10983290" y="2601630"/>
              <a:chExt cx="1819352" cy="1308370"/>
            </a:xfrm>
          </p:grpSpPr>
          <p:cxnSp>
            <p:nvCxnSpPr>
              <p:cNvPr id="82" name="Straight Connector 81">
                <a:extLst>
                  <a:ext uri="{FF2B5EF4-FFF2-40B4-BE49-F238E27FC236}">
                    <a16:creationId xmlns:a16="http://schemas.microsoft.com/office/drawing/2014/main" id="{A4BF32D3-2ACC-68C7-84B4-6AB76BB6B55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0999161" y="2601630"/>
                <a:ext cx="1803481" cy="130837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753C4555-9D7A-FE84-23B8-D3FD66EEC0E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0983290" y="3497235"/>
                <a:ext cx="1777275" cy="412765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6271E2CB-FDCC-F920-7B52-9AC6259C63E4}"/>
                </a:ext>
              </a:extLst>
            </p:cNvPr>
            <p:cNvGrpSpPr/>
            <p:nvPr/>
          </p:nvGrpSpPr>
          <p:grpSpPr>
            <a:xfrm>
              <a:off x="9593055" y="2541660"/>
              <a:ext cx="1378612" cy="980809"/>
              <a:chOff x="1123550" y="2536140"/>
              <a:chExt cx="1378612" cy="980809"/>
            </a:xfrm>
          </p:grpSpPr>
          <p:pic>
            <p:nvPicPr>
              <p:cNvPr id="85" name="Picture 84">
                <a:extLst>
                  <a:ext uri="{FF2B5EF4-FFF2-40B4-BE49-F238E27FC236}">
                    <a16:creationId xmlns:a16="http://schemas.microsoft.com/office/drawing/2014/main" id="{CB5ED140-60AC-C3A9-2CC1-7C8110AE74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4952220">
                <a:off x="1539036" y="2520279"/>
                <a:ext cx="316786" cy="469164"/>
              </a:xfrm>
              <a:prstGeom prst="rect">
                <a:avLst/>
              </a:prstGeom>
            </p:spPr>
          </p:pic>
          <p:pic>
            <p:nvPicPr>
              <p:cNvPr id="86" name="Picture 85">
                <a:extLst>
                  <a:ext uri="{FF2B5EF4-FFF2-40B4-BE49-F238E27FC236}">
                    <a16:creationId xmlns:a16="http://schemas.microsoft.com/office/drawing/2014/main" id="{A7B5992F-1D06-CF09-CD88-8E9CCE22EC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4952220">
                <a:off x="1199739" y="2649141"/>
                <a:ext cx="316786" cy="469164"/>
              </a:xfrm>
              <a:prstGeom prst="rect">
                <a:avLst/>
              </a:prstGeom>
            </p:spPr>
          </p:pic>
          <p:grpSp>
            <p:nvGrpSpPr>
              <p:cNvPr id="87" name="Group 86">
                <a:extLst>
                  <a:ext uri="{FF2B5EF4-FFF2-40B4-BE49-F238E27FC236}">
                    <a16:creationId xmlns:a16="http://schemas.microsoft.com/office/drawing/2014/main" id="{24C0CA25-E0E5-C98A-A7B2-1D7A1744E4C7}"/>
                  </a:ext>
                </a:extLst>
              </p:cNvPr>
              <p:cNvGrpSpPr/>
              <p:nvPr/>
            </p:nvGrpSpPr>
            <p:grpSpPr>
              <a:xfrm rot="21389370" flipH="1">
                <a:off x="1232433" y="3171974"/>
                <a:ext cx="832107" cy="316786"/>
                <a:chOff x="5568218" y="1765326"/>
                <a:chExt cx="832107" cy="316786"/>
              </a:xfrm>
            </p:grpSpPr>
            <p:pic>
              <p:nvPicPr>
                <p:cNvPr id="91" name="Picture 90">
                  <a:extLst>
                    <a:ext uri="{FF2B5EF4-FFF2-40B4-BE49-F238E27FC236}">
                      <a16:creationId xmlns:a16="http://schemas.microsoft.com/office/drawing/2014/main" id="{D527E4A3-F124-BD29-08D2-D30F48E6D40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5400000" flipH="1">
                  <a:off x="5644407" y="1689137"/>
                  <a:ext cx="316786" cy="469164"/>
                </a:xfrm>
                <a:prstGeom prst="rect">
                  <a:avLst/>
                </a:prstGeom>
              </p:spPr>
            </p:pic>
            <p:pic>
              <p:nvPicPr>
                <p:cNvPr id="92" name="Picture 91">
                  <a:extLst>
                    <a:ext uri="{FF2B5EF4-FFF2-40B4-BE49-F238E27FC236}">
                      <a16:creationId xmlns:a16="http://schemas.microsoft.com/office/drawing/2014/main" id="{0EE3B67E-6295-A66B-10B6-741DE01CBD9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5400000" flipH="1">
                  <a:off x="6007350" y="1689137"/>
                  <a:ext cx="316786" cy="469164"/>
                </a:xfrm>
                <a:prstGeom prst="rect">
                  <a:avLst/>
                </a:prstGeom>
              </p:spPr>
            </p:pic>
          </p:grpSp>
          <p:pic>
            <p:nvPicPr>
              <p:cNvPr id="88" name="Picture 87">
                <a:extLst>
                  <a:ext uri="{FF2B5EF4-FFF2-40B4-BE49-F238E27FC236}">
                    <a16:creationId xmlns:a16="http://schemas.microsoft.com/office/drawing/2014/main" id="{77FE4268-FA2F-092E-7DC8-CB84369C73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6296837">
                <a:off x="1711877" y="2765628"/>
                <a:ext cx="316786" cy="469164"/>
              </a:xfrm>
              <a:prstGeom prst="rect">
                <a:avLst/>
              </a:prstGeom>
            </p:spPr>
          </p:pic>
          <p:pic>
            <p:nvPicPr>
              <p:cNvPr id="89" name="Picture 88">
                <a:extLst>
                  <a:ext uri="{FF2B5EF4-FFF2-40B4-BE49-F238E27FC236}">
                    <a16:creationId xmlns:a16="http://schemas.microsoft.com/office/drawing/2014/main" id="{4AACE922-9EC6-2D51-FB71-40153F49D3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6296837">
                <a:off x="2062540" y="2859242"/>
                <a:ext cx="316786" cy="469164"/>
              </a:xfrm>
              <a:prstGeom prst="rect">
                <a:avLst/>
              </a:prstGeom>
            </p:spPr>
          </p:pic>
          <p:sp>
            <p:nvSpPr>
              <p:cNvPr id="90" name="Rounded Rectangle 89">
                <a:extLst>
                  <a:ext uri="{FF2B5EF4-FFF2-40B4-BE49-F238E27FC236}">
                    <a16:creationId xmlns:a16="http://schemas.microsoft.com/office/drawing/2014/main" id="{E48C44EC-BDBF-CF20-E1D8-5792073D7AB8}"/>
                  </a:ext>
                </a:extLst>
              </p:cNvPr>
              <p:cNvSpPr/>
              <p:nvPr/>
            </p:nvSpPr>
            <p:spPr>
              <a:xfrm flipH="1">
                <a:off x="1124201" y="2536140"/>
                <a:ext cx="1377961" cy="980809"/>
              </a:xfrm>
              <a:prstGeom prst="roundRect">
                <a:avLst/>
              </a:prstGeom>
              <a:noFill/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002D73"/>
                  </a:solidFill>
                  <a:latin typeface="Helvetica" pitchFamily="2" charset="0"/>
                </a:endParaRPr>
              </a:p>
            </p:txBody>
          </p:sp>
        </p:grp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507A076C-EC01-E1AF-36F2-03E402F05A45}"/>
              </a:ext>
            </a:extLst>
          </p:cNvPr>
          <p:cNvGrpSpPr/>
          <p:nvPr/>
        </p:nvGrpSpPr>
        <p:grpSpPr>
          <a:xfrm flipH="1">
            <a:off x="4460379" y="4342215"/>
            <a:ext cx="3479174" cy="1941354"/>
            <a:chOff x="7909765" y="4356510"/>
            <a:chExt cx="3479174" cy="1941354"/>
          </a:xfrm>
        </p:grpSpPr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49CA81BD-A0DC-B623-D6E7-8BDDFDCA08F3}"/>
                </a:ext>
              </a:extLst>
            </p:cNvPr>
            <p:cNvGrpSpPr/>
            <p:nvPr/>
          </p:nvGrpSpPr>
          <p:grpSpPr>
            <a:xfrm flipH="1">
              <a:off x="7909765" y="4356510"/>
              <a:ext cx="1680113" cy="1031288"/>
              <a:chOff x="10900001" y="4618436"/>
              <a:chExt cx="1680113" cy="1031288"/>
            </a:xfrm>
          </p:grpSpPr>
          <p:cxnSp>
            <p:nvCxnSpPr>
              <p:cNvPr id="71" name="Straight Connector 70">
                <a:extLst>
                  <a:ext uri="{FF2B5EF4-FFF2-40B4-BE49-F238E27FC236}">
                    <a16:creationId xmlns:a16="http://schemas.microsoft.com/office/drawing/2014/main" id="{9EB64B1B-4776-3CC4-2F39-49965FE695C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900001" y="4666181"/>
                <a:ext cx="1680113" cy="983543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4CDC367C-7238-1B82-F90E-C877DA37FD3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925033" y="4618436"/>
                <a:ext cx="1601858" cy="209367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07FBA6E9-3E6D-2ECE-500A-2F48EDB96D32}"/>
                </a:ext>
              </a:extLst>
            </p:cNvPr>
            <p:cNvGrpSpPr/>
            <p:nvPr/>
          </p:nvGrpSpPr>
          <p:grpSpPr>
            <a:xfrm>
              <a:off x="9590477" y="4486058"/>
              <a:ext cx="1377961" cy="980809"/>
              <a:chOff x="1140829" y="4828418"/>
              <a:chExt cx="1377961" cy="980809"/>
            </a:xfrm>
          </p:grpSpPr>
          <p:pic>
            <p:nvPicPr>
              <p:cNvPr id="75" name="Picture 74">
                <a:extLst>
                  <a:ext uri="{FF2B5EF4-FFF2-40B4-BE49-F238E27FC236}">
                    <a16:creationId xmlns:a16="http://schemas.microsoft.com/office/drawing/2014/main" id="{B74E8DC3-3F02-34D5-0190-CFAAF7DCEE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1387397">
                <a:off x="1153378" y="5196463"/>
                <a:ext cx="316786" cy="469164"/>
              </a:xfrm>
              <a:prstGeom prst="rect">
                <a:avLst/>
              </a:prstGeom>
            </p:spPr>
          </p:pic>
          <p:grpSp>
            <p:nvGrpSpPr>
              <p:cNvPr id="76" name="Group 75">
                <a:extLst>
                  <a:ext uri="{FF2B5EF4-FFF2-40B4-BE49-F238E27FC236}">
                    <a16:creationId xmlns:a16="http://schemas.microsoft.com/office/drawing/2014/main" id="{2E76F2A8-7F93-9BE4-5320-324765F3CB4C}"/>
                  </a:ext>
                </a:extLst>
              </p:cNvPr>
              <p:cNvGrpSpPr/>
              <p:nvPr/>
            </p:nvGrpSpPr>
            <p:grpSpPr>
              <a:xfrm flipH="1" flipV="1">
                <a:off x="1140829" y="4828418"/>
                <a:ext cx="1377961" cy="980809"/>
                <a:chOff x="5373670" y="1695892"/>
                <a:chExt cx="1377961" cy="980809"/>
              </a:xfrm>
            </p:grpSpPr>
            <p:pic>
              <p:nvPicPr>
                <p:cNvPr id="77" name="Picture 76">
                  <a:extLst>
                    <a:ext uri="{FF2B5EF4-FFF2-40B4-BE49-F238E27FC236}">
                      <a16:creationId xmlns:a16="http://schemas.microsoft.com/office/drawing/2014/main" id="{F8AF7992-3ECB-A8AE-BDE6-0D6139FDC9C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6647780" flipH="1">
                  <a:off x="5846217" y="1771741"/>
                  <a:ext cx="316786" cy="469164"/>
                </a:xfrm>
                <a:prstGeom prst="rect">
                  <a:avLst/>
                </a:prstGeom>
              </p:spPr>
            </p:pic>
            <p:pic>
              <p:nvPicPr>
                <p:cNvPr id="78" name="Picture 77">
                  <a:extLst>
                    <a:ext uri="{FF2B5EF4-FFF2-40B4-BE49-F238E27FC236}">
                      <a16:creationId xmlns:a16="http://schemas.microsoft.com/office/drawing/2014/main" id="{82A53EA0-E472-3F4E-1B32-E741315D5B8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5610630" flipH="1">
                  <a:off x="6263851" y="2235453"/>
                  <a:ext cx="316786" cy="469164"/>
                </a:xfrm>
                <a:prstGeom prst="rect">
                  <a:avLst/>
                </a:prstGeom>
              </p:spPr>
            </p:pic>
            <p:pic>
              <p:nvPicPr>
                <p:cNvPr id="79" name="Picture 78">
                  <a:extLst>
                    <a:ext uri="{FF2B5EF4-FFF2-40B4-BE49-F238E27FC236}">
                      <a16:creationId xmlns:a16="http://schemas.microsoft.com/office/drawing/2014/main" id="{8EF86E78-2E02-5A95-A672-196EB48B681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15303163" flipH="1">
                  <a:off x="5546038" y="2158151"/>
                  <a:ext cx="316786" cy="469164"/>
                </a:xfrm>
                <a:prstGeom prst="rect">
                  <a:avLst/>
                </a:prstGeom>
              </p:spPr>
            </p:pic>
            <p:sp>
              <p:nvSpPr>
                <p:cNvPr id="80" name="Rounded Rectangle 79">
                  <a:extLst>
                    <a:ext uri="{FF2B5EF4-FFF2-40B4-BE49-F238E27FC236}">
                      <a16:creationId xmlns:a16="http://schemas.microsoft.com/office/drawing/2014/main" id="{7DAEDCA0-83FB-506F-3DFD-9401B5250ADD}"/>
                    </a:ext>
                  </a:extLst>
                </p:cNvPr>
                <p:cNvSpPr/>
                <p:nvPr/>
              </p:nvSpPr>
              <p:spPr>
                <a:xfrm>
                  <a:off x="5373670" y="1695892"/>
                  <a:ext cx="1377961" cy="980809"/>
                </a:xfrm>
                <a:prstGeom prst="roundRect">
                  <a:avLst/>
                </a:prstGeom>
                <a:noFill/>
                <a:ln w="28575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rgbClr val="002D73"/>
                    </a:solidFill>
                  </a:endParaRPr>
                </a:p>
              </p:txBody>
            </p:sp>
          </p:grpSp>
        </p:grp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45D69C04-AFE2-DAB3-744B-88942D95E3C1}"/>
                </a:ext>
              </a:extLst>
            </p:cNvPr>
            <p:cNvSpPr txBox="1"/>
            <p:nvPr/>
          </p:nvSpPr>
          <p:spPr>
            <a:xfrm>
              <a:off x="9456939" y="5466867"/>
              <a:ext cx="19320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2D73"/>
                  </a:solidFill>
                  <a:latin typeface="Helvetica" pitchFamily="2" charset="0"/>
                  <a:cs typeface="Arial" panose="020B0604020202020204" pitchFamily="34" charset="0"/>
                </a:rPr>
                <a:t>Shorter </a:t>
              </a:r>
            </a:p>
            <a:p>
              <a:pPr algn="ctr"/>
              <a:r>
                <a:rPr lang="en-US" sz="2400" dirty="0">
                  <a:solidFill>
                    <a:srgbClr val="002D73"/>
                  </a:solidFill>
                  <a:latin typeface="Helvetica" pitchFamily="2" charset="0"/>
                  <a:cs typeface="Arial" panose="020B0604020202020204" pitchFamily="34" charset="0"/>
                </a:rPr>
                <a:t>DNA pieces 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295D0F99-D28D-8A09-1D3A-0C93CE3F4892}"/>
              </a:ext>
            </a:extLst>
          </p:cNvPr>
          <p:cNvGrpSpPr/>
          <p:nvPr/>
        </p:nvGrpSpPr>
        <p:grpSpPr>
          <a:xfrm>
            <a:off x="7174039" y="0"/>
            <a:ext cx="2398595" cy="2822446"/>
            <a:chOff x="7820273" y="93234"/>
            <a:chExt cx="2398595" cy="2822446"/>
          </a:xfrm>
        </p:grpSpPr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50F05189-CC43-D6C0-9404-13D8C07340E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986647" y="2351450"/>
              <a:ext cx="1028897" cy="538298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C4264E5A-172F-958E-6A69-4AD644A3D86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127859" y="2336865"/>
              <a:ext cx="759828" cy="57881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05325825-0EC1-C5CC-B381-1895B9E1CB1B}"/>
                </a:ext>
              </a:extLst>
            </p:cNvPr>
            <p:cNvGrpSpPr/>
            <p:nvPr/>
          </p:nvGrpSpPr>
          <p:grpSpPr>
            <a:xfrm>
              <a:off x="7820273" y="93234"/>
              <a:ext cx="2398595" cy="2274363"/>
              <a:chOff x="7012805" y="1143176"/>
              <a:chExt cx="2398595" cy="2274363"/>
            </a:xfrm>
          </p:grpSpPr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D71A5FCD-1398-841D-CDE8-45DA1DB0BB1A}"/>
                  </a:ext>
                </a:extLst>
              </p:cNvPr>
              <p:cNvSpPr txBox="1"/>
              <p:nvPr/>
            </p:nvSpPr>
            <p:spPr>
              <a:xfrm>
                <a:off x="7012805" y="1143176"/>
                <a:ext cx="239859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rgbClr val="002D73"/>
                    </a:solidFill>
                    <a:latin typeface="Helvetica" pitchFamily="2" charset="0"/>
                    <a:cs typeface="Arial" panose="020B0604020202020204" pitchFamily="34" charset="0"/>
                  </a:rPr>
                  <a:t>Different sized </a:t>
                </a:r>
              </a:p>
              <a:p>
                <a:pPr algn="ctr"/>
                <a:r>
                  <a:rPr lang="en-US" sz="2400" dirty="0">
                    <a:solidFill>
                      <a:srgbClr val="002D73"/>
                    </a:solidFill>
                    <a:latin typeface="Helvetica" pitchFamily="2" charset="0"/>
                    <a:cs typeface="Arial" panose="020B0604020202020204" pitchFamily="34" charset="0"/>
                  </a:rPr>
                  <a:t>pieces of DNA</a:t>
                </a:r>
              </a:p>
            </p:txBody>
          </p:sp>
          <p:pic>
            <p:nvPicPr>
              <p:cNvPr id="98" name="Picture 97">
                <a:extLst>
                  <a:ext uri="{FF2B5EF4-FFF2-40B4-BE49-F238E27FC236}">
                    <a16:creationId xmlns:a16="http://schemas.microsoft.com/office/drawing/2014/main" id="{823BE6DE-B8B9-DBD3-7432-315A4C6DF0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4952220">
                <a:off x="7941496" y="1958891"/>
                <a:ext cx="316786" cy="469164"/>
              </a:xfrm>
              <a:prstGeom prst="rect">
                <a:avLst/>
              </a:prstGeom>
            </p:spPr>
          </p:pic>
          <p:pic>
            <p:nvPicPr>
              <p:cNvPr id="99" name="Picture 98">
                <a:extLst>
                  <a:ext uri="{FF2B5EF4-FFF2-40B4-BE49-F238E27FC236}">
                    <a16:creationId xmlns:a16="http://schemas.microsoft.com/office/drawing/2014/main" id="{76AED25D-CD45-EF48-5EC7-055C466758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4952220">
                <a:off x="7602199" y="2087753"/>
                <a:ext cx="316786" cy="469164"/>
              </a:xfrm>
              <a:prstGeom prst="rect">
                <a:avLst/>
              </a:prstGeom>
            </p:spPr>
          </p:pic>
          <p:grpSp>
            <p:nvGrpSpPr>
              <p:cNvPr id="100" name="Group 99">
                <a:extLst>
                  <a:ext uri="{FF2B5EF4-FFF2-40B4-BE49-F238E27FC236}">
                    <a16:creationId xmlns:a16="http://schemas.microsoft.com/office/drawing/2014/main" id="{3ABA8BDB-72F5-392D-C81C-CA023C03AF5C}"/>
                  </a:ext>
                </a:extLst>
              </p:cNvPr>
              <p:cNvGrpSpPr/>
              <p:nvPr/>
            </p:nvGrpSpPr>
            <p:grpSpPr>
              <a:xfrm rot="21389370" flipH="1">
                <a:off x="7514870" y="3073063"/>
                <a:ext cx="832107" cy="316786"/>
                <a:chOff x="5716333" y="2219587"/>
                <a:chExt cx="832107" cy="316786"/>
              </a:xfrm>
            </p:grpSpPr>
            <p:pic>
              <p:nvPicPr>
                <p:cNvPr id="108" name="Picture 107">
                  <a:extLst>
                    <a:ext uri="{FF2B5EF4-FFF2-40B4-BE49-F238E27FC236}">
                      <a16:creationId xmlns:a16="http://schemas.microsoft.com/office/drawing/2014/main" id="{2F331A80-4389-78EC-F9CD-33E02A263BC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5400000" flipH="1">
                  <a:off x="5792522" y="2143398"/>
                  <a:ext cx="316786" cy="469164"/>
                </a:xfrm>
                <a:prstGeom prst="rect">
                  <a:avLst/>
                </a:prstGeom>
              </p:spPr>
            </p:pic>
            <p:pic>
              <p:nvPicPr>
                <p:cNvPr id="109" name="Picture 108">
                  <a:extLst>
                    <a:ext uri="{FF2B5EF4-FFF2-40B4-BE49-F238E27FC236}">
                      <a16:creationId xmlns:a16="http://schemas.microsoft.com/office/drawing/2014/main" id="{494804A3-3333-3E70-FEA8-262FADE41F9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5400000" flipH="1">
                  <a:off x="6155465" y="2143398"/>
                  <a:ext cx="316786" cy="469164"/>
                </a:xfrm>
                <a:prstGeom prst="rect">
                  <a:avLst/>
                </a:prstGeom>
              </p:spPr>
            </p:pic>
          </p:grpSp>
          <p:pic>
            <p:nvPicPr>
              <p:cNvPr id="101" name="Picture 100">
                <a:extLst>
                  <a:ext uri="{FF2B5EF4-FFF2-40B4-BE49-F238E27FC236}">
                    <a16:creationId xmlns:a16="http://schemas.microsoft.com/office/drawing/2014/main" id="{0A82CB9D-DDB5-A771-772E-B6E5DC8AAF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6296837">
                <a:off x="8053710" y="2328306"/>
                <a:ext cx="316786" cy="469164"/>
              </a:xfrm>
              <a:prstGeom prst="rect">
                <a:avLst/>
              </a:prstGeom>
            </p:spPr>
          </p:pic>
          <p:pic>
            <p:nvPicPr>
              <p:cNvPr id="102" name="Picture 101">
                <a:extLst>
                  <a:ext uri="{FF2B5EF4-FFF2-40B4-BE49-F238E27FC236}">
                    <a16:creationId xmlns:a16="http://schemas.microsoft.com/office/drawing/2014/main" id="{E29B7ADE-A613-D41B-76AC-617D015ED9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6296837">
                <a:off x="8404373" y="2421920"/>
                <a:ext cx="316786" cy="469164"/>
              </a:xfrm>
              <a:prstGeom prst="rect">
                <a:avLst/>
              </a:prstGeom>
            </p:spPr>
          </p:pic>
          <p:sp>
            <p:nvSpPr>
              <p:cNvPr id="103" name="Rounded Rectangle 102">
                <a:extLst>
                  <a:ext uri="{FF2B5EF4-FFF2-40B4-BE49-F238E27FC236}">
                    <a16:creationId xmlns:a16="http://schemas.microsoft.com/office/drawing/2014/main" id="{933453EB-208D-5763-7497-58F7C196EDCE}"/>
                  </a:ext>
                </a:extLst>
              </p:cNvPr>
              <p:cNvSpPr/>
              <p:nvPr/>
            </p:nvSpPr>
            <p:spPr>
              <a:xfrm flipH="1">
                <a:off x="7267440" y="1970219"/>
                <a:ext cx="2019898" cy="1447320"/>
              </a:xfrm>
              <a:prstGeom prst="roundRect">
                <a:avLst/>
              </a:prstGeom>
              <a:noFill/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002D73"/>
                  </a:solidFill>
                  <a:latin typeface="Helvetica" pitchFamily="2" charset="0"/>
                </a:endParaRPr>
              </a:p>
            </p:txBody>
          </p:sp>
          <p:pic>
            <p:nvPicPr>
              <p:cNvPr id="104" name="Picture 103">
                <a:extLst>
                  <a:ext uri="{FF2B5EF4-FFF2-40B4-BE49-F238E27FC236}">
                    <a16:creationId xmlns:a16="http://schemas.microsoft.com/office/drawing/2014/main" id="{4D51896F-F620-DE84-1220-6EBBCB4A5E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1387397">
                <a:off x="8679694" y="2000368"/>
                <a:ext cx="316786" cy="469164"/>
              </a:xfrm>
              <a:prstGeom prst="rect">
                <a:avLst/>
              </a:prstGeom>
            </p:spPr>
          </p:pic>
          <p:pic>
            <p:nvPicPr>
              <p:cNvPr id="105" name="Picture 104">
                <a:extLst>
                  <a:ext uri="{FF2B5EF4-FFF2-40B4-BE49-F238E27FC236}">
                    <a16:creationId xmlns:a16="http://schemas.microsoft.com/office/drawing/2014/main" id="{32B1BA16-7832-7904-24CE-41CA72EE48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3097496" flipV="1">
                <a:off x="8494676" y="2871724"/>
                <a:ext cx="316786" cy="469164"/>
              </a:xfrm>
              <a:prstGeom prst="rect">
                <a:avLst/>
              </a:prstGeom>
            </p:spPr>
          </p:pic>
          <p:pic>
            <p:nvPicPr>
              <p:cNvPr id="106" name="Picture 105">
                <a:extLst>
                  <a:ext uri="{FF2B5EF4-FFF2-40B4-BE49-F238E27FC236}">
                    <a16:creationId xmlns:a16="http://schemas.microsoft.com/office/drawing/2014/main" id="{078767E7-4A30-A567-8952-A1BB7AD0C3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610630" flipV="1">
                <a:off x="8027735" y="2651954"/>
                <a:ext cx="316786" cy="469164"/>
              </a:xfrm>
              <a:prstGeom prst="rect">
                <a:avLst/>
              </a:prstGeom>
            </p:spPr>
          </p:pic>
          <p:pic>
            <p:nvPicPr>
              <p:cNvPr id="107" name="Picture 106">
                <a:extLst>
                  <a:ext uri="{FF2B5EF4-FFF2-40B4-BE49-F238E27FC236}">
                    <a16:creationId xmlns:a16="http://schemas.microsoft.com/office/drawing/2014/main" id="{4583278E-493C-8F13-61EE-6E81DD0037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5303163" flipV="1">
                <a:off x="7488901" y="2540762"/>
                <a:ext cx="316786" cy="469164"/>
              </a:xfrm>
              <a:prstGeom prst="rect">
                <a:avLst/>
              </a:prstGeom>
            </p:spPr>
          </p:pic>
        </p:grpSp>
      </p:grpSp>
      <p:sp>
        <p:nvSpPr>
          <p:cNvPr id="112" name="Rectangle 111">
            <a:extLst>
              <a:ext uri="{FF2B5EF4-FFF2-40B4-BE49-F238E27FC236}">
                <a16:creationId xmlns:a16="http://schemas.microsoft.com/office/drawing/2014/main" id="{8262A087-C26B-6C6F-5A60-BDB0F1C67BF2}"/>
              </a:ext>
            </a:extLst>
          </p:cNvPr>
          <p:cNvSpPr/>
          <p:nvPr/>
        </p:nvSpPr>
        <p:spPr>
          <a:xfrm flipV="1">
            <a:off x="7928407" y="2862778"/>
            <a:ext cx="738194" cy="90649"/>
          </a:xfrm>
          <a:prstGeom prst="rect">
            <a:avLst/>
          </a:prstGeom>
          <a:solidFill>
            <a:srgbClr val="002D7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8192BBE3-6F03-32DA-43F6-57C0C7B26D81}"/>
              </a:ext>
            </a:extLst>
          </p:cNvPr>
          <p:cNvSpPr/>
          <p:nvPr/>
        </p:nvSpPr>
        <p:spPr>
          <a:xfrm flipV="1">
            <a:off x="7928407" y="2862778"/>
            <a:ext cx="738194" cy="90649"/>
          </a:xfrm>
          <a:prstGeom prst="rect">
            <a:avLst/>
          </a:prstGeom>
          <a:solidFill>
            <a:srgbClr val="002D7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Text Placeholder 1">
            <a:extLst>
              <a:ext uri="{FF2B5EF4-FFF2-40B4-BE49-F238E27FC236}">
                <a16:creationId xmlns:a16="http://schemas.microsoft.com/office/drawing/2014/main" id="{DE898C20-0D83-AA56-DEA7-D720AF254B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4023732" cy="4294187"/>
          </a:xfrm>
        </p:spPr>
        <p:txBody>
          <a:bodyPr/>
          <a:lstStyle/>
          <a:p>
            <a:pPr marL="457200" indent="-457200">
              <a:spcBef>
                <a:spcPts val="1300"/>
              </a:spcBef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D73"/>
                </a:solidFill>
                <a:latin typeface="Helvetica" pitchFamily="2" charset="0"/>
              </a:rPr>
              <a:t>Gel electrophoresis separates DNA by size.</a:t>
            </a:r>
          </a:p>
          <a:p>
            <a:pPr marL="457200" indent="-457200">
              <a:spcBef>
                <a:spcPts val="1300"/>
              </a:spcBef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D73"/>
                </a:solidFill>
                <a:latin typeface="Helvetica" pitchFamily="2" charset="0"/>
              </a:rPr>
              <a:t>Samples are placed in pockets called wells.</a:t>
            </a:r>
          </a:p>
          <a:p>
            <a:pPr marL="457200" indent="-457200">
              <a:spcBef>
                <a:spcPts val="1300"/>
              </a:spcBef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D73"/>
                </a:solidFill>
                <a:latin typeface="Helvetica" pitchFamily="2" charset="0"/>
              </a:rPr>
              <a:t>Smaller pieces of DNA travel farther through the gel. </a:t>
            </a:r>
            <a:endParaRPr lang="en-US" sz="3000" dirty="0">
              <a:solidFill>
                <a:srgbClr val="002D73"/>
              </a:solidFill>
              <a:effectLst/>
              <a:latin typeface="Helvetica" pitchFamily="2" charset="0"/>
            </a:endParaRPr>
          </a:p>
          <a:p>
            <a:pPr marL="0" indent="0">
              <a:buClr>
                <a:srgbClr val="002D73"/>
              </a:buClr>
              <a:buSzPts val="3000"/>
              <a:buNone/>
            </a:pPr>
            <a:endParaRPr lang="en-US" dirty="0">
              <a:solidFill>
                <a:srgbClr val="002D73"/>
              </a:solidFill>
            </a:endParaRPr>
          </a:p>
          <a:p>
            <a:pPr>
              <a:buClr>
                <a:srgbClr val="002D73"/>
              </a:buClr>
              <a:buSzPts val="3000"/>
            </a:pPr>
            <a:endParaRPr lang="en-US" sz="3000" u="none" strike="noStrike" cap="none" dirty="0">
              <a:highlight>
                <a:srgbClr val="D9F2F5"/>
              </a:highlight>
              <a:latin typeface="Helvetica" pitchFamily="2" charset="0"/>
              <a:ea typeface="arial"/>
              <a:cs typeface="Helvetica" panose="020B0604020202020204" pitchFamily="34" charset="0"/>
              <a:sym typeface="arial"/>
            </a:endParaRPr>
          </a:p>
          <a:p>
            <a:pPr>
              <a:buClr>
                <a:srgbClr val="002D73"/>
              </a:buClr>
              <a:buSzPts val="3000"/>
            </a:pPr>
            <a:endParaRPr lang="en-US" dirty="0">
              <a:highlight>
                <a:srgbClr val="D9F2F5"/>
              </a:highlight>
              <a:sym typeface="arial"/>
            </a:endParaRPr>
          </a:p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6BB8D72-E21F-CE52-0787-F334A5ACB6F4}"/>
              </a:ext>
            </a:extLst>
          </p:cNvPr>
          <p:cNvGrpSpPr/>
          <p:nvPr/>
        </p:nvGrpSpPr>
        <p:grpSpPr>
          <a:xfrm>
            <a:off x="10119048" y="2644645"/>
            <a:ext cx="2398595" cy="461665"/>
            <a:chOff x="9962930" y="2666948"/>
            <a:chExt cx="2398595" cy="461665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2BED8C9-97C4-5DC9-03A8-C041FB809894}"/>
                </a:ext>
              </a:extLst>
            </p:cNvPr>
            <p:cNvSpPr txBox="1"/>
            <p:nvPr/>
          </p:nvSpPr>
          <p:spPr>
            <a:xfrm>
              <a:off x="9962930" y="2666948"/>
              <a:ext cx="239859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Helvetica" pitchFamily="2" charset="0"/>
                  <a:cs typeface="Arial" panose="020B0604020202020204" pitchFamily="34" charset="0"/>
                </a:rPr>
                <a:t>Wells</a:t>
              </a:r>
            </a:p>
          </p:txBody>
        </p: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D58FDB29-5788-C56E-27EF-5E5009F16BD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333891" y="2916567"/>
              <a:ext cx="394208" cy="0"/>
            </a:xfrm>
            <a:prstGeom prst="straightConnector1">
              <a:avLst/>
            </a:prstGeom>
            <a:ln w="38100">
              <a:solidFill>
                <a:srgbClr val="002D73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75910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2.59259E-6 L 1.25E-6 0.21621 " pathEditMode="relative" rAng="0" ptsTypes="AA">
                                      <p:cBhvr>
                                        <p:cTn id="25" dur="5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81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2.59259E-6 L 0.00026 0.14838 " pathEditMode="relative" rAng="0" ptsTypes="AA">
                                      <p:cBhvr>
                                        <p:cTn id="27" dur="5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7407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12" grpId="1" animBg="1"/>
      <p:bldP spid="113" grpId="0" animBg="1"/>
      <p:bldP spid="113" grpId="1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102D89-EB75-3B2A-4B81-7229353626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0999" y="1731958"/>
            <a:ext cx="6446518" cy="4294187"/>
          </a:xfrm>
        </p:spPr>
        <p:txBody>
          <a:bodyPr/>
          <a:lstStyle/>
          <a:p>
            <a:r>
              <a:rPr lang="en-US" dirty="0"/>
              <a:t>There are two bands for Person X, indicating two different lengths of DNA at this STR region</a:t>
            </a:r>
          </a:p>
          <a:p>
            <a:r>
              <a:rPr lang="en-US" dirty="0"/>
              <a:t>Band 2 represents an STR allele with fewer repeats than Band 1, as smaller DNA fragments travel farther during gel electrophoresis.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B6B39F0-CDAB-AB6C-BF86-B989BA7F6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Interpreting gel electrophoresis results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C19FDCD-E0CA-4011-EA60-66B1B32B05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6290" y="2359336"/>
            <a:ext cx="5054654" cy="3757719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B504DDF1-8C9F-D197-17A9-C837D2216932}"/>
              </a:ext>
            </a:extLst>
          </p:cNvPr>
          <p:cNvGrpSpPr/>
          <p:nvPr/>
        </p:nvGrpSpPr>
        <p:grpSpPr>
          <a:xfrm>
            <a:off x="7283561" y="1633251"/>
            <a:ext cx="3981339" cy="3522949"/>
            <a:chOff x="7283561" y="1633251"/>
            <a:chExt cx="3981339" cy="3522949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A0812E8-97AC-EB2A-5CBC-F7649ABA4F5A}"/>
                </a:ext>
              </a:extLst>
            </p:cNvPr>
            <p:cNvSpPr txBox="1"/>
            <p:nvPr/>
          </p:nvSpPr>
          <p:spPr>
            <a:xfrm rot="19494395">
              <a:off x="7381295" y="1633251"/>
              <a:ext cx="15680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MP_GothamRoundedBold" panose="02000000000000000000" pitchFamily="2" charset="0"/>
                  <a:cs typeface="Arial" panose="020B0604020202020204" pitchFamily="34" charset="0"/>
                  <a:sym typeface="Arial"/>
                </a:rPr>
                <a:t>Person X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DDDCDC6-563F-5155-F9CB-2E7E0898BAA7}"/>
                </a:ext>
              </a:extLst>
            </p:cNvPr>
            <p:cNvSpPr txBox="1"/>
            <p:nvPr/>
          </p:nvSpPr>
          <p:spPr>
            <a:xfrm>
              <a:off x="7299711" y="3400456"/>
              <a:ext cx="9541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latin typeface="AMP_GothamRoundedBold" panose="02000000000000000000" pitchFamily="2" charset="0"/>
                </a:rPr>
                <a:t>Band 1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8A1AB81-2D84-4A1F-86FF-4CDF39E954D1}"/>
                </a:ext>
              </a:extLst>
            </p:cNvPr>
            <p:cNvSpPr txBox="1"/>
            <p:nvPr/>
          </p:nvSpPr>
          <p:spPr>
            <a:xfrm>
              <a:off x="7283561" y="4453108"/>
              <a:ext cx="10005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latin typeface="AMP_GothamRoundedBold" panose="02000000000000000000" pitchFamily="2" charset="0"/>
                </a:rPr>
                <a:t>Band 2</a:t>
              </a:r>
            </a:p>
          </p:txBody>
        </p: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FAC5F882-8C5B-B888-36DA-216E08AD751C}"/>
                </a:ext>
              </a:extLst>
            </p:cNvPr>
            <p:cNvSpPr/>
            <p:nvPr/>
          </p:nvSpPr>
          <p:spPr>
            <a:xfrm>
              <a:off x="8458200" y="3149600"/>
              <a:ext cx="2806700" cy="2006600"/>
            </a:xfrm>
            <a:prstGeom prst="rect">
              <a:avLst/>
            </a:prstGeom>
            <a:solidFill>
              <a:srgbClr val="DFECF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39641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CB0BF595-F5CD-0D10-8361-716CB7015BCE}"/>
              </a:ext>
            </a:extLst>
          </p:cNvPr>
          <p:cNvGrpSpPr/>
          <p:nvPr/>
        </p:nvGrpSpPr>
        <p:grpSpPr>
          <a:xfrm>
            <a:off x="6666290" y="2359336"/>
            <a:ext cx="5054654" cy="3757719"/>
            <a:chOff x="6666290" y="2359336"/>
            <a:chExt cx="5054654" cy="3757719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C19FDCD-E0CA-4011-EA60-66B1B32B05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66290" y="2359336"/>
              <a:ext cx="5054654" cy="3757719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E7973F1-B390-2149-854D-FBA6E88778DB}"/>
                </a:ext>
              </a:extLst>
            </p:cNvPr>
            <p:cNvSpPr/>
            <p:nvPr/>
          </p:nvSpPr>
          <p:spPr>
            <a:xfrm>
              <a:off x="9905638" y="3819140"/>
              <a:ext cx="1410062" cy="2006600"/>
            </a:xfrm>
            <a:prstGeom prst="rect">
              <a:avLst/>
            </a:prstGeom>
            <a:solidFill>
              <a:srgbClr val="DFECF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102D89-EB75-3B2A-4B81-7229353626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6285290" cy="4294187"/>
          </a:xfrm>
        </p:spPr>
        <p:txBody>
          <a:bodyPr/>
          <a:lstStyle/>
          <a:p>
            <a:r>
              <a:rPr lang="en-US" dirty="0"/>
              <a:t>Person Y also has two bands, indicating two different lengths of DNA at this STR region.</a:t>
            </a:r>
          </a:p>
          <a:p>
            <a:r>
              <a:rPr lang="en-US" dirty="0"/>
              <a:t>These two alleles differ from those in Person X, as they traveled different distances on the gel.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B6B39F0-CDAB-AB6C-BF86-B989BA7F6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Interpreting gel electrophoresis results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0812E8-97AC-EB2A-5CBC-F7649ABA4F5A}"/>
              </a:ext>
            </a:extLst>
          </p:cNvPr>
          <p:cNvSpPr txBox="1"/>
          <p:nvPr/>
        </p:nvSpPr>
        <p:spPr>
          <a:xfrm rot="19494395">
            <a:off x="7381295" y="1633251"/>
            <a:ext cx="15680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P_GothamRoundedBold" panose="02000000000000000000" pitchFamily="2" charset="0"/>
                <a:cs typeface="Arial" panose="020B0604020202020204" pitchFamily="34" charset="0"/>
                <a:sym typeface="Arial"/>
              </a:rPr>
              <a:t>Person 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663049-444C-7DEA-5B95-54E1775CE0A3}"/>
              </a:ext>
            </a:extLst>
          </p:cNvPr>
          <p:cNvSpPr txBox="1"/>
          <p:nvPr/>
        </p:nvSpPr>
        <p:spPr>
          <a:xfrm rot="19494395">
            <a:off x="8813242" y="1633251"/>
            <a:ext cx="15616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P_GothamRoundedBold" panose="02000000000000000000" pitchFamily="2" charset="0"/>
                <a:cs typeface="Arial" panose="020B0604020202020204" pitchFamily="34" charset="0"/>
                <a:sym typeface="Arial"/>
              </a:rPr>
              <a:t>Person 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DDDCDC6-563F-5155-F9CB-2E7E0898BAA7}"/>
              </a:ext>
            </a:extLst>
          </p:cNvPr>
          <p:cNvSpPr txBox="1"/>
          <p:nvPr/>
        </p:nvSpPr>
        <p:spPr>
          <a:xfrm>
            <a:off x="7299711" y="3400456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AMP_GothamRoundedBold" panose="02000000000000000000" pitchFamily="2" charset="0"/>
              </a:rPr>
              <a:t>Band 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A1AB81-2D84-4A1F-86FF-4CDF39E954D1}"/>
              </a:ext>
            </a:extLst>
          </p:cNvPr>
          <p:cNvSpPr txBox="1"/>
          <p:nvPr/>
        </p:nvSpPr>
        <p:spPr>
          <a:xfrm>
            <a:off x="7283561" y="4453108"/>
            <a:ext cx="10005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AMP_GothamRoundedBold" panose="02000000000000000000" pitchFamily="2" charset="0"/>
              </a:rPr>
              <a:t>Band 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FD65762-BCBC-0196-FE58-34563A08C523}"/>
              </a:ext>
            </a:extLst>
          </p:cNvPr>
          <p:cNvSpPr txBox="1"/>
          <p:nvPr/>
        </p:nvSpPr>
        <p:spPr>
          <a:xfrm>
            <a:off x="8724739" y="2946903"/>
            <a:ext cx="998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AMP_GothamRoundedBold" panose="02000000000000000000" pitchFamily="2" charset="0"/>
              </a:rPr>
              <a:t>Band 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BA627D-757E-5DCD-7BF9-4909A34AEB0A}"/>
              </a:ext>
            </a:extLst>
          </p:cNvPr>
          <p:cNvSpPr txBox="1"/>
          <p:nvPr/>
        </p:nvSpPr>
        <p:spPr>
          <a:xfrm>
            <a:off x="8723135" y="4012284"/>
            <a:ext cx="1015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AMP_GothamRoundedBold" panose="02000000000000000000" pitchFamily="2" charset="0"/>
              </a:rPr>
              <a:t>Band 4</a:t>
            </a:r>
          </a:p>
        </p:txBody>
      </p:sp>
    </p:spTree>
    <p:extLst>
      <p:ext uri="{BB962C8B-B14F-4D97-AF65-F5344CB8AC3E}">
        <p14:creationId xmlns:p14="http://schemas.microsoft.com/office/powerpoint/2010/main" val="35525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102D89-EB75-3B2A-4B81-7229353626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6285290" cy="4294187"/>
          </a:xfrm>
        </p:spPr>
        <p:txBody>
          <a:bodyPr/>
          <a:lstStyle/>
          <a:p>
            <a:r>
              <a:rPr lang="en-US" dirty="0"/>
              <a:t>There is a single band for Person Z, indicating that all DNA at this STR region is the same length.</a:t>
            </a:r>
          </a:p>
          <a:p>
            <a:r>
              <a:rPr lang="en-US" dirty="0"/>
              <a:t>Additionally, Band 4 from Person Y and Band 5 from Person Z traveled the same distance on the gel, which tells us that Person Y shares one allele with Person Z.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B6B39F0-CDAB-AB6C-BF86-B989BA7F6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Interpreting gel electrophoresis results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C19FDCD-E0CA-4011-EA60-66B1B32B05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6290" y="2359336"/>
            <a:ext cx="5054654" cy="375771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A0812E8-97AC-EB2A-5CBC-F7649ABA4F5A}"/>
              </a:ext>
            </a:extLst>
          </p:cNvPr>
          <p:cNvSpPr txBox="1"/>
          <p:nvPr/>
        </p:nvSpPr>
        <p:spPr>
          <a:xfrm rot="19494395">
            <a:off x="7381295" y="1633251"/>
            <a:ext cx="15680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P_GothamRoundedBold" panose="02000000000000000000" pitchFamily="2" charset="0"/>
                <a:cs typeface="Arial" panose="020B0604020202020204" pitchFamily="34" charset="0"/>
                <a:sym typeface="Arial"/>
              </a:rPr>
              <a:t>Person 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663049-444C-7DEA-5B95-54E1775CE0A3}"/>
              </a:ext>
            </a:extLst>
          </p:cNvPr>
          <p:cNvSpPr txBox="1"/>
          <p:nvPr/>
        </p:nvSpPr>
        <p:spPr>
          <a:xfrm rot="19494395">
            <a:off x="8813242" y="1633251"/>
            <a:ext cx="15616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P_GothamRoundedBold" panose="02000000000000000000" pitchFamily="2" charset="0"/>
                <a:cs typeface="Arial" panose="020B0604020202020204" pitchFamily="34" charset="0"/>
                <a:sym typeface="Arial"/>
              </a:rPr>
              <a:t>Person 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82B9CB1-4333-1EFA-63BE-4D2F7DCEED30}"/>
              </a:ext>
            </a:extLst>
          </p:cNvPr>
          <p:cNvSpPr txBox="1"/>
          <p:nvPr/>
        </p:nvSpPr>
        <p:spPr>
          <a:xfrm rot="19494395">
            <a:off x="10240423" y="1633251"/>
            <a:ext cx="15680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P_GothamRoundedBold" panose="02000000000000000000" pitchFamily="2" charset="0"/>
                <a:cs typeface="Arial" panose="020B0604020202020204" pitchFamily="34" charset="0"/>
                <a:sym typeface="Arial"/>
              </a:rPr>
              <a:t>Person Z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DDDCDC6-563F-5155-F9CB-2E7E0898BAA7}"/>
              </a:ext>
            </a:extLst>
          </p:cNvPr>
          <p:cNvSpPr txBox="1"/>
          <p:nvPr/>
        </p:nvSpPr>
        <p:spPr>
          <a:xfrm>
            <a:off x="7299711" y="3400456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AMP_GothamRoundedBold" panose="02000000000000000000" pitchFamily="2" charset="0"/>
              </a:rPr>
              <a:t>Band 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A1AB81-2D84-4A1F-86FF-4CDF39E954D1}"/>
              </a:ext>
            </a:extLst>
          </p:cNvPr>
          <p:cNvSpPr txBox="1"/>
          <p:nvPr/>
        </p:nvSpPr>
        <p:spPr>
          <a:xfrm>
            <a:off x="7283561" y="4453108"/>
            <a:ext cx="10005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AMP_GothamRoundedBold" panose="02000000000000000000" pitchFamily="2" charset="0"/>
              </a:rPr>
              <a:t>Band 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FD65762-BCBC-0196-FE58-34563A08C523}"/>
              </a:ext>
            </a:extLst>
          </p:cNvPr>
          <p:cNvSpPr txBox="1"/>
          <p:nvPr/>
        </p:nvSpPr>
        <p:spPr>
          <a:xfrm>
            <a:off x="10091843" y="4012284"/>
            <a:ext cx="1002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AMP_GothamRoundedBold" panose="02000000000000000000" pitchFamily="2" charset="0"/>
              </a:rPr>
              <a:t>Band 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BA627D-757E-5DCD-7BF9-4909A34AEB0A}"/>
              </a:ext>
            </a:extLst>
          </p:cNvPr>
          <p:cNvSpPr txBox="1"/>
          <p:nvPr/>
        </p:nvSpPr>
        <p:spPr>
          <a:xfrm>
            <a:off x="8723135" y="4012284"/>
            <a:ext cx="1015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AMP_GothamRoundedBold" panose="02000000000000000000" pitchFamily="2" charset="0"/>
              </a:rPr>
              <a:t>Band 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E55ECC-D58D-67EF-9A8B-24E3134254AA}"/>
              </a:ext>
            </a:extLst>
          </p:cNvPr>
          <p:cNvSpPr txBox="1"/>
          <p:nvPr/>
        </p:nvSpPr>
        <p:spPr>
          <a:xfrm>
            <a:off x="8723376" y="2944368"/>
            <a:ext cx="998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AMP_GothamRoundedBold" panose="02000000000000000000" pitchFamily="2" charset="0"/>
              </a:rPr>
              <a:t>Band 3</a:t>
            </a:r>
          </a:p>
        </p:txBody>
      </p:sp>
    </p:spTree>
    <p:extLst>
      <p:ext uri="{BB962C8B-B14F-4D97-AF65-F5344CB8AC3E}">
        <p14:creationId xmlns:p14="http://schemas.microsoft.com/office/powerpoint/2010/main" val="1704725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EEDA5D-0123-15FD-9826-034D77207B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0DF139C-1610-D1F9-1DC8-B52B700C1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interpreting the results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F27D9EA-759A-225A-1A2B-408D4E4D58F3}"/>
              </a:ext>
            </a:extLst>
          </p:cNvPr>
          <p:cNvSpPr/>
          <p:nvPr/>
        </p:nvSpPr>
        <p:spPr>
          <a:xfrm>
            <a:off x="5161590" y="2515726"/>
            <a:ext cx="5709899" cy="3475980"/>
          </a:xfrm>
          <a:prstGeom prst="rect">
            <a:avLst/>
          </a:prstGeom>
          <a:solidFill>
            <a:srgbClr val="DEEBF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CE19539-FBBC-A415-07DE-737D314F2E2C}"/>
              </a:ext>
            </a:extLst>
          </p:cNvPr>
          <p:cNvGrpSpPr/>
          <p:nvPr/>
        </p:nvGrpSpPr>
        <p:grpSpPr>
          <a:xfrm>
            <a:off x="5364897" y="2744492"/>
            <a:ext cx="2550964" cy="90649"/>
            <a:chOff x="3430695" y="10592243"/>
            <a:chExt cx="1895926" cy="67372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DCE01FB-0BE8-9B6E-E8EA-51168C2B454B}"/>
                </a:ext>
              </a:extLst>
            </p:cNvPr>
            <p:cNvSpPr/>
            <p:nvPr/>
          </p:nvSpPr>
          <p:spPr>
            <a:xfrm flipV="1">
              <a:off x="3430695" y="10592243"/>
              <a:ext cx="548640" cy="67372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8A6769F-BFD1-5BE9-4E79-D33A905721D6}"/>
                </a:ext>
              </a:extLst>
            </p:cNvPr>
            <p:cNvSpPr/>
            <p:nvPr/>
          </p:nvSpPr>
          <p:spPr>
            <a:xfrm flipV="1">
              <a:off x="4104339" y="10592243"/>
              <a:ext cx="548640" cy="67372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4951B1D-F0A7-F118-4329-B0698A44F434}"/>
                </a:ext>
              </a:extLst>
            </p:cNvPr>
            <p:cNvSpPr/>
            <p:nvPr/>
          </p:nvSpPr>
          <p:spPr>
            <a:xfrm flipV="1">
              <a:off x="4777981" y="10592243"/>
              <a:ext cx="548640" cy="67372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</p:grp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30BB9CBE-619A-D2F4-23AA-5D38FBCBF68F}"/>
              </a:ext>
            </a:extLst>
          </p:cNvPr>
          <p:cNvSpPr/>
          <p:nvPr/>
        </p:nvSpPr>
        <p:spPr>
          <a:xfrm>
            <a:off x="5317408" y="4980313"/>
            <a:ext cx="825463" cy="204653"/>
          </a:xfrm>
          <a:prstGeom prst="roundRect">
            <a:avLst/>
          </a:prstGeom>
          <a:solidFill>
            <a:srgbClr val="00B9E4"/>
          </a:solidFill>
          <a:ln w="12700" cap="flat" cmpd="sng" algn="ctr">
            <a:solidFill>
              <a:srgbClr val="00B9E4">
                <a:shade val="50000"/>
              </a:srgbClr>
            </a:solidFill>
            <a:prstDash val="solid"/>
            <a:miter lim="800000"/>
          </a:ln>
          <a:effectLst>
            <a:softEdge rad="42185"/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96E9E98E-764B-9890-5FC2-DC59E85BB640}"/>
              </a:ext>
            </a:extLst>
          </p:cNvPr>
          <p:cNvSpPr/>
          <p:nvPr/>
        </p:nvSpPr>
        <p:spPr>
          <a:xfrm>
            <a:off x="5317408" y="3776724"/>
            <a:ext cx="825463" cy="204653"/>
          </a:xfrm>
          <a:prstGeom prst="roundRect">
            <a:avLst/>
          </a:prstGeom>
          <a:solidFill>
            <a:srgbClr val="00B9E4"/>
          </a:solidFill>
          <a:ln w="12700" cap="flat" cmpd="sng" algn="ctr">
            <a:solidFill>
              <a:srgbClr val="00B9E4">
                <a:shade val="50000"/>
              </a:srgbClr>
            </a:solidFill>
            <a:prstDash val="solid"/>
            <a:miter lim="800000"/>
          </a:ln>
          <a:effectLst>
            <a:softEdge rad="42185"/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37FDDF4-630A-0744-899D-6381C25D5B6F}"/>
              </a:ext>
            </a:extLst>
          </p:cNvPr>
          <p:cNvGrpSpPr/>
          <p:nvPr/>
        </p:nvGrpSpPr>
        <p:grpSpPr>
          <a:xfrm>
            <a:off x="8060175" y="2744491"/>
            <a:ext cx="2550964" cy="90649"/>
            <a:chOff x="3430695" y="10592243"/>
            <a:chExt cx="1895926" cy="67372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A684AFF-0981-932B-3D01-E75785B097E1}"/>
                </a:ext>
              </a:extLst>
            </p:cNvPr>
            <p:cNvSpPr/>
            <p:nvPr/>
          </p:nvSpPr>
          <p:spPr>
            <a:xfrm flipV="1">
              <a:off x="3430695" y="10592243"/>
              <a:ext cx="548640" cy="67372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D4C277F-3D94-A925-3E70-4FC071C00B1F}"/>
                </a:ext>
              </a:extLst>
            </p:cNvPr>
            <p:cNvSpPr/>
            <p:nvPr/>
          </p:nvSpPr>
          <p:spPr>
            <a:xfrm flipV="1">
              <a:off x="4104339" y="10592243"/>
              <a:ext cx="548640" cy="67372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25CE325-216D-B194-5A21-F036334B4F16}"/>
                </a:ext>
              </a:extLst>
            </p:cNvPr>
            <p:cNvSpPr/>
            <p:nvPr/>
          </p:nvSpPr>
          <p:spPr>
            <a:xfrm flipV="1">
              <a:off x="4777981" y="10592243"/>
              <a:ext cx="548640" cy="67372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</p:grpSp>
      <p:sp>
        <p:nvSpPr>
          <p:cNvPr id="25" name="Rounded Rectangle 18">
            <a:extLst>
              <a:ext uri="{FF2B5EF4-FFF2-40B4-BE49-F238E27FC236}">
                <a16:creationId xmlns:a16="http://schemas.microsoft.com/office/drawing/2014/main" id="{3629C2A0-E677-9244-2DA2-5ECEC5556D72}"/>
              </a:ext>
            </a:extLst>
          </p:cNvPr>
          <p:cNvSpPr/>
          <p:nvPr/>
        </p:nvSpPr>
        <p:spPr>
          <a:xfrm>
            <a:off x="6184014" y="4474791"/>
            <a:ext cx="825463" cy="204653"/>
          </a:xfrm>
          <a:prstGeom prst="roundRect">
            <a:avLst/>
          </a:prstGeom>
          <a:solidFill>
            <a:srgbClr val="00B9E4"/>
          </a:solidFill>
          <a:ln w="12700" cap="flat" cmpd="sng" algn="ctr">
            <a:solidFill>
              <a:srgbClr val="00B9E4">
                <a:shade val="50000"/>
              </a:srgbClr>
            </a:solidFill>
            <a:prstDash val="solid"/>
            <a:miter lim="800000"/>
          </a:ln>
          <a:effectLst>
            <a:softEdge rad="42185"/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26" name="Rounded Rectangle 19">
            <a:extLst>
              <a:ext uri="{FF2B5EF4-FFF2-40B4-BE49-F238E27FC236}">
                <a16:creationId xmlns:a16="http://schemas.microsoft.com/office/drawing/2014/main" id="{F94E600D-5994-8ABA-648F-CE949BE6823F}"/>
              </a:ext>
            </a:extLst>
          </p:cNvPr>
          <p:cNvSpPr/>
          <p:nvPr/>
        </p:nvSpPr>
        <p:spPr>
          <a:xfrm>
            <a:off x="6184014" y="3271202"/>
            <a:ext cx="825463" cy="204653"/>
          </a:xfrm>
          <a:prstGeom prst="roundRect">
            <a:avLst/>
          </a:prstGeom>
          <a:solidFill>
            <a:srgbClr val="00B9E4"/>
          </a:solidFill>
          <a:ln w="12700" cap="flat" cmpd="sng" algn="ctr">
            <a:solidFill>
              <a:srgbClr val="00B9E4">
                <a:shade val="50000"/>
              </a:srgbClr>
            </a:solidFill>
            <a:prstDash val="solid"/>
            <a:miter lim="800000"/>
          </a:ln>
          <a:effectLst>
            <a:softEdge rad="42185"/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7804870-0C49-8A9E-0BBD-A844693945C2}"/>
              </a:ext>
            </a:extLst>
          </p:cNvPr>
          <p:cNvSpPr txBox="1"/>
          <p:nvPr/>
        </p:nvSpPr>
        <p:spPr>
          <a:xfrm rot="19494395">
            <a:off x="5394626" y="1784907"/>
            <a:ext cx="1633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P_GothamRoundedBold" panose="02000000000000000000" pitchFamily="2" charset="77"/>
                <a:cs typeface="Arial" panose="020B0604020202020204" pitchFamily="34" charset="0"/>
                <a:sym typeface="Arial"/>
              </a:rPr>
              <a:t>Parent A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E4E6B9E-EA37-2173-FD05-FFB812155740}"/>
              </a:ext>
            </a:extLst>
          </p:cNvPr>
          <p:cNvSpPr txBox="1"/>
          <p:nvPr/>
        </p:nvSpPr>
        <p:spPr>
          <a:xfrm rot="19494395">
            <a:off x="6316491" y="1791232"/>
            <a:ext cx="16117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P_GothamRoundedBold" panose="02000000000000000000" pitchFamily="2" charset="77"/>
                <a:cs typeface="Arial" panose="020B0604020202020204" pitchFamily="34" charset="0"/>
                <a:sym typeface="Arial"/>
              </a:rPr>
              <a:t>Parent B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201D1AA-D645-C9E0-55B0-DBB7B2125C48}"/>
              </a:ext>
            </a:extLst>
          </p:cNvPr>
          <p:cNvSpPr/>
          <p:nvPr/>
        </p:nvSpPr>
        <p:spPr>
          <a:xfrm>
            <a:off x="7097449" y="2660243"/>
            <a:ext cx="896472" cy="3162178"/>
          </a:xfrm>
          <a:prstGeom prst="rect">
            <a:avLst/>
          </a:prstGeom>
          <a:noFill/>
          <a:ln w="3175" cap="flat" cmpd="sng" algn="ctr">
            <a:solidFill>
              <a:srgbClr val="D10F3A"/>
            </a:solidFill>
            <a:prstDash val="solid"/>
            <a:miter lim="800000"/>
          </a:ln>
          <a:effectLst>
            <a:glow rad="47465">
              <a:srgbClr val="D10F3A">
                <a:alpha val="40000"/>
              </a:srgbClr>
            </a:glo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67" name="Rounded Rectangle 19">
            <a:extLst>
              <a:ext uri="{FF2B5EF4-FFF2-40B4-BE49-F238E27FC236}">
                <a16:creationId xmlns:a16="http://schemas.microsoft.com/office/drawing/2014/main" id="{A6D91DA4-09B0-FE21-2959-EABAA214F432}"/>
              </a:ext>
            </a:extLst>
          </p:cNvPr>
          <p:cNvSpPr/>
          <p:nvPr/>
        </p:nvSpPr>
        <p:spPr>
          <a:xfrm>
            <a:off x="7123525" y="3271202"/>
            <a:ext cx="825463" cy="204653"/>
          </a:xfrm>
          <a:prstGeom prst="roundRect">
            <a:avLst/>
          </a:prstGeom>
          <a:solidFill>
            <a:srgbClr val="00B9E4"/>
          </a:solidFill>
          <a:ln w="12700" cap="flat" cmpd="sng" algn="ctr">
            <a:solidFill>
              <a:srgbClr val="00B9E4">
                <a:shade val="50000"/>
              </a:srgbClr>
            </a:solidFill>
            <a:prstDash val="solid"/>
            <a:miter lim="800000"/>
          </a:ln>
          <a:effectLst>
            <a:softEdge rad="42185"/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68" name="Rounded Rectangle 19">
            <a:extLst>
              <a:ext uri="{FF2B5EF4-FFF2-40B4-BE49-F238E27FC236}">
                <a16:creationId xmlns:a16="http://schemas.microsoft.com/office/drawing/2014/main" id="{8F69755E-97AD-B05D-5B2B-52C283C93C7E}"/>
              </a:ext>
            </a:extLst>
          </p:cNvPr>
          <p:cNvSpPr/>
          <p:nvPr/>
        </p:nvSpPr>
        <p:spPr>
          <a:xfrm>
            <a:off x="7137229" y="4980313"/>
            <a:ext cx="825463" cy="204653"/>
          </a:xfrm>
          <a:prstGeom prst="roundRect">
            <a:avLst/>
          </a:prstGeom>
          <a:solidFill>
            <a:srgbClr val="00B9E4"/>
          </a:solidFill>
          <a:ln w="12700" cap="flat" cmpd="sng" algn="ctr">
            <a:solidFill>
              <a:srgbClr val="00B9E4">
                <a:shade val="50000"/>
              </a:srgbClr>
            </a:solidFill>
            <a:prstDash val="solid"/>
            <a:miter lim="800000"/>
          </a:ln>
          <a:effectLst>
            <a:softEdge rad="42185"/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16FAF3-AAD9-AC4C-46FB-5EEE01F25498}"/>
              </a:ext>
            </a:extLst>
          </p:cNvPr>
          <p:cNvSpPr txBox="1"/>
          <p:nvPr/>
        </p:nvSpPr>
        <p:spPr>
          <a:xfrm rot="19494395">
            <a:off x="7173407" y="1577091"/>
            <a:ext cx="2356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EE174C"/>
                </a:solidFill>
                <a:effectLst/>
                <a:uLnTx/>
                <a:uFillTx/>
                <a:latin typeface="AMP_GothamRoundedBold" panose="02000000000000000000" pitchFamily="2" charset="77"/>
                <a:cs typeface="Arial" panose="020B0604020202020204" pitchFamily="34" charset="0"/>
                <a:sym typeface="Arial"/>
              </a:rPr>
              <a:t>Individual 1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70ECB6A-1E9E-2A86-7709-270B3C04C75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0999" y="1731958"/>
            <a:ext cx="4399927" cy="429418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Could Individual 1 be the biological offspring of Parent A and Parent B?</a:t>
            </a:r>
          </a:p>
        </p:txBody>
      </p:sp>
    </p:spTree>
    <p:extLst>
      <p:ext uri="{BB962C8B-B14F-4D97-AF65-F5344CB8AC3E}">
        <p14:creationId xmlns:p14="http://schemas.microsoft.com/office/powerpoint/2010/main" val="33853838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EEDA5D-0123-15FD-9826-034D77207B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0DF139C-1610-D1F9-1DC8-B52B700C1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interpreting the results 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5BDA68CF-E863-5C1D-0013-17614767EE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4711306" cy="429418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Could Individual 2 be the biological offspring of Parent A and Parent B?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19A5C2C-3531-1208-C646-C3258A8E8FC7}"/>
              </a:ext>
            </a:extLst>
          </p:cNvPr>
          <p:cNvSpPr/>
          <p:nvPr/>
        </p:nvSpPr>
        <p:spPr>
          <a:xfrm>
            <a:off x="5161590" y="2515726"/>
            <a:ext cx="5709899" cy="3475980"/>
          </a:xfrm>
          <a:prstGeom prst="rect">
            <a:avLst/>
          </a:prstGeom>
          <a:solidFill>
            <a:srgbClr val="DEEBF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D8ADCD6-3844-4625-BC53-25ADB5C634E4}"/>
              </a:ext>
            </a:extLst>
          </p:cNvPr>
          <p:cNvGrpSpPr/>
          <p:nvPr/>
        </p:nvGrpSpPr>
        <p:grpSpPr>
          <a:xfrm>
            <a:off x="5364897" y="2744492"/>
            <a:ext cx="2550964" cy="90649"/>
            <a:chOff x="3430695" y="10592243"/>
            <a:chExt cx="1895926" cy="67372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F2373D7-58DC-FC3E-5BCF-1F0C87C443AB}"/>
                </a:ext>
              </a:extLst>
            </p:cNvPr>
            <p:cNvSpPr/>
            <p:nvPr/>
          </p:nvSpPr>
          <p:spPr>
            <a:xfrm flipV="1">
              <a:off x="3430695" y="10592243"/>
              <a:ext cx="548640" cy="67372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77EB1F6-F1AC-78FF-8750-308B190ADE30}"/>
                </a:ext>
              </a:extLst>
            </p:cNvPr>
            <p:cNvSpPr/>
            <p:nvPr/>
          </p:nvSpPr>
          <p:spPr>
            <a:xfrm flipV="1">
              <a:off x="4104339" y="10592243"/>
              <a:ext cx="548640" cy="67372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FB8A818-FD14-2291-96CC-40C7F8747993}"/>
                </a:ext>
              </a:extLst>
            </p:cNvPr>
            <p:cNvSpPr/>
            <p:nvPr/>
          </p:nvSpPr>
          <p:spPr>
            <a:xfrm flipV="1">
              <a:off x="4777981" y="10592243"/>
              <a:ext cx="548640" cy="67372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</p:grpSp>
      <p:sp>
        <p:nvSpPr>
          <p:cNvPr id="21" name="Rounded Rectangle 18">
            <a:extLst>
              <a:ext uri="{FF2B5EF4-FFF2-40B4-BE49-F238E27FC236}">
                <a16:creationId xmlns:a16="http://schemas.microsoft.com/office/drawing/2014/main" id="{1CB8DC07-4D04-0AA9-FEA7-914AF8597204}"/>
              </a:ext>
            </a:extLst>
          </p:cNvPr>
          <p:cNvSpPr/>
          <p:nvPr/>
        </p:nvSpPr>
        <p:spPr>
          <a:xfrm>
            <a:off x="5317408" y="4980313"/>
            <a:ext cx="825463" cy="204653"/>
          </a:xfrm>
          <a:prstGeom prst="roundRect">
            <a:avLst/>
          </a:prstGeom>
          <a:solidFill>
            <a:srgbClr val="00B9E4"/>
          </a:solidFill>
          <a:ln w="12700" cap="flat" cmpd="sng" algn="ctr">
            <a:solidFill>
              <a:srgbClr val="00B9E4">
                <a:shade val="50000"/>
              </a:srgbClr>
            </a:solidFill>
            <a:prstDash val="solid"/>
            <a:miter lim="800000"/>
          </a:ln>
          <a:effectLst>
            <a:softEdge rad="42185"/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22" name="Rounded Rectangle 19">
            <a:extLst>
              <a:ext uri="{FF2B5EF4-FFF2-40B4-BE49-F238E27FC236}">
                <a16:creationId xmlns:a16="http://schemas.microsoft.com/office/drawing/2014/main" id="{C0713008-E2CF-9CC1-2E1B-8D33516F72EA}"/>
              </a:ext>
            </a:extLst>
          </p:cNvPr>
          <p:cNvSpPr/>
          <p:nvPr/>
        </p:nvSpPr>
        <p:spPr>
          <a:xfrm>
            <a:off x="5317408" y="3776724"/>
            <a:ext cx="825463" cy="204653"/>
          </a:xfrm>
          <a:prstGeom prst="roundRect">
            <a:avLst/>
          </a:prstGeom>
          <a:solidFill>
            <a:srgbClr val="00B9E4"/>
          </a:solidFill>
          <a:ln w="12700" cap="flat" cmpd="sng" algn="ctr">
            <a:solidFill>
              <a:srgbClr val="00B9E4">
                <a:shade val="50000"/>
              </a:srgbClr>
            </a:solidFill>
            <a:prstDash val="solid"/>
            <a:miter lim="800000"/>
          </a:ln>
          <a:effectLst>
            <a:softEdge rad="42185"/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0283AA9-FF10-6491-B826-7D16C8DB57C5}"/>
              </a:ext>
            </a:extLst>
          </p:cNvPr>
          <p:cNvGrpSpPr/>
          <p:nvPr/>
        </p:nvGrpSpPr>
        <p:grpSpPr>
          <a:xfrm>
            <a:off x="8060175" y="2744491"/>
            <a:ext cx="2550964" cy="90649"/>
            <a:chOff x="3430695" y="10592243"/>
            <a:chExt cx="1895926" cy="67372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536D3D8-F3FE-2BE4-44F5-69EB3DA1520A}"/>
                </a:ext>
              </a:extLst>
            </p:cNvPr>
            <p:cNvSpPr/>
            <p:nvPr/>
          </p:nvSpPr>
          <p:spPr>
            <a:xfrm flipV="1">
              <a:off x="3430695" y="10592243"/>
              <a:ext cx="548640" cy="67372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2A11E35-B619-7288-8500-B42BA4A5AB00}"/>
                </a:ext>
              </a:extLst>
            </p:cNvPr>
            <p:cNvSpPr/>
            <p:nvPr/>
          </p:nvSpPr>
          <p:spPr>
            <a:xfrm flipV="1">
              <a:off x="4104339" y="10592243"/>
              <a:ext cx="548640" cy="67372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620B2044-72F6-6436-8529-13678541FCDA}"/>
                </a:ext>
              </a:extLst>
            </p:cNvPr>
            <p:cNvSpPr/>
            <p:nvPr/>
          </p:nvSpPr>
          <p:spPr>
            <a:xfrm flipV="1">
              <a:off x="4777981" y="10592243"/>
              <a:ext cx="548640" cy="67372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</p:grpSp>
      <p:sp>
        <p:nvSpPr>
          <p:cNvPr id="27" name="Rounded Rectangle 18">
            <a:extLst>
              <a:ext uri="{FF2B5EF4-FFF2-40B4-BE49-F238E27FC236}">
                <a16:creationId xmlns:a16="http://schemas.microsoft.com/office/drawing/2014/main" id="{8B101212-6A3C-BB7B-9C48-ACC9677E8DE1}"/>
              </a:ext>
            </a:extLst>
          </p:cNvPr>
          <p:cNvSpPr/>
          <p:nvPr/>
        </p:nvSpPr>
        <p:spPr>
          <a:xfrm>
            <a:off x="6184014" y="4474791"/>
            <a:ext cx="825463" cy="204653"/>
          </a:xfrm>
          <a:prstGeom prst="roundRect">
            <a:avLst/>
          </a:prstGeom>
          <a:solidFill>
            <a:srgbClr val="00B9E4"/>
          </a:solidFill>
          <a:ln w="12700" cap="flat" cmpd="sng" algn="ctr">
            <a:solidFill>
              <a:srgbClr val="00B9E4">
                <a:shade val="50000"/>
              </a:srgbClr>
            </a:solidFill>
            <a:prstDash val="solid"/>
            <a:miter lim="800000"/>
          </a:ln>
          <a:effectLst>
            <a:softEdge rad="42185"/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28" name="Rounded Rectangle 19">
            <a:extLst>
              <a:ext uri="{FF2B5EF4-FFF2-40B4-BE49-F238E27FC236}">
                <a16:creationId xmlns:a16="http://schemas.microsoft.com/office/drawing/2014/main" id="{9FED87B2-079F-2DC4-21BF-71AE75CB4DEF}"/>
              </a:ext>
            </a:extLst>
          </p:cNvPr>
          <p:cNvSpPr/>
          <p:nvPr/>
        </p:nvSpPr>
        <p:spPr>
          <a:xfrm>
            <a:off x="6184014" y="3271202"/>
            <a:ext cx="825463" cy="204653"/>
          </a:xfrm>
          <a:prstGeom prst="roundRect">
            <a:avLst/>
          </a:prstGeom>
          <a:solidFill>
            <a:srgbClr val="00B9E4"/>
          </a:solidFill>
          <a:ln w="12700" cap="flat" cmpd="sng" algn="ctr">
            <a:solidFill>
              <a:srgbClr val="00B9E4">
                <a:shade val="50000"/>
              </a:srgbClr>
            </a:solidFill>
            <a:prstDash val="solid"/>
            <a:miter lim="800000"/>
          </a:ln>
          <a:effectLst>
            <a:softEdge rad="42185"/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29" name="Rounded Rectangle 19">
            <a:extLst>
              <a:ext uri="{FF2B5EF4-FFF2-40B4-BE49-F238E27FC236}">
                <a16:creationId xmlns:a16="http://schemas.microsoft.com/office/drawing/2014/main" id="{3DD69C38-52A4-F7AB-CCAE-5824ADCD77EA}"/>
              </a:ext>
            </a:extLst>
          </p:cNvPr>
          <p:cNvSpPr/>
          <p:nvPr/>
        </p:nvSpPr>
        <p:spPr>
          <a:xfrm>
            <a:off x="7137062" y="3267877"/>
            <a:ext cx="825463" cy="204653"/>
          </a:xfrm>
          <a:prstGeom prst="roundRect">
            <a:avLst/>
          </a:prstGeom>
          <a:solidFill>
            <a:srgbClr val="00B9E4"/>
          </a:solidFill>
          <a:ln w="12700" cap="flat" cmpd="sng" algn="ctr">
            <a:solidFill>
              <a:srgbClr val="00B9E4">
                <a:shade val="50000"/>
              </a:srgbClr>
            </a:solidFill>
            <a:prstDash val="solid"/>
            <a:miter lim="800000"/>
          </a:ln>
          <a:effectLst>
            <a:softEdge rad="42185"/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30" name="Rounded Rectangle 19">
            <a:extLst>
              <a:ext uri="{FF2B5EF4-FFF2-40B4-BE49-F238E27FC236}">
                <a16:creationId xmlns:a16="http://schemas.microsoft.com/office/drawing/2014/main" id="{CE628DEE-F607-7F70-5ED3-1A621AE0FF4C}"/>
              </a:ext>
            </a:extLst>
          </p:cNvPr>
          <p:cNvSpPr/>
          <p:nvPr/>
        </p:nvSpPr>
        <p:spPr>
          <a:xfrm>
            <a:off x="7140810" y="4980312"/>
            <a:ext cx="825463" cy="204653"/>
          </a:xfrm>
          <a:prstGeom prst="roundRect">
            <a:avLst/>
          </a:prstGeom>
          <a:solidFill>
            <a:srgbClr val="00B9E4"/>
          </a:solidFill>
          <a:ln w="12700" cap="flat" cmpd="sng" algn="ctr">
            <a:solidFill>
              <a:srgbClr val="00B9E4">
                <a:shade val="50000"/>
              </a:srgbClr>
            </a:solidFill>
            <a:prstDash val="solid"/>
            <a:miter lim="800000"/>
          </a:ln>
          <a:effectLst>
            <a:softEdge rad="42185"/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9C2E55A-C2AF-E594-735E-D218EFA9DB00}"/>
              </a:ext>
            </a:extLst>
          </p:cNvPr>
          <p:cNvSpPr txBox="1"/>
          <p:nvPr/>
        </p:nvSpPr>
        <p:spPr>
          <a:xfrm rot="19494395">
            <a:off x="5378513" y="1733949"/>
            <a:ext cx="1811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P_GothamRoundedBold" panose="02000000000000000000" pitchFamily="2" charset="77"/>
                <a:cs typeface="Arial" panose="020B0604020202020204" pitchFamily="34" charset="0"/>
                <a:sym typeface="Arial"/>
              </a:rPr>
              <a:t>Parent A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9AB2964-89EB-5F53-DCE1-29251965B521}"/>
              </a:ext>
            </a:extLst>
          </p:cNvPr>
          <p:cNvSpPr txBox="1"/>
          <p:nvPr/>
        </p:nvSpPr>
        <p:spPr>
          <a:xfrm rot="19494395">
            <a:off x="6300594" y="1740961"/>
            <a:ext cx="17866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P_GothamRoundedBold" panose="02000000000000000000" pitchFamily="2" charset="77"/>
                <a:cs typeface="Arial" panose="020B0604020202020204" pitchFamily="34" charset="0"/>
                <a:sym typeface="Arial"/>
              </a:rPr>
              <a:t>Parent B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201D1AA-D645-C9E0-55B0-DBB7B2125C48}"/>
              </a:ext>
            </a:extLst>
          </p:cNvPr>
          <p:cNvSpPr/>
          <p:nvPr/>
        </p:nvSpPr>
        <p:spPr>
          <a:xfrm>
            <a:off x="7982332" y="2626790"/>
            <a:ext cx="896472" cy="3162178"/>
          </a:xfrm>
          <a:prstGeom prst="rect">
            <a:avLst/>
          </a:prstGeom>
          <a:noFill/>
          <a:ln w="3175" cap="flat" cmpd="sng" algn="ctr">
            <a:solidFill>
              <a:srgbClr val="D10F3A"/>
            </a:solidFill>
            <a:prstDash val="solid"/>
            <a:miter lim="800000"/>
          </a:ln>
          <a:effectLst>
            <a:glow rad="47465">
              <a:srgbClr val="D10F3A">
                <a:alpha val="40000"/>
              </a:srgbClr>
            </a:glo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FDB9451E-6CC9-8933-EAFE-DDCF29F1363F}"/>
              </a:ext>
            </a:extLst>
          </p:cNvPr>
          <p:cNvSpPr txBox="1"/>
          <p:nvPr/>
        </p:nvSpPr>
        <p:spPr>
          <a:xfrm rot="19494395">
            <a:off x="8119280" y="1613689"/>
            <a:ext cx="22294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EE174C"/>
                </a:solidFill>
                <a:effectLst/>
                <a:uLnTx/>
                <a:uFillTx/>
                <a:latin typeface="AMP_GothamRoundedBold" panose="02000000000000000000" pitchFamily="2" charset="77"/>
                <a:cs typeface="Arial" panose="020B0604020202020204" pitchFamily="34" charset="0"/>
                <a:sym typeface="Arial"/>
              </a:rPr>
              <a:t>Individual 2</a:t>
            </a:r>
          </a:p>
        </p:txBody>
      </p:sp>
      <p:sp>
        <p:nvSpPr>
          <p:cNvPr id="3" name="Rounded Rectangle 18">
            <a:extLst>
              <a:ext uri="{FF2B5EF4-FFF2-40B4-BE49-F238E27FC236}">
                <a16:creationId xmlns:a16="http://schemas.microsoft.com/office/drawing/2014/main" id="{5E867878-357D-C024-910C-8058B1B85AE9}"/>
              </a:ext>
            </a:extLst>
          </p:cNvPr>
          <p:cNvSpPr/>
          <p:nvPr/>
        </p:nvSpPr>
        <p:spPr>
          <a:xfrm>
            <a:off x="8021293" y="4494627"/>
            <a:ext cx="825463" cy="204653"/>
          </a:xfrm>
          <a:prstGeom prst="roundRect">
            <a:avLst/>
          </a:prstGeom>
          <a:solidFill>
            <a:srgbClr val="00B9E4"/>
          </a:solidFill>
          <a:ln w="12700" cap="flat" cmpd="sng" algn="ctr">
            <a:solidFill>
              <a:srgbClr val="00B9E4">
                <a:shade val="50000"/>
              </a:srgbClr>
            </a:solidFill>
            <a:prstDash val="solid"/>
            <a:miter lim="800000"/>
          </a:ln>
          <a:effectLst>
            <a:softEdge rad="42185"/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0A9A5F0-0E60-935D-F741-AF3BA8FE0FBC}"/>
              </a:ext>
            </a:extLst>
          </p:cNvPr>
          <p:cNvSpPr txBox="1"/>
          <p:nvPr/>
        </p:nvSpPr>
        <p:spPr>
          <a:xfrm rot="19494395">
            <a:off x="7187880" y="1622863"/>
            <a:ext cx="2197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P_GothamRoundedBold" panose="02000000000000000000" pitchFamily="2" charset="77"/>
                <a:cs typeface="Arial" panose="020B0604020202020204" pitchFamily="34" charset="0"/>
                <a:sym typeface="Arial"/>
              </a:rPr>
              <a:t>Individual 1</a:t>
            </a:r>
          </a:p>
        </p:txBody>
      </p:sp>
    </p:spTree>
    <p:extLst>
      <p:ext uri="{BB962C8B-B14F-4D97-AF65-F5344CB8AC3E}">
        <p14:creationId xmlns:p14="http://schemas.microsoft.com/office/powerpoint/2010/main" val="32092676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EEDA5D-0123-15FD-9826-034D77207B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0DF139C-1610-D1F9-1DC8-B52B700C1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interpreting the results 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5BDA68CF-E863-5C1D-0013-17614767EE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4718326" cy="429418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Could Individual 3 be the biological offspring of Parent A and Parent B?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E705E1A-82F9-403A-EC44-6175BCE90670}"/>
              </a:ext>
            </a:extLst>
          </p:cNvPr>
          <p:cNvSpPr/>
          <p:nvPr/>
        </p:nvSpPr>
        <p:spPr>
          <a:xfrm>
            <a:off x="5161590" y="2515726"/>
            <a:ext cx="5709899" cy="3475980"/>
          </a:xfrm>
          <a:prstGeom prst="rect">
            <a:avLst/>
          </a:prstGeom>
          <a:solidFill>
            <a:srgbClr val="DEEBF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32BCA0D-BC3E-5BC3-C75E-E1D3E6126415}"/>
              </a:ext>
            </a:extLst>
          </p:cNvPr>
          <p:cNvGrpSpPr/>
          <p:nvPr/>
        </p:nvGrpSpPr>
        <p:grpSpPr>
          <a:xfrm>
            <a:off x="5364897" y="2744492"/>
            <a:ext cx="2550964" cy="90649"/>
            <a:chOff x="3430695" y="10592243"/>
            <a:chExt cx="1895926" cy="67372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2C8455E-E072-FD94-AF5A-9108E5325D6A}"/>
                </a:ext>
              </a:extLst>
            </p:cNvPr>
            <p:cNvSpPr/>
            <p:nvPr/>
          </p:nvSpPr>
          <p:spPr>
            <a:xfrm flipV="1">
              <a:off x="3430695" y="10592243"/>
              <a:ext cx="548640" cy="67372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825E9961-67C4-0A92-B87F-60394827E48F}"/>
                </a:ext>
              </a:extLst>
            </p:cNvPr>
            <p:cNvSpPr/>
            <p:nvPr/>
          </p:nvSpPr>
          <p:spPr>
            <a:xfrm flipV="1">
              <a:off x="4104339" y="10592243"/>
              <a:ext cx="548640" cy="67372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73AA932-977B-4664-4E81-3854D7E8ACE0}"/>
                </a:ext>
              </a:extLst>
            </p:cNvPr>
            <p:cNvSpPr/>
            <p:nvPr/>
          </p:nvSpPr>
          <p:spPr>
            <a:xfrm flipV="1">
              <a:off x="4777981" y="10592243"/>
              <a:ext cx="548640" cy="67372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</p:grpSp>
      <p:sp>
        <p:nvSpPr>
          <p:cNvPr id="23" name="Rounded Rectangle 18">
            <a:extLst>
              <a:ext uri="{FF2B5EF4-FFF2-40B4-BE49-F238E27FC236}">
                <a16:creationId xmlns:a16="http://schemas.microsoft.com/office/drawing/2014/main" id="{C1A2D774-9AAA-C020-4838-DCF75ADB37A9}"/>
              </a:ext>
            </a:extLst>
          </p:cNvPr>
          <p:cNvSpPr/>
          <p:nvPr/>
        </p:nvSpPr>
        <p:spPr>
          <a:xfrm>
            <a:off x="5317408" y="4980313"/>
            <a:ext cx="825463" cy="204653"/>
          </a:xfrm>
          <a:prstGeom prst="roundRect">
            <a:avLst/>
          </a:prstGeom>
          <a:solidFill>
            <a:srgbClr val="00B9E4"/>
          </a:solidFill>
          <a:ln w="12700" cap="flat" cmpd="sng" algn="ctr">
            <a:solidFill>
              <a:srgbClr val="00B9E4">
                <a:shade val="50000"/>
              </a:srgbClr>
            </a:solidFill>
            <a:prstDash val="solid"/>
            <a:miter lim="800000"/>
          </a:ln>
          <a:effectLst>
            <a:softEdge rad="42185"/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24" name="Rounded Rectangle 19">
            <a:extLst>
              <a:ext uri="{FF2B5EF4-FFF2-40B4-BE49-F238E27FC236}">
                <a16:creationId xmlns:a16="http://schemas.microsoft.com/office/drawing/2014/main" id="{6F3E89F7-4E20-CCDC-10B6-7847511A2C6A}"/>
              </a:ext>
            </a:extLst>
          </p:cNvPr>
          <p:cNvSpPr/>
          <p:nvPr/>
        </p:nvSpPr>
        <p:spPr>
          <a:xfrm>
            <a:off x="5317408" y="3776724"/>
            <a:ext cx="825463" cy="204653"/>
          </a:xfrm>
          <a:prstGeom prst="roundRect">
            <a:avLst/>
          </a:prstGeom>
          <a:solidFill>
            <a:srgbClr val="00B9E4"/>
          </a:solidFill>
          <a:ln w="12700" cap="flat" cmpd="sng" algn="ctr">
            <a:solidFill>
              <a:srgbClr val="00B9E4">
                <a:shade val="50000"/>
              </a:srgbClr>
            </a:solidFill>
            <a:prstDash val="solid"/>
            <a:miter lim="800000"/>
          </a:ln>
          <a:effectLst>
            <a:softEdge rad="42185"/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C739695-6828-99EA-99E6-F016F599D6C6}"/>
              </a:ext>
            </a:extLst>
          </p:cNvPr>
          <p:cNvGrpSpPr/>
          <p:nvPr/>
        </p:nvGrpSpPr>
        <p:grpSpPr>
          <a:xfrm>
            <a:off x="8060175" y="2744491"/>
            <a:ext cx="2550964" cy="90649"/>
            <a:chOff x="3430695" y="10592243"/>
            <a:chExt cx="1895926" cy="67372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AEEF152-4F02-D508-825F-9EF2D91AA1D1}"/>
                </a:ext>
              </a:extLst>
            </p:cNvPr>
            <p:cNvSpPr/>
            <p:nvPr/>
          </p:nvSpPr>
          <p:spPr>
            <a:xfrm flipV="1">
              <a:off x="3430695" y="10592243"/>
              <a:ext cx="548640" cy="67372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B8C65FE-6623-D30C-E9C0-A9ECDC927366}"/>
                </a:ext>
              </a:extLst>
            </p:cNvPr>
            <p:cNvSpPr/>
            <p:nvPr/>
          </p:nvSpPr>
          <p:spPr>
            <a:xfrm flipV="1">
              <a:off x="4104339" y="10592243"/>
              <a:ext cx="548640" cy="67372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622DEBCC-FD02-96E7-5C11-2F471B64A32B}"/>
                </a:ext>
              </a:extLst>
            </p:cNvPr>
            <p:cNvSpPr/>
            <p:nvPr/>
          </p:nvSpPr>
          <p:spPr>
            <a:xfrm flipV="1">
              <a:off x="4777981" y="10592243"/>
              <a:ext cx="548640" cy="67372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</p:grpSp>
      <p:sp>
        <p:nvSpPr>
          <p:cNvPr id="29" name="Rounded Rectangle 18">
            <a:extLst>
              <a:ext uri="{FF2B5EF4-FFF2-40B4-BE49-F238E27FC236}">
                <a16:creationId xmlns:a16="http://schemas.microsoft.com/office/drawing/2014/main" id="{B530C44D-D424-8206-D3BC-783A6E00CF8A}"/>
              </a:ext>
            </a:extLst>
          </p:cNvPr>
          <p:cNvSpPr/>
          <p:nvPr/>
        </p:nvSpPr>
        <p:spPr>
          <a:xfrm>
            <a:off x="6184014" y="4474791"/>
            <a:ext cx="825463" cy="204653"/>
          </a:xfrm>
          <a:prstGeom prst="roundRect">
            <a:avLst/>
          </a:prstGeom>
          <a:solidFill>
            <a:srgbClr val="00B9E4"/>
          </a:solidFill>
          <a:ln w="12700" cap="flat" cmpd="sng" algn="ctr">
            <a:solidFill>
              <a:srgbClr val="00B9E4">
                <a:shade val="50000"/>
              </a:srgbClr>
            </a:solidFill>
            <a:prstDash val="solid"/>
            <a:miter lim="800000"/>
          </a:ln>
          <a:effectLst>
            <a:softEdge rad="42185"/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30" name="Rounded Rectangle 19">
            <a:extLst>
              <a:ext uri="{FF2B5EF4-FFF2-40B4-BE49-F238E27FC236}">
                <a16:creationId xmlns:a16="http://schemas.microsoft.com/office/drawing/2014/main" id="{659119F4-45B4-CE89-D4B3-D72301146B47}"/>
              </a:ext>
            </a:extLst>
          </p:cNvPr>
          <p:cNvSpPr/>
          <p:nvPr/>
        </p:nvSpPr>
        <p:spPr>
          <a:xfrm>
            <a:off x="6184014" y="3271202"/>
            <a:ext cx="825463" cy="204653"/>
          </a:xfrm>
          <a:prstGeom prst="roundRect">
            <a:avLst/>
          </a:prstGeom>
          <a:solidFill>
            <a:srgbClr val="00B9E4"/>
          </a:solidFill>
          <a:ln w="12700" cap="flat" cmpd="sng" algn="ctr">
            <a:solidFill>
              <a:srgbClr val="00B9E4">
                <a:shade val="50000"/>
              </a:srgbClr>
            </a:solidFill>
            <a:prstDash val="solid"/>
            <a:miter lim="800000"/>
          </a:ln>
          <a:effectLst>
            <a:softEdge rad="42185"/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31" name="Rounded Rectangle 19">
            <a:extLst>
              <a:ext uri="{FF2B5EF4-FFF2-40B4-BE49-F238E27FC236}">
                <a16:creationId xmlns:a16="http://schemas.microsoft.com/office/drawing/2014/main" id="{A3FDD042-D6A0-8117-73E0-5128ABA3B7F4}"/>
              </a:ext>
            </a:extLst>
          </p:cNvPr>
          <p:cNvSpPr/>
          <p:nvPr/>
        </p:nvSpPr>
        <p:spPr>
          <a:xfrm>
            <a:off x="7137062" y="3267877"/>
            <a:ext cx="825463" cy="204653"/>
          </a:xfrm>
          <a:prstGeom prst="roundRect">
            <a:avLst/>
          </a:prstGeom>
          <a:solidFill>
            <a:srgbClr val="00B9E4"/>
          </a:solidFill>
          <a:ln w="12700" cap="flat" cmpd="sng" algn="ctr">
            <a:solidFill>
              <a:srgbClr val="00B9E4">
                <a:shade val="50000"/>
              </a:srgbClr>
            </a:solidFill>
            <a:prstDash val="solid"/>
            <a:miter lim="800000"/>
          </a:ln>
          <a:effectLst>
            <a:softEdge rad="42185"/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32" name="Rounded Rectangle 19">
            <a:extLst>
              <a:ext uri="{FF2B5EF4-FFF2-40B4-BE49-F238E27FC236}">
                <a16:creationId xmlns:a16="http://schemas.microsoft.com/office/drawing/2014/main" id="{A204199B-7FC7-8269-8BAE-0CCAE499D3BA}"/>
              </a:ext>
            </a:extLst>
          </p:cNvPr>
          <p:cNvSpPr/>
          <p:nvPr/>
        </p:nvSpPr>
        <p:spPr>
          <a:xfrm>
            <a:off x="7140810" y="4980312"/>
            <a:ext cx="825463" cy="204653"/>
          </a:xfrm>
          <a:prstGeom prst="roundRect">
            <a:avLst/>
          </a:prstGeom>
          <a:solidFill>
            <a:srgbClr val="00B9E4"/>
          </a:solidFill>
          <a:ln w="12700" cap="flat" cmpd="sng" algn="ctr">
            <a:solidFill>
              <a:srgbClr val="00B9E4">
                <a:shade val="50000"/>
              </a:srgbClr>
            </a:solidFill>
            <a:prstDash val="solid"/>
            <a:miter lim="800000"/>
          </a:ln>
          <a:effectLst>
            <a:softEdge rad="42185"/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33" name="Rounded Rectangle 18">
            <a:extLst>
              <a:ext uri="{FF2B5EF4-FFF2-40B4-BE49-F238E27FC236}">
                <a16:creationId xmlns:a16="http://schemas.microsoft.com/office/drawing/2014/main" id="{97E8F34F-0AF2-0E4D-B747-30E1AC564447}"/>
              </a:ext>
            </a:extLst>
          </p:cNvPr>
          <p:cNvSpPr/>
          <p:nvPr/>
        </p:nvSpPr>
        <p:spPr>
          <a:xfrm>
            <a:off x="8016540" y="4474791"/>
            <a:ext cx="825463" cy="204653"/>
          </a:xfrm>
          <a:prstGeom prst="roundRect">
            <a:avLst/>
          </a:prstGeom>
          <a:solidFill>
            <a:srgbClr val="00B9E4"/>
          </a:solidFill>
          <a:ln w="12700" cap="flat" cmpd="sng" algn="ctr">
            <a:solidFill>
              <a:srgbClr val="00B9E4">
                <a:shade val="50000"/>
              </a:srgbClr>
            </a:solidFill>
            <a:prstDash val="solid"/>
            <a:miter lim="800000"/>
          </a:ln>
          <a:effectLst>
            <a:softEdge rad="42185"/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132A0D4-8A5E-16D7-3B6F-3C431D43686A}"/>
              </a:ext>
            </a:extLst>
          </p:cNvPr>
          <p:cNvSpPr txBox="1"/>
          <p:nvPr/>
        </p:nvSpPr>
        <p:spPr>
          <a:xfrm rot="19494395">
            <a:off x="5390063" y="1770477"/>
            <a:ext cx="1683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P_GothamRoundedBold" panose="02000000000000000000" pitchFamily="2" charset="77"/>
                <a:cs typeface="Arial" panose="020B0604020202020204" pitchFamily="34" charset="0"/>
                <a:sym typeface="Arial"/>
              </a:rPr>
              <a:t>Parent A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5EBB822-D78F-8677-4540-D549A8C8E7D3}"/>
              </a:ext>
            </a:extLst>
          </p:cNvPr>
          <p:cNvSpPr txBox="1"/>
          <p:nvPr/>
        </p:nvSpPr>
        <p:spPr>
          <a:xfrm rot="19494395">
            <a:off x="6311989" y="1776996"/>
            <a:ext cx="16613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P_GothamRoundedBold" panose="02000000000000000000" pitchFamily="2" charset="77"/>
                <a:cs typeface="Arial" panose="020B0604020202020204" pitchFamily="34" charset="0"/>
                <a:sym typeface="Arial"/>
              </a:rPr>
              <a:t>Parent B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201D1AA-D645-C9E0-55B0-DBB7B2125C48}"/>
              </a:ext>
            </a:extLst>
          </p:cNvPr>
          <p:cNvSpPr/>
          <p:nvPr/>
        </p:nvSpPr>
        <p:spPr>
          <a:xfrm>
            <a:off x="8899408" y="2626790"/>
            <a:ext cx="896472" cy="3162178"/>
          </a:xfrm>
          <a:prstGeom prst="rect">
            <a:avLst/>
          </a:prstGeom>
          <a:noFill/>
          <a:ln w="3175" cap="flat" cmpd="sng" algn="ctr">
            <a:solidFill>
              <a:srgbClr val="D10F3A"/>
            </a:solidFill>
            <a:prstDash val="solid"/>
            <a:miter lim="800000"/>
          </a:ln>
          <a:effectLst>
            <a:glow rad="47465">
              <a:srgbClr val="D10F3A">
                <a:alpha val="40000"/>
              </a:srgbClr>
            </a:glo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CF8DC7C-06C8-4E4B-9F68-CA33D8361664}"/>
              </a:ext>
            </a:extLst>
          </p:cNvPr>
          <p:cNvSpPr txBox="1"/>
          <p:nvPr/>
        </p:nvSpPr>
        <p:spPr>
          <a:xfrm rot="19494395">
            <a:off x="8975442" y="1622527"/>
            <a:ext cx="21986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EE174C"/>
                </a:solidFill>
                <a:effectLst/>
                <a:uLnTx/>
                <a:uFillTx/>
                <a:latin typeface="AMP_GothamRoundedBold" panose="02000000000000000000" pitchFamily="2" charset="77"/>
                <a:cs typeface="Arial" panose="020B0604020202020204" pitchFamily="34" charset="0"/>
                <a:sym typeface="Arial"/>
              </a:rPr>
              <a:t>Individual 3</a:t>
            </a:r>
          </a:p>
        </p:txBody>
      </p:sp>
      <p:sp>
        <p:nvSpPr>
          <p:cNvPr id="17" name="Rounded Rectangle 19">
            <a:extLst>
              <a:ext uri="{FF2B5EF4-FFF2-40B4-BE49-F238E27FC236}">
                <a16:creationId xmlns:a16="http://schemas.microsoft.com/office/drawing/2014/main" id="{3AEB1807-A63F-4B20-C8E1-478A27802B93}"/>
              </a:ext>
            </a:extLst>
          </p:cNvPr>
          <p:cNvSpPr/>
          <p:nvPr/>
        </p:nvSpPr>
        <p:spPr>
          <a:xfrm>
            <a:off x="8952634" y="3264937"/>
            <a:ext cx="825463" cy="204653"/>
          </a:xfrm>
          <a:prstGeom prst="roundRect">
            <a:avLst/>
          </a:prstGeom>
          <a:solidFill>
            <a:srgbClr val="00B9E4"/>
          </a:solidFill>
          <a:ln w="12700" cap="flat" cmpd="sng" algn="ctr">
            <a:solidFill>
              <a:srgbClr val="00B9E4">
                <a:shade val="50000"/>
              </a:srgbClr>
            </a:solidFill>
            <a:prstDash val="solid"/>
            <a:miter lim="800000"/>
          </a:ln>
          <a:effectLst>
            <a:softEdge rad="42185"/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18" name="Rounded Rectangle 19">
            <a:extLst>
              <a:ext uri="{FF2B5EF4-FFF2-40B4-BE49-F238E27FC236}">
                <a16:creationId xmlns:a16="http://schemas.microsoft.com/office/drawing/2014/main" id="{F4989BAC-DA4C-C117-157F-14BFFC2D30F9}"/>
              </a:ext>
            </a:extLst>
          </p:cNvPr>
          <p:cNvSpPr/>
          <p:nvPr/>
        </p:nvSpPr>
        <p:spPr>
          <a:xfrm>
            <a:off x="8952634" y="3776723"/>
            <a:ext cx="825463" cy="204653"/>
          </a:xfrm>
          <a:prstGeom prst="roundRect">
            <a:avLst/>
          </a:prstGeom>
          <a:solidFill>
            <a:srgbClr val="00B9E4"/>
          </a:solidFill>
          <a:ln w="12700" cap="flat" cmpd="sng" algn="ctr">
            <a:solidFill>
              <a:srgbClr val="00B9E4">
                <a:shade val="50000"/>
              </a:srgbClr>
            </a:solidFill>
            <a:prstDash val="solid"/>
            <a:miter lim="800000"/>
          </a:ln>
          <a:effectLst>
            <a:softEdge rad="42185"/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99D3807-BF6B-D09E-3FC7-214354DB7B74}"/>
              </a:ext>
            </a:extLst>
          </p:cNvPr>
          <p:cNvSpPr txBox="1"/>
          <p:nvPr/>
        </p:nvSpPr>
        <p:spPr>
          <a:xfrm rot="19494395">
            <a:off x="8133499" y="1658655"/>
            <a:ext cx="20729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P_GothamRoundedBold" panose="02000000000000000000" pitchFamily="2" charset="77"/>
                <a:cs typeface="Arial" panose="020B0604020202020204" pitchFamily="34" charset="0"/>
                <a:sym typeface="Arial"/>
              </a:rPr>
              <a:t>Individual 2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F624718-2798-9C69-346C-57F4692F3F9B}"/>
              </a:ext>
            </a:extLst>
          </p:cNvPr>
          <p:cNvSpPr txBox="1"/>
          <p:nvPr/>
        </p:nvSpPr>
        <p:spPr>
          <a:xfrm rot="19494395">
            <a:off x="7201895" y="1667185"/>
            <a:ext cx="2043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P_GothamRoundedBold" panose="02000000000000000000" pitchFamily="2" charset="77"/>
                <a:cs typeface="Arial" panose="020B0604020202020204" pitchFamily="34" charset="0"/>
                <a:sym typeface="Arial"/>
              </a:rPr>
              <a:t>Individual 1</a:t>
            </a:r>
          </a:p>
        </p:txBody>
      </p:sp>
    </p:spTree>
    <p:extLst>
      <p:ext uri="{BB962C8B-B14F-4D97-AF65-F5344CB8AC3E}">
        <p14:creationId xmlns:p14="http://schemas.microsoft.com/office/powerpoint/2010/main" val="39201886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EEDA5D-0123-15FD-9826-034D77207B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0DF139C-1610-D1F9-1DC8-B52B700C1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interpreting the results 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5BDA68CF-E863-5C1D-0013-17614767EE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4697648" cy="429418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Could Individual 4 be the biological offspring of Parent A and Parent B?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8DDAFCF-0849-5E40-61C0-7566976E4850}"/>
              </a:ext>
            </a:extLst>
          </p:cNvPr>
          <p:cNvSpPr/>
          <p:nvPr/>
        </p:nvSpPr>
        <p:spPr>
          <a:xfrm>
            <a:off x="5161590" y="2515726"/>
            <a:ext cx="5709899" cy="3475980"/>
          </a:xfrm>
          <a:prstGeom prst="rect">
            <a:avLst/>
          </a:prstGeom>
          <a:solidFill>
            <a:srgbClr val="DEEBF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CA4BDD35-0976-2581-4709-18179DEB1EE6}"/>
              </a:ext>
            </a:extLst>
          </p:cNvPr>
          <p:cNvGrpSpPr/>
          <p:nvPr/>
        </p:nvGrpSpPr>
        <p:grpSpPr>
          <a:xfrm>
            <a:off x="5364897" y="2744492"/>
            <a:ext cx="2550964" cy="90649"/>
            <a:chOff x="3430695" y="10592243"/>
            <a:chExt cx="1895926" cy="67372"/>
          </a:xfrm>
        </p:grpSpPr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C2849BDF-E884-C040-F075-143CD3292125}"/>
                </a:ext>
              </a:extLst>
            </p:cNvPr>
            <p:cNvSpPr/>
            <p:nvPr/>
          </p:nvSpPr>
          <p:spPr>
            <a:xfrm flipV="1">
              <a:off x="3430695" y="10592243"/>
              <a:ext cx="548640" cy="67372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F0FE5FE4-5BAF-A818-6E2E-3F3DEDB9E655}"/>
                </a:ext>
              </a:extLst>
            </p:cNvPr>
            <p:cNvSpPr/>
            <p:nvPr/>
          </p:nvSpPr>
          <p:spPr>
            <a:xfrm flipV="1">
              <a:off x="4104339" y="10592243"/>
              <a:ext cx="548640" cy="67372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8C284639-946B-0804-EF7F-A5B73FEB7FC8}"/>
                </a:ext>
              </a:extLst>
            </p:cNvPr>
            <p:cNvSpPr/>
            <p:nvPr/>
          </p:nvSpPr>
          <p:spPr>
            <a:xfrm flipV="1">
              <a:off x="4777981" y="10592243"/>
              <a:ext cx="548640" cy="67372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</p:grpSp>
      <p:sp>
        <p:nvSpPr>
          <p:cNvPr id="88" name="Rounded Rectangle 18">
            <a:extLst>
              <a:ext uri="{FF2B5EF4-FFF2-40B4-BE49-F238E27FC236}">
                <a16:creationId xmlns:a16="http://schemas.microsoft.com/office/drawing/2014/main" id="{03DEB547-3581-7AE1-7ECA-497F4373E97A}"/>
              </a:ext>
            </a:extLst>
          </p:cNvPr>
          <p:cNvSpPr/>
          <p:nvPr/>
        </p:nvSpPr>
        <p:spPr>
          <a:xfrm>
            <a:off x="5317408" y="4980313"/>
            <a:ext cx="825463" cy="204653"/>
          </a:xfrm>
          <a:prstGeom prst="roundRect">
            <a:avLst/>
          </a:prstGeom>
          <a:solidFill>
            <a:srgbClr val="00B9E4"/>
          </a:solidFill>
          <a:ln w="12700" cap="flat" cmpd="sng" algn="ctr">
            <a:solidFill>
              <a:srgbClr val="00B9E4">
                <a:shade val="50000"/>
              </a:srgbClr>
            </a:solidFill>
            <a:prstDash val="solid"/>
            <a:miter lim="800000"/>
          </a:ln>
          <a:effectLst>
            <a:softEdge rad="42185"/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89" name="Rounded Rectangle 19">
            <a:extLst>
              <a:ext uri="{FF2B5EF4-FFF2-40B4-BE49-F238E27FC236}">
                <a16:creationId xmlns:a16="http://schemas.microsoft.com/office/drawing/2014/main" id="{7C5A841D-50B1-0A92-9BEF-86362B019F70}"/>
              </a:ext>
            </a:extLst>
          </p:cNvPr>
          <p:cNvSpPr/>
          <p:nvPr/>
        </p:nvSpPr>
        <p:spPr>
          <a:xfrm>
            <a:off x="5317408" y="3776724"/>
            <a:ext cx="825463" cy="204653"/>
          </a:xfrm>
          <a:prstGeom prst="roundRect">
            <a:avLst/>
          </a:prstGeom>
          <a:solidFill>
            <a:srgbClr val="00B9E4"/>
          </a:solidFill>
          <a:ln w="12700" cap="flat" cmpd="sng" algn="ctr">
            <a:solidFill>
              <a:srgbClr val="00B9E4">
                <a:shade val="50000"/>
              </a:srgbClr>
            </a:solidFill>
            <a:prstDash val="solid"/>
            <a:miter lim="800000"/>
          </a:ln>
          <a:effectLst>
            <a:softEdge rad="42185"/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29DEEF1A-00D5-9FBF-6A2B-9CB6CBDBE7C7}"/>
              </a:ext>
            </a:extLst>
          </p:cNvPr>
          <p:cNvGrpSpPr/>
          <p:nvPr/>
        </p:nvGrpSpPr>
        <p:grpSpPr>
          <a:xfrm>
            <a:off x="8060175" y="2744491"/>
            <a:ext cx="2550964" cy="90649"/>
            <a:chOff x="3430695" y="10592243"/>
            <a:chExt cx="1895926" cy="67372"/>
          </a:xfrm>
        </p:grpSpPr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41A82231-1583-BB1C-DA83-9E85DC101997}"/>
                </a:ext>
              </a:extLst>
            </p:cNvPr>
            <p:cNvSpPr/>
            <p:nvPr/>
          </p:nvSpPr>
          <p:spPr>
            <a:xfrm flipV="1">
              <a:off x="3430695" y="10592243"/>
              <a:ext cx="548640" cy="67372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6A6CD40E-DBCC-F846-0BC2-02EC8B609112}"/>
                </a:ext>
              </a:extLst>
            </p:cNvPr>
            <p:cNvSpPr/>
            <p:nvPr/>
          </p:nvSpPr>
          <p:spPr>
            <a:xfrm flipV="1">
              <a:off x="4104339" y="10592243"/>
              <a:ext cx="548640" cy="67372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B839FCA1-B5DA-20FD-ABAC-03A52BFAFB3C}"/>
                </a:ext>
              </a:extLst>
            </p:cNvPr>
            <p:cNvSpPr/>
            <p:nvPr/>
          </p:nvSpPr>
          <p:spPr>
            <a:xfrm flipV="1">
              <a:off x="4777981" y="10592243"/>
              <a:ext cx="548640" cy="67372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</p:grpSp>
      <p:sp>
        <p:nvSpPr>
          <p:cNvPr id="94" name="Rounded Rectangle 18">
            <a:extLst>
              <a:ext uri="{FF2B5EF4-FFF2-40B4-BE49-F238E27FC236}">
                <a16:creationId xmlns:a16="http://schemas.microsoft.com/office/drawing/2014/main" id="{A610F25B-FC6F-62E6-C1BD-07785B7927B6}"/>
              </a:ext>
            </a:extLst>
          </p:cNvPr>
          <p:cNvSpPr/>
          <p:nvPr/>
        </p:nvSpPr>
        <p:spPr>
          <a:xfrm>
            <a:off x="6184014" y="4474791"/>
            <a:ext cx="825463" cy="204653"/>
          </a:xfrm>
          <a:prstGeom prst="roundRect">
            <a:avLst/>
          </a:prstGeom>
          <a:solidFill>
            <a:srgbClr val="00B9E4"/>
          </a:solidFill>
          <a:ln w="12700" cap="flat" cmpd="sng" algn="ctr">
            <a:solidFill>
              <a:srgbClr val="00B9E4">
                <a:shade val="50000"/>
              </a:srgbClr>
            </a:solidFill>
            <a:prstDash val="solid"/>
            <a:miter lim="800000"/>
          </a:ln>
          <a:effectLst>
            <a:softEdge rad="42185"/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95" name="Rounded Rectangle 19">
            <a:extLst>
              <a:ext uri="{FF2B5EF4-FFF2-40B4-BE49-F238E27FC236}">
                <a16:creationId xmlns:a16="http://schemas.microsoft.com/office/drawing/2014/main" id="{429F63AC-CA55-28D7-6795-1E771914C7DB}"/>
              </a:ext>
            </a:extLst>
          </p:cNvPr>
          <p:cNvSpPr/>
          <p:nvPr/>
        </p:nvSpPr>
        <p:spPr>
          <a:xfrm>
            <a:off x="6184014" y="3271202"/>
            <a:ext cx="825463" cy="204653"/>
          </a:xfrm>
          <a:prstGeom prst="roundRect">
            <a:avLst/>
          </a:prstGeom>
          <a:solidFill>
            <a:srgbClr val="00B9E4"/>
          </a:solidFill>
          <a:ln w="12700" cap="flat" cmpd="sng" algn="ctr">
            <a:solidFill>
              <a:srgbClr val="00B9E4">
                <a:shade val="50000"/>
              </a:srgbClr>
            </a:solidFill>
            <a:prstDash val="solid"/>
            <a:miter lim="800000"/>
          </a:ln>
          <a:effectLst>
            <a:softEdge rad="42185"/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96" name="Rounded Rectangle 19">
            <a:extLst>
              <a:ext uri="{FF2B5EF4-FFF2-40B4-BE49-F238E27FC236}">
                <a16:creationId xmlns:a16="http://schemas.microsoft.com/office/drawing/2014/main" id="{FBEF83C6-9EFF-2151-4B4E-8F99D7E50594}"/>
              </a:ext>
            </a:extLst>
          </p:cNvPr>
          <p:cNvSpPr/>
          <p:nvPr/>
        </p:nvSpPr>
        <p:spPr>
          <a:xfrm>
            <a:off x="7137062" y="3267877"/>
            <a:ext cx="825463" cy="204653"/>
          </a:xfrm>
          <a:prstGeom prst="roundRect">
            <a:avLst/>
          </a:prstGeom>
          <a:solidFill>
            <a:srgbClr val="00B9E4"/>
          </a:solidFill>
          <a:ln w="12700" cap="flat" cmpd="sng" algn="ctr">
            <a:solidFill>
              <a:srgbClr val="00B9E4">
                <a:shade val="50000"/>
              </a:srgbClr>
            </a:solidFill>
            <a:prstDash val="solid"/>
            <a:miter lim="800000"/>
          </a:ln>
          <a:effectLst>
            <a:softEdge rad="42185"/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97" name="Rounded Rectangle 19">
            <a:extLst>
              <a:ext uri="{FF2B5EF4-FFF2-40B4-BE49-F238E27FC236}">
                <a16:creationId xmlns:a16="http://schemas.microsoft.com/office/drawing/2014/main" id="{B7F2F013-AFF6-3C38-91B8-426713D41C77}"/>
              </a:ext>
            </a:extLst>
          </p:cNvPr>
          <p:cNvSpPr/>
          <p:nvPr/>
        </p:nvSpPr>
        <p:spPr>
          <a:xfrm>
            <a:off x="7140810" y="4980312"/>
            <a:ext cx="825463" cy="204653"/>
          </a:xfrm>
          <a:prstGeom prst="roundRect">
            <a:avLst/>
          </a:prstGeom>
          <a:solidFill>
            <a:srgbClr val="00B9E4"/>
          </a:solidFill>
          <a:ln w="12700" cap="flat" cmpd="sng" algn="ctr">
            <a:solidFill>
              <a:srgbClr val="00B9E4">
                <a:shade val="50000"/>
              </a:srgbClr>
            </a:solidFill>
            <a:prstDash val="solid"/>
            <a:miter lim="800000"/>
          </a:ln>
          <a:effectLst>
            <a:softEdge rad="42185"/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98" name="Rounded Rectangle 18">
            <a:extLst>
              <a:ext uri="{FF2B5EF4-FFF2-40B4-BE49-F238E27FC236}">
                <a16:creationId xmlns:a16="http://schemas.microsoft.com/office/drawing/2014/main" id="{3ECEC99B-0B85-18DE-2048-7ED37D589437}"/>
              </a:ext>
            </a:extLst>
          </p:cNvPr>
          <p:cNvSpPr/>
          <p:nvPr/>
        </p:nvSpPr>
        <p:spPr>
          <a:xfrm>
            <a:off x="8016540" y="4474791"/>
            <a:ext cx="825463" cy="204653"/>
          </a:xfrm>
          <a:prstGeom prst="roundRect">
            <a:avLst/>
          </a:prstGeom>
          <a:solidFill>
            <a:srgbClr val="00B9E4"/>
          </a:solidFill>
          <a:ln w="12700" cap="flat" cmpd="sng" algn="ctr">
            <a:solidFill>
              <a:srgbClr val="00B9E4">
                <a:shade val="50000"/>
              </a:srgbClr>
            </a:solidFill>
            <a:prstDash val="solid"/>
            <a:miter lim="800000"/>
          </a:ln>
          <a:effectLst>
            <a:softEdge rad="42185"/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99" name="Rounded Rectangle 19">
            <a:extLst>
              <a:ext uri="{FF2B5EF4-FFF2-40B4-BE49-F238E27FC236}">
                <a16:creationId xmlns:a16="http://schemas.microsoft.com/office/drawing/2014/main" id="{590EDE2E-833A-04C8-F296-266662852DEE}"/>
              </a:ext>
            </a:extLst>
          </p:cNvPr>
          <p:cNvSpPr/>
          <p:nvPr/>
        </p:nvSpPr>
        <p:spPr>
          <a:xfrm>
            <a:off x="8924829" y="3267876"/>
            <a:ext cx="825463" cy="204653"/>
          </a:xfrm>
          <a:prstGeom prst="roundRect">
            <a:avLst/>
          </a:prstGeom>
          <a:solidFill>
            <a:srgbClr val="00B9E4"/>
          </a:solidFill>
          <a:ln w="12700" cap="flat" cmpd="sng" algn="ctr">
            <a:solidFill>
              <a:srgbClr val="00B9E4">
                <a:shade val="50000"/>
              </a:srgbClr>
            </a:solidFill>
            <a:prstDash val="solid"/>
            <a:miter lim="800000"/>
          </a:ln>
          <a:effectLst>
            <a:softEdge rad="42185"/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100" name="Rounded Rectangle 19">
            <a:extLst>
              <a:ext uri="{FF2B5EF4-FFF2-40B4-BE49-F238E27FC236}">
                <a16:creationId xmlns:a16="http://schemas.microsoft.com/office/drawing/2014/main" id="{67A7279A-F407-C997-1B56-80E493380BFA}"/>
              </a:ext>
            </a:extLst>
          </p:cNvPr>
          <p:cNvSpPr/>
          <p:nvPr/>
        </p:nvSpPr>
        <p:spPr>
          <a:xfrm>
            <a:off x="8922926" y="3776723"/>
            <a:ext cx="825463" cy="204653"/>
          </a:xfrm>
          <a:prstGeom prst="roundRect">
            <a:avLst/>
          </a:prstGeom>
          <a:solidFill>
            <a:srgbClr val="00B9E4"/>
          </a:solidFill>
          <a:ln w="12700" cap="flat" cmpd="sng" algn="ctr">
            <a:solidFill>
              <a:srgbClr val="00B9E4">
                <a:shade val="50000"/>
              </a:srgbClr>
            </a:solidFill>
            <a:prstDash val="solid"/>
            <a:miter lim="800000"/>
          </a:ln>
          <a:effectLst>
            <a:softEdge rad="42185"/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201D1AA-D645-C9E0-55B0-DBB7B2125C48}"/>
              </a:ext>
            </a:extLst>
          </p:cNvPr>
          <p:cNvSpPr/>
          <p:nvPr/>
        </p:nvSpPr>
        <p:spPr>
          <a:xfrm>
            <a:off x="9787697" y="2626790"/>
            <a:ext cx="896472" cy="3162178"/>
          </a:xfrm>
          <a:prstGeom prst="rect">
            <a:avLst/>
          </a:prstGeom>
          <a:noFill/>
          <a:ln w="3175" cap="flat" cmpd="sng" algn="ctr">
            <a:solidFill>
              <a:srgbClr val="D10F3A"/>
            </a:solidFill>
            <a:prstDash val="solid"/>
            <a:miter lim="800000"/>
          </a:ln>
          <a:effectLst>
            <a:glow rad="47465">
              <a:srgbClr val="D10F3A">
                <a:alpha val="40000"/>
              </a:srgbClr>
            </a:glo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0EBEACB-5ABF-1A06-3DCE-848BB48CE01F}"/>
              </a:ext>
            </a:extLst>
          </p:cNvPr>
          <p:cNvSpPr txBox="1"/>
          <p:nvPr/>
        </p:nvSpPr>
        <p:spPr>
          <a:xfrm rot="19494395">
            <a:off x="9968861" y="1649260"/>
            <a:ext cx="21002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EE174C"/>
                </a:solidFill>
                <a:effectLst/>
                <a:uLnTx/>
                <a:uFillTx/>
                <a:latin typeface="AMP_GothamRoundedBold" panose="02000000000000000000" pitchFamily="2" charset="77"/>
                <a:cs typeface="Arial" panose="020B0604020202020204" pitchFamily="34" charset="0"/>
                <a:sym typeface="Arial"/>
              </a:rPr>
              <a:t>Individual 4</a:t>
            </a:r>
          </a:p>
        </p:txBody>
      </p:sp>
      <p:sp>
        <p:nvSpPr>
          <p:cNvPr id="19" name="Rounded Rectangle 19">
            <a:extLst>
              <a:ext uri="{FF2B5EF4-FFF2-40B4-BE49-F238E27FC236}">
                <a16:creationId xmlns:a16="http://schemas.microsoft.com/office/drawing/2014/main" id="{CECFAD82-82F9-F735-BFF4-AB0A739F780C}"/>
              </a:ext>
            </a:extLst>
          </p:cNvPr>
          <p:cNvSpPr/>
          <p:nvPr/>
        </p:nvSpPr>
        <p:spPr>
          <a:xfrm>
            <a:off x="9823201" y="3277541"/>
            <a:ext cx="825463" cy="204653"/>
          </a:xfrm>
          <a:prstGeom prst="roundRect">
            <a:avLst/>
          </a:prstGeom>
          <a:solidFill>
            <a:srgbClr val="00B9E4"/>
          </a:solidFill>
          <a:ln w="12700" cap="flat" cmpd="sng" algn="ctr">
            <a:solidFill>
              <a:srgbClr val="00B9E4">
                <a:shade val="50000"/>
              </a:srgbClr>
            </a:solidFill>
            <a:prstDash val="solid"/>
            <a:miter lim="800000"/>
          </a:ln>
          <a:effectLst>
            <a:softEdge rad="42185"/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8D1BFF4C-45E0-C33D-E2EF-A9F1B8BDD58A}"/>
              </a:ext>
            </a:extLst>
          </p:cNvPr>
          <p:cNvSpPr/>
          <p:nvPr/>
        </p:nvSpPr>
        <p:spPr>
          <a:xfrm>
            <a:off x="9817408" y="4467022"/>
            <a:ext cx="825463" cy="204653"/>
          </a:xfrm>
          <a:prstGeom prst="roundRect">
            <a:avLst/>
          </a:prstGeom>
          <a:solidFill>
            <a:srgbClr val="00B9E4"/>
          </a:solidFill>
          <a:ln w="12700" cap="flat" cmpd="sng" algn="ctr">
            <a:solidFill>
              <a:srgbClr val="00B9E4">
                <a:shade val="50000"/>
              </a:srgbClr>
            </a:solidFill>
            <a:prstDash val="solid"/>
            <a:miter lim="800000"/>
          </a:ln>
          <a:effectLst>
            <a:softEdge rad="42185"/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318B94-3E85-5D1E-172C-75CB67080097}"/>
              </a:ext>
            </a:extLst>
          </p:cNvPr>
          <p:cNvSpPr txBox="1"/>
          <p:nvPr/>
        </p:nvSpPr>
        <p:spPr>
          <a:xfrm rot="19494395">
            <a:off x="5390063" y="1770477"/>
            <a:ext cx="1683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P_GothamRoundedBold" panose="02000000000000000000" pitchFamily="2" charset="77"/>
                <a:cs typeface="Arial" panose="020B0604020202020204" pitchFamily="34" charset="0"/>
                <a:sym typeface="Arial"/>
              </a:rPr>
              <a:t>Parent 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7108CF-02BD-D3BD-ACCC-FC063EE73E30}"/>
              </a:ext>
            </a:extLst>
          </p:cNvPr>
          <p:cNvSpPr txBox="1"/>
          <p:nvPr/>
        </p:nvSpPr>
        <p:spPr>
          <a:xfrm rot="19494395">
            <a:off x="6311989" y="1776996"/>
            <a:ext cx="16613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P_GothamRoundedBold" panose="02000000000000000000" pitchFamily="2" charset="77"/>
                <a:cs typeface="Arial" panose="020B0604020202020204" pitchFamily="34" charset="0"/>
                <a:sym typeface="Arial"/>
              </a:rPr>
              <a:t>Parent B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296500-9DC5-FD06-9121-AA965811E587}"/>
              </a:ext>
            </a:extLst>
          </p:cNvPr>
          <p:cNvSpPr txBox="1"/>
          <p:nvPr/>
        </p:nvSpPr>
        <p:spPr>
          <a:xfrm rot="19494395">
            <a:off x="8975442" y="1622527"/>
            <a:ext cx="21986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MP_GothamRoundedBold" panose="02000000000000000000" pitchFamily="2" charset="77"/>
                <a:cs typeface="Arial" panose="020B0604020202020204" pitchFamily="34" charset="0"/>
                <a:sym typeface="Arial"/>
              </a:rPr>
              <a:t>Individual 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3D3653-15D8-53B1-B41A-4F6614CD62DE}"/>
              </a:ext>
            </a:extLst>
          </p:cNvPr>
          <p:cNvSpPr txBox="1"/>
          <p:nvPr/>
        </p:nvSpPr>
        <p:spPr>
          <a:xfrm rot="19494395">
            <a:off x="8133499" y="1658655"/>
            <a:ext cx="20729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P_GothamRoundedBold" panose="02000000000000000000" pitchFamily="2" charset="77"/>
                <a:cs typeface="Arial" panose="020B0604020202020204" pitchFamily="34" charset="0"/>
                <a:sym typeface="Arial"/>
              </a:rPr>
              <a:t>Individual 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CBF7E3-FF4E-3675-86FC-03C558A6387B}"/>
              </a:ext>
            </a:extLst>
          </p:cNvPr>
          <p:cNvSpPr txBox="1"/>
          <p:nvPr/>
        </p:nvSpPr>
        <p:spPr>
          <a:xfrm rot="19494395">
            <a:off x="7201895" y="1667185"/>
            <a:ext cx="2043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P_GothamRoundedBold" panose="02000000000000000000" pitchFamily="2" charset="77"/>
                <a:cs typeface="Arial" panose="020B0604020202020204" pitchFamily="34" charset="0"/>
                <a:sym typeface="Arial"/>
              </a:rPr>
              <a:t>Individual 1</a:t>
            </a:r>
          </a:p>
        </p:txBody>
      </p:sp>
    </p:spTree>
    <p:extLst>
      <p:ext uri="{BB962C8B-B14F-4D97-AF65-F5344CB8AC3E}">
        <p14:creationId xmlns:p14="http://schemas.microsoft.com/office/powerpoint/2010/main" val="3781142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9756F6D7-0998-0A85-E611-1C7030320A6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1C5316B-C5A8-A71F-4DCB-06AC2A207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Load your gel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FA3DD47-F17B-B462-25EE-4059766CEE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0145199"/>
              </p:ext>
            </p:extLst>
          </p:nvPr>
        </p:nvGraphicFramePr>
        <p:xfrm>
          <a:off x="443347" y="1277916"/>
          <a:ext cx="6889964" cy="4328160"/>
        </p:xfrm>
        <a:graphic>
          <a:graphicData uri="http://schemas.openxmlformats.org/drawingml/2006/table">
            <a:tbl>
              <a:tblPr firstRow="1" bandRow="1">
                <a:tableStyleId>{867BFE32-FB84-4847-A133-CB7F025D8933}</a:tableStyleId>
              </a:tblPr>
              <a:tblGrid>
                <a:gridCol w="945684">
                  <a:extLst>
                    <a:ext uri="{9D8B030D-6E8A-4147-A177-3AD203B41FA5}">
                      <a16:colId xmlns:a16="http://schemas.microsoft.com/office/drawing/2014/main" val="2807170978"/>
                    </a:ext>
                  </a:extLst>
                </a:gridCol>
                <a:gridCol w="1490689">
                  <a:extLst>
                    <a:ext uri="{9D8B030D-6E8A-4147-A177-3AD203B41FA5}">
                      <a16:colId xmlns:a16="http://schemas.microsoft.com/office/drawing/2014/main" val="4262584276"/>
                    </a:ext>
                  </a:extLst>
                </a:gridCol>
                <a:gridCol w="4453591">
                  <a:extLst>
                    <a:ext uri="{9D8B030D-6E8A-4147-A177-3AD203B41FA5}">
                      <a16:colId xmlns:a16="http://schemas.microsoft.com/office/drawing/2014/main" val="4053436258"/>
                    </a:ext>
                  </a:extLst>
                </a:gridCol>
              </a:tblGrid>
              <a:tr h="399659">
                <a:tc>
                  <a:txBody>
                    <a:bodyPr/>
                    <a:lstStyle/>
                    <a:p>
                      <a:r>
                        <a:rPr lang="en-US" sz="2200" b="0" dirty="0">
                          <a:solidFill>
                            <a:srgbClr val="002D73"/>
                          </a:solidFill>
                          <a:latin typeface="AMP_GothamRoundedBold" panose="02000000000000000000" pitchFamily="2" charset="77"/>
                        </a:rPr>
                        <a:t>Lane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b="0" dirty="0">
                          <a:solidFill>
                            <a:srgbClr val="002D73"/>
                          </a:solidFill>
                          <a:latin typeface="AMP_GothamRoundedBold" panose="02000000000000000000" pitchFamily="2" charset="77"/>
                        </a:rPr>
                        <a:t>Volume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b="0" dirty="0">
                          <a:solidFill>
                            <a:srgbClr val="002D73"/>
                          </a:solidFill>
                          <a:latin typeface="AMP_GothamRoundedBold" panose="02000000000000000000" pitchFamily="2" charset="77"/>
                        </a:rPr>
                        <a:t>Sample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715270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200" b="0" dirty="0">
                          <a:solidFill>
                            <a:srgbClr val="002D73"/>
                          </a:solidFill>
                          <a:latin typeface="AMP_GothamRoundedBold" panose="02000000000000000000" pitchFamily="2" charset="77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b="0" dirty="0">
                          <a:solidFill>
                            <a:srgbClr val="002D73"/>
                          </a:solidFill>
                          <a:latin typeface="AMP_GothamRoundedBold" panose="02000000000000000000" pitchFamily="2" charset="77"/>
                          <a:sym typeface="arial"/>
                        </a:rPr>
                        <a:t>10 </a:t>
                      </a:r>
                      <a:r>
                        <a:rPr lang="el-GR" sz="2200" b="1" dirty="0">
                          <a:solidFill>
                            <a:srgbClr val="002D73"/>
                          </a:solidFill>
                          <a:sym typeface="arial"/>
                        </a:rPr>
                        <a:t>μ</a:t>
                      </a:r>
                      <a:r>
                        <a:rPr lang="en-US" sz="2200" b="0" dirty="0">
                          <a:solidFill>
                            <a:srgbClr val="002D73"/>
                          </a:solidFill>
                          <a:latin typeface="AMP_GothamRoundedBold" panose="02000000000000000000" pitchFamily="2" charset="77"/>
                          <a:sym typeface="arial"/>
                        </a:rPr>
                        <a:t>l</a:t>
                      </a:r>
                      <a:endParaRPr lang="en-US" sz="2200" b="0" dirty="0">
                        <a:solidFill>
                          <a:srgbClr val="002D73"/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b="0" dirty="0">
                          <a:solidFill>
                            <a:srgbClr val="002D73"/>
                          </a:solidFill>
                          <a:latin typeface="AMP_GothamRoundedBold" panose="02000000000000000000" pitchFamily="2" charset="77"/>
                          <a:sym typeface="arial"/>
                        </a:rPr>
                        <a:t>King Edward IV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1119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0" dirty="0">
                          <a:solidFill>
                            <a:srgbClr val="002D73"/>
                          </a:solidFill>
                          <a:latin typeface="AMP_GothamRoundedBold" panose="02000000000000000000" pitchFamily="2" charset="77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b="0" dirty="0">
                          <a:solidFill>
                            <a:srgbClr val="002D73"/>
                          </a:solidFill>
                          <a:latin typeface="AMP_GothamRoundedBold" panose="02000000000000000000" pitchFamily="2" charset="77"/>
                          <a:sym typeface="arial"/>
                        </a:rPr>
                        <a:t>10 </a:t>
                      </a:r>
                      <a:r>
                        <a:rPr lang="el-GR" sz="2200" b="1" dirty="0">
                          <a:solidFill>
                            <a:srgbClr val="002D73"/>
                          </a:solidFill>
                          <a:sym typeface="arial"/>
                        </a:rPr>
                        <a:t>μ</a:t>
                      </a:r>
                      <a:r>
                        <a:rPr lang="en-US" sz="2200" b="0" dirty="0">
                          <a:solidFill>
                            <a:srgbClr val="002D73"/>
                          </a:solidFill>
                          <a:latin typeface="AMP_GothamRoundedBold" panose="02000000000000000000" pitchFamily="2" charset="77"/>
                          <a:sym typeface="arial"/>
                        </a:rPr>
                        <a:t>l</a:t>
                      </a:r>
                      <a:endParaRPr lang="en-US" sz="2200" b="0" dirty="0">
                        <a:solidFill>
                          <a:srgbClr val="002D73"/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dirty="0">
                          <a:solidFill>
                            <a:srgbClr val="002D73"/>
                          </a:solidFill>
                          <a:latin typeface="AMP_GothamRoundedBold" panose="02000000000000000000" pitchFamily="2" charset="77"/>
                          <a:sym typeface="arial"/>
                        </a:rPr>
                        <a:t>Elizabeth Woodville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0275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0" dirty="0">
                          <a:solidFill>
                            <a:srgbClr val="002D73"/>
                          </a:solidFill>
                          <a:latin typeface="AMP_GothamRoundedBold" panose="02000000000000000000" pitchFamily="2" charset="77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b="0" dirty="0">
                          <a:solidFill>
                            <a:srgbClr val="002D73"/>
                          </a:solidFill>
                          <a:latin typeface="AMP_GothamRoundedBold" panose="02000000000000000000" pitchFamily="2" charset="77"/>
                          <a:sym typeface="arial"/>
                        </a:rPr>
                        <a:t>10 </a:t>
                      </a:r>
                      <a:r>
                        <a:rPr lang="el-GR" sz="2200" b="1" dirty="0">
                          <a:solidFill>
                            <a:srgbClr val="002D73"/>
                          </a:solidFill>
                          <a:sym typeface="arial"/>
                        </a:rPr>
                        <a:t>μ</a:t>
                      </a:r>
                      <a:r>
                        <a:rPr lang="en-US" sz="2200" b="0" dirty="0">
                          <a:solidFill>
                            <a:srgbClr val="002D73"/>
                          </a:solidFill>
                          <a:latin typeface="AMP_GothamRoundedBold" panose="02000000000000000000" pitchFamily="2" charset="77"/>
                          <a:sym typeface="arial"/>
                        </a:rPr>
                        <a:t>l</a:t>
                      </a:r>
                      <a:endParaRPr lang="en-US" sz="2200" b="0" dirty="0">
                        <a:solidFill>
                          <a:srgbClr val="002D73"/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dirty="0">
                          <a:solidFill>
                            <a:srgbClr val="002D73"/>
                          </a:solidFill>
                          <a:latin typeface="AMP_GothamRoundedBold" panose="02000000000000000000" pitchFamily="2" charset="77"/>
                          <a:sym typeface="arial"/>
                        </a:rPr>
                        <a:t>Unknown remains 1,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dirty="0">
                          <a:solidFill>
                            <a:srgbClr val="002D73"/>
                          </a:solidFill>
                          <a:latin typeface="AMP_GothamRoundedBold" panose="02000000000000000000" pitchFamily="2" charset="77"/>
                          <a:sym typeface="arial"/>
                        </a:rPr>
                        <a:t>from the Tower of London</a:t>
                      </a:r>
                      <a:endParaRPr lang="en-US" sz="2200" b="0" dirty="0">
                        <a:solidFill>
                          <a:srgbClr val="002D73"/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8456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0" dirty="0">
                          <a:solidFill>
                            <a:srgbClr val="002D73"/>
                          </a:solidFill>
                          <a:latin typeface="AMP_GothamRoundedBold" panose="02000000000000000000" pitchFamily="2" charset="77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b="0" dirty="0">
                          <a:solidFill>
                            <a:srgbClr val="002D73"/>
                          </a:solidFill>
                          <a:latin typeface="AMP_GothamRoundedBold" panose="02000000000000000000" pitchFamily="2" charset="77"/>
                          <a:sym typeface="arial"/>
                        </a:rPr>
                        <a:t>10 </a:t>
                      </a:r>
                      <a:r>
                        <a:rPr lang="el-GR" sz="2200" b="1" dirty="0">
                          <a:solidFill>
                            <a:srgbClr val="002D73"/>
                          </a:solidFill>
                          <a:sym typeface="arial"/>
                        </a:rPr>
                        <a:t>μ</a:t>
                      </a:r>
                      <a:r>
                        <a:rPr lang="en-US" sz="2200" b="0" dirty="0">
                          <a:solidFill>
                            <a:srgbClr val="002D73"/>
                          </a:solidFill>
                          <a:latin typeface="AMP_GothamRoundedBold" panose="02000000000000000000" pitchFamily="2" charset="77"/>
                          <a:sym typeface="arial"/>
                        </a:rPr>
                        <a:t>l</a:t>
                      </a:r>
                      <a:endParaRPr lang="en-US" sz="2200" b="0" dirty="0">
                        <a:solidFill>
                          <a:srgbClr val="002D73"/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b="0" dirty="0">
                          <a:solidFill>
                            <a:srgbClr val="002D73"/>
                          </a:solidFill>
                          <a:latin typeface="AMP_GothamRoundedBold" panose="02000000000000000000" pitchFamily="2" charset="77"/>
                          <a:sym typeface="arial"/>
                        </a:rPr>
                        <a:t>Unknown remains 2, </a:t>
                      </a:r>
                    </a:p>
                    <a:p>
                      <a:r>
                        <a:rPr lang="en-US" sz="2200" b="0" dirty="0">
                          <a:solidFill>
                            <a:srgbClr val="002D73"/>
                          </a:solidFill>
                          <a:latin typeface="AMP_GothamRoundedBold" panose="02000000000000000000" pitchFamily="2" charset="77"/>
                          <a:sym typeface="arial"/>
                        </a:rPr>
                        <a:t>from the Tower of London</a:t>
                      </a:r>
                      <a:endParaRPr lang="en-US" sz="2200" b="0" dirty="0">
                        <a:solidFill>
                          <a:srgbClr val="002D73"/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7656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0" dirty="0">
                          <a:solidFill>
                            <a:srgbClr val="002D73"/>
                          </a:solidFill>
                          <a:latin typeface="AMP_GothamRoundedBold" panose="02000000000000000000" pitchFamily="2" charset="77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b="0" dirty="0">
                          <a:solidFill>
                            <a:srgbClr val="002D73"/>
                          </a:solidFill>
                          <a:latin typeface="AMP_GothamRoundedBold" panose="02000000000000000000" pitchFamily="2" charset="77"/>
                          <a:sym typeface="arial"/>
                        </a:rPr>
                        <a:t>10 </a:t>
                      </a:r>
                      <a:r>
                        <a:rPr lang="el-GR" sz="2200" b="1" dirty="0">
                          <a:solidFill>
                            <a:srgbClr val="002D73"/>
                          </a:solidFill>
                          <a:sym typeface="arial"/>
                        </a:rPr>
                        <a:t>μ</a:t>
                      </a:r>
                      <a:r>
                        <a:rPr lang="en-US" sz="2200" b="0" dirty="0">
                          <a:solidFill>
                            <a:srgbClr val="002D73"/>
                          </a:solidFill>
                          <a:latin typeface="AMP_GothamRoundedBold" panose="02000000000000000000" pitchFamily="2" charset="77"/>
                          <a:sym typeface="arial"/>
                        </a:rPr>
                        <a:t>l</a:t>
                      </a:r>
                      <a:endParaRPr lang="en-US" sz="2200" b="0" dirty="0">
                        <a:solidFill>
                          <a:srgbClr val="002D73"/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b="0" dirty="0">
                          <a:solidFill>
                            <a:srgbClr val="002D73"/>
                          </a:solidFill>
                          <a:latin typeface="AMP_GothamRoundedBold" panose="02000000000000000000" pitchFamily="2" charset="77"/>
                          <a:sym typeface="arial"/>
                        </a:rPr>
                        <a:t>Unknown remains 3, </a:t>
                      </a:r>
                    </a:p>
                    <a:p>
                      <a:r>
                        <a:rPr lang="en-US" sz="2200" b="0" dirty="0">
                          <a:solidFill>
                            <a:srgbClr val="002D73"/>
                          </a:solidFill>
                          <a:latin typeface="AMP_GothamRoundedBold" panose="02000000000000000000" pitchFamily="2" charset="77"/>
                          <a:sym typeface="arial"/>
                        </a:rPr>
                        <a:t>from the St. George’s Chapel</a:t>
                      </a:r>
                      <a:endParaRPr lang="en-US" sz="2200" b="0" dirty="0">
                        <a:solidFill>
                          <a:srgbClr val="002D73"/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9350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0" dirty="0">
                          <a:solidFill>
                            <a:srgbClr val="002D73"/>
                          </a:solidFill>
                          <a:latin typeface="AMP_GothamRoundedBold" panose="02000000000000000000" pitchFamily="2" charset="77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b="0" dirty="0">
                          <a:solidFill>
                            <a:srgbClr val="002D73"/>
                          </a:solidFill>
                          <a:latin typeface="AMP_GothamRoundedBold" panose="02000000000000000000" pitchFamily="2" charset="77"/>
                          <a:sym typeface="arial"/>
                        </a:rPr>
                        <a:t>10 </a:t>
                      </a:r>
                      <a:r>
                        <a:rPr lang="el-GR" sz="2200" b="1" dirty="0">
                          <a:solidFill>
                            <a:srgbClr val="002D73"/>
                          </a:solidFill>
                          <a:sym typeface="arial"/>
                        </a:rPr>
                        <a:t>μ</a:t>
                      </a:r>
                      <a:r>
                        <a:rPr lang="en-US" sz="2200" b="0" dirty="0">
                          <a:solidFill>
                            <a:srgbClr val="002D73"/>
                          </a:solidFill>
                          <a:latin typeface="AMP_GothamRoundedBold" panose="02000000000000000000" pitchFamily="2" charset="77"/>
                          <a:sym typeface="arial"/>
                        </a:rPr>
                        <a:t>l</a:t>
                      </a:r>
                      <a:endParaRPr lang="en-US" sz="2200" b="0" dirty="0">
                        <a:solidFill>
                          <a:srgbClr val="002D73"/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dirty="0">
                          <a:solidFill>
                            <a:srgbClr val="002D73"/>
                          </a:solidFill>
                          <a:latin typeface="AMP_GothamRoundedBold" panose="02000000000000000000" pitchFamily="2" charset="77"/>
                          <a:sym typeface="arial"/>
                        </a:rPr>
                        <a:t>Unknown remains 4,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dirty="0">
                          <a:solidFill>
                            <a:srgbClr val="002D73"/>
                          </a:solidFill>
                          <a:latin typeface="AMP_GothamRoundedBold" panose="02000000000000000000" pitchFamily="2" charset="77"/>
                          <a:sym typeface="arial"/>
                        </a:rPr>
                        <a:t>from St. George’s Chapel</a:t>
                      </a:r>
                      <a:endParaRPr lang="en-US" sz="2200" b="0" dirty="0">
                        <a:solidFill>
                          <a:srgbClr val="002D73"/>
                        </a:solidFill>
                        <a:latin typeface="AMP_GothamRoundedBold" panose="02000000000000000000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3140433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70C25840-613E-4EC8-E84A-CAB8A58F897A}"/>
              </a:ext>
            </a:extLst>
          </p:cNvPr>
          <p:cNvSpPr txBox="1"/>
          <p:nvPr/>
        </p:nvSpPr>
        <p:spPr>
          <a:xfrm>
            <a:off x="3117954" y="7809875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FA15291-B62E-8921-1BBB-A5BF83A89560}"/>
              </a:ext>
            </a:extLst>
          </p:cNvPr>
          <p:cNvSpPr txBox="1"/>
          <p:nvPr/>
        </p:nvSpPr>
        <p:spPr>
          <a:xfrm>
            <a:off x="8020515" y="1181463"/>
            <a:ext cx="39786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000" dirty="0">
                <a:solidFill>
                  <a:srgbClr val="003D84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DE48C7B-86EC-1181-4912-A74227084537}"/>
              </a:ext>
            </a:extLst>
          </p:cNvPr>
          <p:cNvSpPr txBox="1"/>
          <p:nvPr/>
        </p:nvSpPr>
        <p:spPr>
          <a:xfrm>
            <a:off x="8550585" y="1181463"/>
            <a:ext cx="39786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000" dirty="0">
                <a:solidFill>
                  <a:srgbClr val="003D84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363006B-2A21-9A05-3501-594659922020}"/>
              </a:ext>
            </a:extLst>
          </p:cNvPr>
          <p:cNvSpPr txBox="1"/>
          <p:nvPr/>
        </p:nvSpPr>
        <p:spPr>
          <a:xfrm>
            <a:off x="9093355" y="1181463"/>
            <a:ext cx="39786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000" dirty="0">
                <a:solidFill>
                  <a:srgbClr val="003D84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889E502-290E-8A53-7EB7-49AF97214512}"/>
              </a:ext>
            </a:extLst>
          </p:cNvPr>
          <p:cNvSpPr txBox="1"/>
          <p:nvPr/>
        </p:nvSpPr>
        <p:spPr>
          <a:xfrm>
            <a:off x="9598024" y="1181463"/>
            <a:ext cx="39786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000" dirty="0">
                <a:solidFill>
                  <a:srgbClr val="003D84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D69D14-0BBE-BAF6-C17E-D80B4205027B}"/>
              </a:ext>
            </a:extLst>
          </p:cNvPr>
          <p:cNvSpPr txBox="1"/>
          <p:nvPr/>
        </p:nvSpPr>
        <p:spPr>
          <a:xfrm>
            <a:off x="10128093" y="1181463"/>
            <a:ext cx="50526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solidFill>
                  <a:srgbClr val="003D84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5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43B12BB-63EE-2721-8BB1-812E50D8AF60}"/>
              </a:ext>
            </a:extLst>
          </p:cNvPr>
          <p:cNvGrpSpPr/>
          <p:nvPr/>
        </p:nvGrpSpPr>
        <p:grpSpPr>
          <a:xfrm>
            <a:off x="7867101" y="1790700"/>
            <a:ext cx="3423115" cy="3466950"/>
            <a:chOff x="7414252" y="1725982"/>
            <a:chExt cx="4334402" cy="438990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518A3E2-078F-7C74-C697-445D7600EFC5}"/>
                </a:ext>
              </a:extLst>
            </p:cNvPr>
            <p:cNvSpPr/>
            <p:nvPr/>
          </p:nvSpPr>
          <p:spPr>
            <a:xfrm>
              <a:off x="7414252" y="1725982"/>
              <a:ext cx="4334402" cy="438990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j-lt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3F278E8-EB47-673E-2187-CD52201EBECC}"/>
                </a:ext>
              </a:extLst>
            </p:cNvPr>
            <p:cNvSpPr/>
            <p:nvPr/>
          </p:nvSpPr>
          <p:spPr>
            <a:xfrm>
              <a:off x="7566306" y="1924629"/>
              <a:ext cx="564533" cy="10746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2D7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315054F-ED36-B938-3E7C-89BD9E735845}"/>
                </a:ext>
              </a:extLst>
            </p:cNvPr>
            <p:cNvSpPr/>
            <p:nvPr/>
          </p:nvSpPr>
          <p:spPr>
            <a:xfrm>
              <a:off x="8257754" y="1924629"/>
              <a:ext cx="564533" cy="10746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2D7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E409EC7-59A7-27D0-B311-75174F983BEE}"/>
                </a:ext>
              </a:extLst>
            </p:cNvPr>
            <p:cNvSpPr/>
            <p:nvPr/>
          </p:nvSpPr>
          <p:spPr>
            <a:xfrm>
              <a:off x="8949202" y="1924629"/>
              <a:ext cx="564533" cy="10746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2D7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E9753CC-5BF5-9EDB-D98D-5D0C34B2A82C}"/>
                </a:ext>
              </a:extLst>
            </p:cNvPr>
            <p:cNvSpPr/>
            <p:nvPr/>
          </p:nvSpPr>
          <p:spPr>
            <a:xfrm>
              <a:off x="9640650" y="1924629"/>
              <a:ext cx="564533" cy="10746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2D7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5D4FC65-EAFC-612D-E218-D71D928899CD}"/>
                </a:ext>
              </a:extLst>
            </p:cNvPr>
            <p:cNvSpPr/>
            <p:nvPr/>
          </p:nvSpPr>
          <p:spPr>
            <a:xfrm>
              <a:off x="10332097" y="1924629"/>
              <a:ext cx="564533" cy="10746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2D7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5AEAAF3-01B0-C011-7DDB-45AAFD7AB069}"/>
                </a:ext>
              </a:extLst>
            </p:cNvPr>
            <p:cNvSpPr/>
            <p:nvPr/>
          </p:nvSpPr>
          <p:spPr>
            <a:xfrm>
              <a:off x="11018341" y="1924629"/>
              <a:ext cx="564533" cy="10746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2D7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AEA36F23-7233-76B5-B015-E04ACA607F2E}"/>
              </a:ext>
            </a:extLst>
          </p:cNvPr>
          <p:cNvSpPr txBox="1"/>
          <p:nvPr/>
        </p:nvSpPr>
        <p:spPr>
          <a:xfrm>
            <a:off x="10651263" y="1181463"/>
            <a:ext cx="50526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solidFill>
                  <a:srgbClr val="003D84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80344691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3615CC29-D611-BC68-6CA5-B92E4AC927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07974" y="1731958"/>
            <a:ext cx="8112970" cy="4294187"/>
          </a:xfrm>
        </p:spPr>
        <p:txBody>
          <a:bodyPr/>
          <a:lstStyle/>
          <a:p>
            <a:r>
              <a:rPr lang="en-US" dirty="0"/>
              <a:t>King Edward IV, the father of the princes, has one band, meaning he only carries one STR allele for this STR region.</a:t>
            </a:r>
          </a:p>
          <a:p>
            <a:r>
              <a:rPr lang="en-US" dirty="0"/>
              <a:t>All of King Edward’s offspring would inherit this STR allele from him.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339E026-6615-61F2-9FAB-D22494640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Interpreting the results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91A96D-20AA-8472-E4A1-123997DF9E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"/>
          <a:stretch/>
        </p:blipFill>
        <p:spPr>
          <a:xfrm>
            <a:off x="338218" y="3049133"/>
            <a:ext cx="1025888" cy="2898091"/>
          </a:xfrm>
          <a:prstGeom prst="rect">
            <a:avLst/>
          </a:prstGeom>
        </p:spPr>
      </p:pic>
      <p:sp>
        <p:nvSpPr>
          <p:cNvPr id="7" name="Right Brace 6">
            <a:extLst>
              <a:ext uri="{FF2B5EF4-FFF2-40B4-BE49-F238E27FC236}">
                <a16:creationId xmlns:a16="http://schemas.microsoft.com/office/drawing/2014/main" id="{02742840-8EC8-ED33-FD1B-549926AE0EDD}"/>
              </a:ext>
            </a:extLst>
          </p:cNvPr>
          <p:cNvSpPr/>
          <p:nvPr/>
        </p:nvSpPr>
        <p:spPr>
          <a:xfrm rot="16200000">
            <a:off x="1031478" y="1366292"/>
            <a:ext cx="457201" cy="2025451"/>
          </a:xfrm>
          <a:prstGeom prst="rightBrace">
            <a:avLst>
              <a:gd name="adj1" fmla="val 38978"/>
              <a:gd name="adj2" fmla="val 50000"/>
            </a:avLst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P_GothamBold" pitchFamily="2" charset="0"/>
              <a:cs typeface="Helvetica" panose="020B0604020202020204" pitchFamily="34" charset="0"/>
              <a:sym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3F0463-217C-14DD-8369-6576B1906479}"/>
              </a:ext>
            </a:extLst>
          </p:cNvPr>
          <p:cNvSpPr txBox="1"/>
          <p:nvPr/>
        </p:nvSpPr>
        <p:spPr>
          <a:xfrm>
            <a:off x="203589" y="1595787"/>
            <a:ext cx="2143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P_GothamRoundedBold" panose="02000000000000000000" pitchFamily="2" charset="77"/>
                <a:cs typeface="Helvetica" panose="020B0604020202020204" pitchFamily="34" charset="0"/>
                <a:sym typeface="Arial"/>
              </a:rPr>
              <a:t>Biological parents of the missing princes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BFF65FB-8AAF-6178-C640-83641447BEB7}"/>
              </a:ext>
            </a:extLst>
          </p:cNvPr>
          <p:cNvSpPr txBox="1"/>
          <p:nvPr/>
        </p:nvSpPr>
        <p:spPr>
          <a:xfrm>
            <a:off x="1234939" y="2491971"/>
            <a:ext cx="11377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P_GothamRoundedBold" panose="02000000000000000000" pitchFamily="2" charset="77"/>
                <a:cs typeface="Helvetica" panose="020B0604020202020204" pitchFamily="34" charset="0"/>
                <a:sym typeface="Arial"/>
              </a:rPr>
              <a:t>Elizabeth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P_GothamRoundedBold" panose="02000000000000000000" pitchFamily="2" charset="77"/>
                <a:cs typeface="Helvetica" panose="020B0604020202020204" pitchFamily="34" charset="0"/>
                <a:sym typeface="Arial"/>
              </a:rPr>
              <a:t>Woodville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1CF97FC-AA23-A470-16F7-309C02222472}"/>
              </a:ext>
            </a:extLst>
          </p:cNvPr>
          <p:cNvSpPr txBox="1"/>
          <p:nvPr/>
        </p:nvSpPr>
        <p:spPr>
          <a:xfrm>
            <a:off x="184353" y="2491971"/>
            <a:ext cx="11797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P_GothamRoundedBold" panose="02000000000000000000" pitchFamily="2" charset="77"/>
                <a:cs typeface="Helvetica" panose="020B0604020202020204" pitchFamily="34" charset="0"/>
                <a:sym typeface="Arial"/>
              </a:rPr>
              <a:t>King Edward IV</a:t>
            </a:r>
          </a:p>
        </p:txBody>
      </p:sp>
    </p:spTree>
    <p:extLst>
      <p:ext uri="{BB962C8B-B14F-4D97-AF65-F5344CB8AC3E}">
        <p14:creationId xmlns:p14="http://schemas.microsoft.com/office/powerpoint/2010/main" val="216956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uiExpand="1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3615CC29-D611-BC68-6CA5-B92E4AC927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07974" y="1731958"/>
            <a:ext cx="8112970" cy="4294187"/>
          </a:xfrm>
        </p:spPr>
        <p:txBody>
          <a:bodyPr/>
          <a:lstStyle/>
          <a:p>
            <a:r>
              <a:rPr lang="en-US" dirty="0"/>
              <a:t>Elizabeth Woodville, the mother of the princes, also has one band, meaning she only carries one STR allele for this STR region.</a:t>
            </a:r>
          </a:p>
          <a:p>
            <a:r>
              <a:rPr lang="en-US" dirty="0"/>
              <a:t>All of Elizabeth Woodville’s offspring would inherit this STR allele from her.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339E026-6615-61F2-9FAB-D22494640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Interpreting the results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91A96D-20AA-8472-E4A1-123997DF9E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"/>
          <a:stretch/>
        </p:blipFill>
        <p:spPr>
          <a:xfrm>
            <a:off x="338217" y="3049133"/>
            <a:ext cx="1882197" cy="2898091"/>
          </a:xfrm>
          <a:prstGeom prst="rect">
            <a:avLst/>
          </a:prstGeom>
        </p:spPr>
      </p:pic>
      <p:sp>
        <p:nvSpPr>
          <p:cNvPr id="7" name="Right Brace 6">
            <a:extLst>
              <a:ext uri="{FF2B5EF4-FFF2-40B4-BE49-F238E27FC236}">
                <a16:creationId xmlns:a16="http://schemas.microsoft.com/office/drawing/2014/main" id="{02742840-8EC8-ED33-FD1B-549926AE0EDD}"/>
              </a:ext>
            </a:extLst>
          </p:cNvPr>
          <p:cNvSpPr/>
          <p:nvPr/>
        </p:nvSpPr>
        <p:spPr>
          <a:xfrm rot="16200000">
            <a:off x="1031478" y="1366292"/>
            <a:ext cx="457201" cy="2025451"/>
          </a:xfrm>
          <a:prstGeom prst="rightBrace">
            <a:avLst>
              <a:gd name="adj1" fmla="val 38978"/>
              <a:gd name="adj2" fmla="val 50000"/>
            </a:avLst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P_GothamBold" pitchFamily="2" charset="0"/>
              <a:cs typeface="Helvetica" panose="020B0604020202020204" pitchFamily="34" charset="0"/>
              <a:sym typeface="Arial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BFF65FB-8AAF-6178-C640-83641447BEB7}"/>
              </a:ext>
            </a:extLst>
          </p:cNvPr>
          <p:cNvSpPr txBox="1"/>
          <p:nvPr/>
        </p:nvSpPr>
        <p:spPr>
          <a:xfrm>
            <a:off x="1234939" y="2491971"/>
            <a:ext cx="11377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P_GothamRoundedBold" panose="02000000000000000000" pitchFamily="2" charset="77"/>
                <a:cs typeface="Helvetica" panose="020B0604020202020204" pitchFamily="34" charset="0"/>
                <a:sym typeface="Arial"/>
              </a:rPr>
              <a:t>Elizabeth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P_GothamRoundedBold" panose="02000000000000000000" pitchFamily="2" charset="77"/>
                <a:cs typeface="Helvetica" panose="020B0604020202020204" pitchFamily="34" charset="0"/>
                <a:sym typeface="Arial"/>
              </a:rPr>
              <a:t>Woodville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D0362E-9D7F-46BB-4FAB-74166C4A3E76}"/>
              </a:ext>
            </a:extLst>
          </p:cNvPr>
          <p:cNvSpPr txBox="1"/>
          <p:nvPr/>
        </p:nvSpPr>
        <p:spPr>
          <a:xfrm>
            <a:off x="203589" y="1595787"/>
            <a:ext cx="2143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P_GothamRoundedBold" panose="02000000000000000000" pitchFamily="2" charset="77"/>
                <a:cs typeface="Helvetica" panose="020B0604020202020204" pitchFamily="34" charset="0"/>
                <a:sym typeface="Arial"/>
              </a:rPr>
              <a:t>Biological parents of the missing princes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5701D8-A63B-5664-9EFE-60C756F26FAE}"/>
              </a:ext>
            </a:extLst>
          </p:cNvPr>
          <p:cNvSpPr txBox="1"/>
          <p:nvPr/>
        </p:nvSpPr>
        <p:spPr>
          <a:xfrm>
            <a:off x="184353" y="2491971"/>
            <a:ext cx="11797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P_GothamRoundedBold" panose="02000000000000000000" pitchFamily="2" charset="77"/>
                <a:cs typeface="Helvetica" panose="020B0604020202020204" pitchFamily="34" charset="0"/>
                <a:sym typeface="Arial"/>
              </a:rPr>
              <a:t>King Edward IV</a:t>
            </a:r>
          </a:p>
        </p:txBody>
      </p:sp>
    </p:spTree>
    <p:extLst>
      <p:ext uri="{BB962C8B-B14F-4D97-AF65-F5344CB8AC3E}">
        <p14:creationId xmlns:p14="http://schemas.microsoft.com/office/powerpoint/2010/main" val="3073398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uiExpan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3615CC29-D611-BC68-6CA5-B92E4AC927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07974" y="1731958"/>
            <a:ext cx="8112970" cy="4294187"/>
          </a:xfrm>
        </p:spPr>
        <p:txBody>
          <a:bodyPr/>
          <a:lstStyle/>
          <a:p>
            <a:r>
              <a:rPr lang="en-US" dirty="0"/>
              <a:t>Taken together, we know that any biological offspring of King Edward IV and Elizabeth Woodville would have to carry these two STR alleles for this STR region.</a:t>
            </a:r>
          </a:p>
          <a:p>
            <a:r>
              <a:rPr lang="en-US" dirty="0"/>
              <a:t>If any of the unidentified remains don’t carry these two STR alleles, they can be eliminated as possibly belonging to Prince Edward or Prince Richard.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339E026-6615-61F2-9FAB-D22494640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Interpreting the results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91A96D-20AA-8472-E4A1-123997DF9E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"/>
          <a:stretch/>
        </p:blipFill>
        <p:spPr>
          <a:xfrm>
            <a:off x="338217" y="3049133"/>
            <a:ext cx="1882197" cy="2898091"/>
          </a:xfrm>
          <a:prstGeom prst="rect">
            <a:avLst/>
          </a:prstGeom>
        </p:spPr>
      </p:pic>
      <p:sp>
        <p:nvSpPr>
          <p:cNvPr id="7" name="Right Brace 6">
            <a:extLst>
              <a:ext uri="{FF2B5EF4-FFF2-40B4-BE49-F238E27FC236}">
                <a16:creationId xmlns:a16="http://schemas.microsoft.com/office/drawing/2014/main" id="{02742840-8EC8-ED33-FD1B-549926AE0EDD}"/>
              </a:ext>
            </a:extLst>
          </p:cNvPr>
          <p:cNvSpPr/>
          <p:nvPr/>
        </p:nvSpPr>
        <p:spPr>
          <a:xfrm rot="16200000">
            <a:off x="1031478" y="1366292"/>
            <a:ext cx="457201" cy="2025451"/>
          </a:xfrm>
          <a:prstGeom prst="rightBrace">
            <a:avLst>
              <a:gd name="adj1" fmla="val 38978"/>
              <a:gd name="adj2" fmla="val 50000"/>
            </a:avLst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P_GothamBold" pitchFamily="2" charset="0"/>
              <a:cs typeface="Helvetica" panose="020B0604020202020204" pitchFamily="34" charset="0"/>
              <a:sym typeface="Arial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BFF65FB-8AAF-6178-C640-83641447BEB7}"/>
              </a:ext>
            </a:extLst>
          </p:cNvPr>
          <p:cNvSpPr txBox="1"/>
          <p:nvPr/>
        </p:nvSpPr>
        <p:spPr>
          <a:xfrm>
            <a:off x="1234939" y="2491971"/>
            <a:ext cx="11377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P_GothamRoundedBold" panose="02000000000000000000" pitchFamily="2" charset="77"/>
                <a:cs typeface="Helvetica" panose="020B0604020202020204" pitchFamily="34" charset="0"/>
                <a:sym typeface="Arial"/>
              </a:rPr>
              <a:t>Elizabeth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P_GothamRoundedBold" panose="02000000000000000000" pitchFamily="2" charset="77"/>
                <a:cs typeface="Helvetica" panose="020B0604020202020204" pitchFamily="34" charset="0"/>
                <a:sym typeface="Arial"/>
              </a:rPr>
              <a:t>Woodville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961379F-6718-E64D-CE36-1F96526F23EE}"/>
              </a:ext>
            </a:extLst>
          </p:cNvPr>
          <p:cNvSpPr txBox="1"/>
          <p:nvPr/>
        </p:nvSpPr>
        <p:spPr>
          <a:xfrm>
            <a:off x="203589" y="1595787"/>
            <a:ext cx="2143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P_GothamRoundedBold" panose="02000000000000000000" pitchFamily="2" charset="77"/>
                <a:cs typeface="Helvetica" panose="020B0604020202020204" pitchFamily="34" charset="0"/>
                <a:sym typeface="Arial"/>
              </a:rPr>
              <a:t>Biological parents of the missing princes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91301B-E7DB-F3BA-B7F8-F8A039F15AE8}"/>
              </a:ext>
            </a:extLst>
          </p:cNvPr>
          <p:cNvSpPr txBox="1"/>
          <p:nvPr/>
        </p:nvSpPr>
        <p:spPr>
          <a:xfrm>
            <a:off x="184353" y="2491971"/>
            <a:ext cx="11797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P_GothamRoundedBold" panose="02000000000000000000" pitchFamily="2" charset="77"/>
                <a:cs typeface="Helvetica" panose="020B0604020202020204" pitchFamily="34" charset="0"/>
                <a:sym typeface="Arial"/>
              </a:rPr>
              <a:t>King Edward IV</a:t>
            </a:r>
          </a:p>
        </p:txBody>
      </p:sp>
    </p:spTree>
    <p:extLst>
      <p:ext uri="{BB962C8B-B14F-4D97-AF65-F5344CB8AC3E}">
        <p14:creationId xmlns:p14="http://schemas.microsoft.com/office/powerpoint/2010/main" val="2939701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uiExpand="1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CBBFD08B-CA5E-2E2E-DB30-3E756D41D69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56420" y="1731958"/>
            <a:ext cx="6264524" cy="4294187"/>
          </a:xfrm>
        </p:spPr>
        <p:txBody>
          <a:bodyPr/>
          <a:lstStyle/>
          <a:p>
            <a:r>
              <a:rPr lang="en-US" dirty="0"/>
              <a:t>Unknown remains 1 lacks the STR allele passed down from the princes’ mother.</a:t>
            </a:r>
          </a:p>
          <a:p>
            <a:r>
              <a:rPr lang="en-US" dirty="0"/>
              <a:t>This set of remains can be eliminated as possibly belonging to the missing princes.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339E026-6615-61F2-9FAB-D22494640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Interpreting the results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91A96D-20AA-8472-E4A1-123997DF9E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8218" y="3049133"/>
            <a:ext cx="2775534" cy="289809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D0B7072-E00F-0D5A-8BE0-A41BB67512B7}"/>
              </a:ext>
            </a:extLst>
          </p:cNvPr>
          <p:cNvSpPr txBox="1"/>
          <p:nvPr/>
        </p:nvSpPr>
        <p:spPr>
          <a:xfrm>
            <a:off x="2665989" y="1584335"/>
            <a:ext cx="10903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P_GothamRoundedBold" panose="02000000000000000000" pitchFamily="2" charset="77"/>
                <a:cs typeface="Helvetica" panose="020B0604020202020204" pitchFamily="34" charset="0"/>
                <a:sym typeface="Arial"/>
              </a:rPr>
              <a:t>Unknown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P_GothamRoundedBold" panose="02000000000000000000" pitchFamily="2" charset="77"/>
                <a:cs typeface="Helvetica" panose="020B0604020202020204" pitchFamily="34" charset="0"/>
                <a:sym typeface="Arial"/>
              </a:rPr>
              <a:t>remains</a:t>
            </a:r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963EA00D-08E3-C74E-7330-F2EAE2AB95A4}"/>
              </a:ext>
            </a:extLst>
          </p:cNvPr>
          <p:cNvSpPr/>
          <p:nvPr/>
        </p:nvSpPr>
        <p:spPr>
          <a:xfrm rot="16200000">
            <a:off x="2931118" y="1557176"/>
            <a:ext cx="457199" cy="1620238"/>
          </a:xfrm>
          <a:prstGeom prst="rightBrace">
            <a:avLst>
              <a:gd name="adj1" fmla="val 38978"/>
              <a:gd name="adj2" fmla="val 50000"/>
            </a:avLst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P_GothamBold" pitchFamily="2" charset="0"/>
              <a:cs typeface="Helvetica" panose="020B0604020202020204" pitchFamily="34" charset="0"/>
              <a:sym typeface="Arial"/>
            </a:endParaRPr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02742840-8EC8-ED33-FD1B-549926AE0EDD}"/>
              </a:ext>
            </a:extLst>
          </p:cNvPr>
          <p:cNvSpPr/>
          <p:nvPr/>
        </p:nvSpPr>
        <p:spPr>
          <a:xfrm rot="16200000">
            <a:off x="1031478" y="1366292"/>
            <a:ext cx="457201" cy="2025451"/>
          </a:xfrm>
          <a:prstGeom prst="rightBrace">
            <a:avLst>
              <a:gd name="adj1" fmla="val 38978"/>
              <a:gd name="adj2" fmla="val 50000"/>
            </a:avLst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P_GothamBold" pitchFamily="2" charset="0"/>
              <a:cs typeface="Helvetica" panose="020B0604020202020204" pitchFamily="34" charset="0"/>
              <a:sym typeface="Arial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BFF65FB-8AAF-6178-C640-83641447BEB7}"/>
              </a:ext>
            </a:extLst>
          </p:cNvPr>
          <p:cNvSpPr txBox="1"/>
          <p:nvPr/>
        </p:nvSpPr>
        <p:spPr>
          <a:xfrm>
            <a:off x="1234939" y="2491971"/>
            <a:ext cx="11377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P_GothamRoundedBold" panose="02000000000000000000" pitchFamily="2" charset="77"/>
                <a:cs typeface="Helvetica" panose="020B0604020202020204" pitchFamily="34" charset="0"/>
                <a:sym typeface="Arial"/>
              </a:rPr>
              <a:t>Elizabeth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P_GothamRoundedBold" panose="02000000000000000000" pitchFamily="2" charset="77"/>
                <a:cs typeface="Helvetica" panose="020B0604020202020204" pitchFamily="34" charset="0"/>
                <a:sym typeface="Arial"/>
              </a:rPr>
              <a:t>Woodville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70205D3-4832-894A-2DFA-25015D4C66C6}"/>
              </a:ext>
            </a:extLst>
          </p:cNvPr>
          <p:cNvSpPr txBox="1"/>
          <p:nvPr/>
        </p:nvSpPr>
        <p:spPr>
          <a:xfrm>
            <a:off x="2169220" y="2741358"/>
            <a:ext cx="9445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P_GothamRoundedBold" panose="02000000000000000000" pitchFamily="2" charset="77"/>
                <a:cs typeface="Helvetica" panose="020B0604020202020204" pitchFamily="34" charset="0"/>
                <a:sym typeface="Arial"/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373AD50-D5B5-969B-3AD6-9569B6F75E35}"/>
              </a:ext>
            </a:extLst>
          </p:cNvPr>
          <p:cNvSpPr txBox="1"/>
          <p:nvPr/>
        </p:nvSpPr>
        <p:spPr>
          <a:xfrm>
            <a:off x="3156669" y="2741358"/>
            <a:ext cx="9445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P_GothamRoundedBold" panose="02000000000000000000" pitchFamily="2" charset="77"/>
                <a:cs typeface="Helvetica" panose="020B0604020202020204" pitchFamily="34" charset="0"/>
                <a:sym typeface="Arial"/>
              </a:rPr>
              <a:t>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F02DA3C-D296-98EB-33D5-30BA69177E13}"/>
              </a:ext>
            </a:extLst>
          </p:cNvPr>
          <p:cNvSpPr txBox="1"/>
          <p:nvPr/>
        </p:nvSpPr>
        <p:spPr>
          <a:xfrm>
            <a:off x="2314462" y="2514939"/>
            <a:ext cx="17508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P_GothamRoundedBold" panose="02000000000000000000" pitchFamily="2" charset="77"/>
                <a:cs typeface="Helvetica" panose="020B0604020202020204" pitchFamily="34" charset="0"/>
                <a:sym typeface="Arial"/>
              </a:rPr>
              <a:t>Tower of London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082A353-2D92-C1C1-F945-04954E11A6B0}"/>
              </a:ext>
            </a:extLst>
          </p:cNvPr>
          <p:cNvSpPr/>
          <p:nvPr/>
        </p:nvSpPr>
        <p:spPr>
          <a:xfrm>
            <a:off x="2349598" y="4887295"/>
            <a:ext cx="764153" cy="419724"/>
          </a:xfrm>
          <a:prstGeom prst="rect">
            <a:avLst/>
          </a:prstGeom>
          <a:noFill/>
          <a:ln w="28575">
            <a:solidFill>
              <a:srgbClr val="D10F3A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FCE0D91-0EB5-B126-F7B2-9AB3ED66695D}"/>
              </a:ext>
            </a:extLst>
          </p:cNvPr>
          <p:cNvSpPr txBox="1"/>
          <p:nvPr/>
        </p:nvSpPr>
        <p:spPr>
          <a:xfrm>
            <a:off x="203589" y="1595787"/>
            <a:ext cx="2143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P_GothamRoundedBold" panose="02000000000000000000" pitchFamily="2" charset="77"/>
                <a:cs typeface="Helvetica" panose="020B0604020202020204" pitchFamily="34" charset="0"/>
                <a:sym typeface="Arial"/>
              </a:rPr>
              <a:t>Biological parents of the missing princes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340F2D-4ED4-DE9A-1C27-5142855BAE2D}"/>
              </a:ext>
            </a:extLst>
          </p:cNvPr>
          <p:cNvSpPr txBox="1"/>
          <p:nvPr/>
        </p:nvSpPr>
        <p:spPr>
          <a:xfrm>
            <a:off x="184353" y="2491971"/>
            <a:ext cx="11797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P_GothamRoundedBold" panose="02000000000000000000" pitchFamily="2" charset="77"/>
                <a:cs typeface="Helvetica" panose="020B0604020202020204" pitchFamily="34" charset="0"/>
                <a:sym typeface="Arial"/>
              </a:rPr>
              <a:t>King Edward IV</a:t>
            </a:r>
          </a:p>
        </p:txBody>
      </p:sp>
    </p:spTree>
    <p:extLst>
      <p:ext uri="{BB962C8B-B14F-4D97-AF65-F5344CB8AC3E}">
        <p14:creationId xmlns:p14="http://schemas.microsoft.com/office/powerpoint/2010/main" val="1645084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uiExpand="1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CBBFD08B-CA5E-2E2E-DB30-3E756D41D69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56420" y="1731958"/>
            <a:ext cx="6264524" cy="4294187"/>
          </a:xfrm>
        </p:spPr>
        <p:txBody>
          <a:bodyPr/>
          <a:lstStyle/>
          <a:p>
            <a:r>
              <a:rPr lang="en-US" dirty="0"/>
              <a:t>Unknown remains 2 carries an STR allele that could not have been inherited from the princes’ parents.</a:t>
            </a:r>
          </a:p>
          <a:p>
            <a:r>
              <a:rPr lang="en-US" dirty="0"/>
              <a:t>This set of remains can be eliminated as possibly belonging to the missing princes.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339E026-6615-61F2-9FAB-D22494640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Interpreting the results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91A96D-20AA-8472-E4A1-123997DF9E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"/>
          <a:stretch/>
        </p:blipFill>
        <p:spPr>
          <a:xfrm>
            <a:off x="338217" y="3049133"/>
            <a:ext cx="3631619" cy="289809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D0B7072-E00F-0D5A-8BE0-A41BB67512B7}"/>
              </a:ext>
            </a:extLst>
          </p:cNvPr>
          <p:cNvSpPr txBox="1"/>
          <p:nvPr/>
        </p:nvSpPr>
        <p:spPr>
          <a:xfrm>
            <a:off x="2665989" y="1584335"/>
            <a:ext cx="10903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P_GothamBold" pitchFamily="2" charset="0"/>
                <a:cs typeface="Helvetica" panose="020B0604020202020204" pitchFamily="34" charset="0"/>
                <a:sym typeface="Arial"/>
              </a:rPr>
              <a:t>Unknown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P_GothamBold" pitchFamily="2" charset="0"/>
                <a:cs typeface="Helvetica" panose="020B0604020202020204" pitchFamily="34" charset="0"/>
                <a:sym typeface="Arial"/>
              </a:rPr>
              <a:t>remains</a:t>
            </a:r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963EA00D-08E3-C74E-7330-F2EAE2AB95A4}"/>
              </a:ext>
            </a:extLst>
          </p:cNvPr>
          <p:cNvSpPr/>
          <p:nvPr/>
        </p:nvSpPr>
        <p:spPr>
          <a:xfrm rot="16200000">
            <a:off x="2931118" y="1557176"/>
            <a:ext cx="457199" cy="1620238"/>
          </a:xfrm>
          <a:prstGeom prst="rightBrace">
            <a:avLst>
              <a:gd name="adj1" fmla="val 38978"/>
              <a:gd name="adj2" fmla="val 50000"/>
            </a:avLst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P_GothamBold" pitchFamily="2" charset="0"/>
              <a:cs typeface="Helvetica" panose="020B0604020202020204" pitchFamily="34" charset="0"/>
              <a:sym typeface="Arial"/>
            </a:endParaRPr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02742840-8EC8-ED33-FD1B-549926AE0EDD}"/>
              </a:ext>
            </a:extLst>
          </p:cNvPr>
          <p:cNvSpPr/>
          <p:nvPr/>
        </p:nvSpPr>
        <p:spPr>
          <a:xfrm rot="16200000">
            <a:off x="1031478" y="1366292"/>
            <a:ext cx="457201" cy="2025451"/>
          </a:xfrm>
          <a:prstGeom prst="rightBrace">
            <a:avLst>
              <a:gd name="adj1" fmla="val 38978"/>
              <a:gd name="adj2" fmla="val 50000"/>
            </a:avLst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20204" pitchFamily="34" charset="0"/>
              <a:ea typeface="+mn-ea"/>
              <a:cs typeface="Helvetica" panose="020B0604020202020204" pitchFamily="34" charset="0"/>
              <a:sym typeface="Arial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BFF65FB-8AAF-6178-C640-83641447BEB7}"/>
              </a:ext>
            </a:extLst>
          </p:cNvPr>
          <p:cNvSpPr txBox="1"/>
          <p:nvPr/>
        </p:nvSpPr>
        <p:spPr>
          <a:xfrm>
            <a:off x="1234939" y="2491971"/>
            <a:ext cx="11377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P_GothamBold" pitchFamily="2" charset="0"/>
                <a:cs typeface="Helvetica" panose="020B0604020202020204" pitchFamily="34" charset="0"/>
                <a:sym typeface="Arial"/>
              </a:rPr>
              <a:t>Elizabeth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P_GothamBold" pitchFamily="2" charset="0"/>
                <a:cs typeface="Helvetica" panose="020B0604020202020204" pitchFamily="34" charset="0"/>
                <a:sym typeface="Arial"/>
              </a:rPr>
              <a:t>Woodville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70205D3-4832-894A-2DFA-25015D4C66C6}"/>
              </a:ext>
            </a:extLst>
          </p:cNvPr>
          <p:cNvSpPr txBox="1"/>
          <p:nvPr/>
        </p:nvSpPr>
        <p:spPr>
          <a:xfrm>
            <a:off x="2169220" y="2741358"/>
            <a:ext cx="9445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P_GothamBold" pitchFamily="2" charset="0"/>
                <a:cs typeface="Helvetica" panose="020B0604020202020204" pitchFamily="34" charset="0"/>
                <a:sym typeface="Arial"/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373AD50-D5B5-969B-3AD6-9569B6F75E35}"/>
              </a:ext>
            </a:extLst>
          </p:cNvPr>
          <p:cNvSpPr txBox="1"/>
          <p:nvPr/>
        </p:nvSpPr>
        <p:spPr>
          <a:xfrm>
            <a:off x="3156669" y="2741358"/>
            <a:ext cx="9445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P_GothamBold" pitchFamily="2" charset="0"/>
                <a:cs typeface="Helvetica" panose="020B0604020202020204" pitchFamily="34" charset="0"/>
                <a:sym typeface="Arial"/>
              </a:rPr>
              <a:t>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F02DA3C-D296-98EB-33D5-30BA69177E13}"/>
              </a:ext>
            </a:extLst>
          </p:cNvPr>
          <p:cNvSpPr txBox="1"/>
          <p:nvPr/>
        </p:nvSpPr>
        <p:spPr>
          <a:xfrm>
            <a:off x="2314462" y="2514939"/>
            <a:ext cx="17508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P_GothamBold" pitchFamily="2" charset="0"/>
                <a:cs typeface="Helvetica" panose="020B0604020202020204" pitchFamily="34" charset="0"/>
                <a:sym typeface="Arial"/>
              </a:rPr>
              <a:t>Tower of London</a:t>
            </a:r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47967BEA-647F-1498-FEE5-1AAE12F3D977}"/>
              </a:ext>
            </a:extLst>
          </p:cNvPr>
          <p:cNvCxnSpPr>
            <a:cxnSpLocks/>
          </p:cNvCxnSpPr>
          <p:nvPr/>
        </p:nvCxnSpPr>
        <p:spPr>
          <a:xfrm flipH="1">
            <a:off x="4016480" y="4846142"/>
            <a:ext cx="600490" cy="0"/>
          </a:xfrm>
          <a:prstGeom prst="straightConnector1">
            <a:avLst/>
          </a:prstGeom>
          <a:ln w="38100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0D123C31-4309-0EBC-0BD4-D773EB203CC0}"/>
              </a:ext>
            </a:extLst>
          </p:cNvPr>
          <p:cNvSpPr txBox="1"/>
          <p:nvPr/>
        </p:nvSpPr>
        <p:spPr>
          <a:xfrm>
            <a:off x="203589" y="1595787"/>
            <a:ext cx="2143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P_GothamBold" pitchFamily="2" charset="0"/>
                <a:cs typeface="Helvetica" panose="020B0604020202020204" pitchFamily="34" charset="0"/>
                <a:sym typeface="Arial"/>
              </a:rPr>
              <a:t>Biological parents of the missing princes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D811C2-B41C-A4C4-FAFD-30A352F625D8}"/>
              </a:ext>
            </a:extLst>
          </p:cNvPr>
          <p:cNvSpPr txBox="1"/>
          <p:nvPr/>
        </p:nvSpPr>
        <p:spPr>
          <a:xfrm>
            <a:off x="184353" y="2491971"/>
            <a:ext cx="11797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P_GothamBold" pitchFamily="2" charset="0"/>
                <a:cs typeface="Helvetica" panose="020B0604020202020204" pitchFamily="34" charset="0"/>
                <a:sym typeface="Arial"/>
              </a:rPr>
              <a:t>King Edward IV</a:t>
            </a:r>
          </a:p>
        </p:txBody>
      </p:sp>
    </p:spTree>
    <p:extLst>
      <p:ext uri="{BB962C8B-B14F-4D97-AF65-F5344CB8AC3E}">
        <p14:creationId xmlns:p14="http://schemas.microsoft.com/office/powerpoint/2010/main" val="944462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uiExpand="1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339E026-6615-61F2-9FAB-D22494640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Interpreting the results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91A96D-20AA-8472-E4A1-123997DF9E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217" y="3049133"/>
            <a:ext cx="5684717" cy="289809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D0B7072-E00F-0D5A-8BE0-A41BB67512B7}"/>
              </a:ext>
            </a:extLst>
          </p:cNvPr>
          <p:cNvSpPr txBox="1"/>
          <p:nvPr/>
        </p:nvSpPr>
        <p:spPr>
          <a:xfrm>
            <a:off x="3633405" y="1605912"/>
            <a:ext cx="10903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P_GothamRoundedBold" panose="02000000000000000000" pitchFamily="2" charset="77"/>
                <a:cs typeface="Helvetica" panose="020B0604020202020204" pitchFamily="34" charset="0"/>
                <a:sym typeface="Arial"/>
              </a:rPr>
              <a:t>Unknown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P_GothamRoundedBold" panose="02000000000000000000" pitchFamily="2" charset="77"/>
                <a:cs typeface="Helvetica" panose="020B0604020202020204" pitchFamily="34" charset="0"/>
                <a:sym typeface="Arial"/>
              </a:rPr>
              <a:t>remains</a:t>
            </a:r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963EA00D-08E3-C74E-7330-F2EAE2AB95A4}"/>
              </a:ext>
            </a:extLst>
          </p:cNvPr>
          <p:cNvSpPr/>
          <p:nvPr/>
        </p:nvSpPr>
        <p:spPr>
          <a:xfrm rot="16200000">
            <a:off x="3985046" y="503248"/>
            <a:ext cx="457199" cy="3728094"/>
          </a:xfrm>
          <a:prstGeom prst="rightBrace">
            <a:avLst>
              <a:gd name="adj1" fmla="val 38978"/>
              <a:gd name="adj2" fmla="val 50000"/>
            </a:avLst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P_GothamRoundedBold" panose="02000000000000000000" pitchFamily="2" charset="77"/>
              <a:cs typeface="Helvetica" panose="020B0604020202020204" pitchFamily="34" charset="0"/>
              <a:sym typeface="Arial"/>
            </a:endParaRPr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02742840-8EC8-ED33-FD1B-549926AE0EDD}"/>
              </a:ext>
            </a:extLst>
          </p:cNvPr>
          <p:cNvSpPr/>
          <p:nvPr/>
        </p:nvSpPr>
        <p:spPr>
          <a:xfrm rot="16200000">
            <a:off x="1031478" y="1366292"/>
            <a:ext cx="457201" cy="2025451"/>
          </a:xfrm>
          <a:prstGeom prst="rightBrace">
            <a:avLst>
              <a:gd name="adj1" fmla="val 38978"/>
              <a:gd name="adj2" fmla="val 50000"/>
            </a:avLst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P_GothamRoundedBold" panose="02000000000000000000" pitchFamily="2" charset="77"/>
              <a:cs typeface="Helvetica" panose="020B0604020202020204" pitchFamily="34" charset="0"/>
              <a:sym typeface="Arial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BFF65FB-8AAF-6178-C640-83641447BEB7}"/>
              </a:ext>
            </a:extLst>
          </p:cNvPr>
          <p:cNvSpPr txBox="1"/>
          <p:nvPr/>
        </p:nvSpPr>
        <p:spPr>
          <a:xfrm>
            <a:off x="1234939" y="2491971"/>
            <a:ext cx="11377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P_GothamRoundedBold" panose="02000000000000000000" pitchFamily="2" charset="77"/>
                <a:cs typeface="Helvetica" panose="020B0604020202020204" pitchFamily="34" charset="0"/>
                <a:sym typeface="Arial"/>
              </a:rPr>
              <a:t>Elizabeth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P_GothamRoundedBold" panose="02000000000000000000" pitchFamily="2" charset="77"/>
                <a:cs typeface="Helvetica" panose="020B0604020202020204" pitchFamily="34" charset="0"/>
                <a:sym typeface="Arial"/>
              </a:rPr>
              <a:t>Woodville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9CED4AC-F00E-46BE-3E70-7A6D20C11D38}"/>
              </a:ext>
            </a:extLst>
          </p:cNvPr>
          <p:cNvSpPr txBox="1"/>
          <p:nvPr/>
        </p:nvSpPr>
        <p:spPr>
          <a:xfrm>
            <a:off x="4086440" y="2514938"/>
            <a:ext cx="19912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P_GothamRoundedBold" panose="02000000000000000000" pitchFamily="2" charset="77"/>
                <a:cs typeface="Helvetica" panose="020B0604020202020204" pitchFamily="34" charset="0"/>
                <a:sym typeface="Arial"/>
              </a:rPr>
              <a:t>St. George’s Chapel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70205D3-4832-894A-2DFA-25015D4C66C6}"/>
              </a:ext>
            </a:extLst>
          </p:cNvPr>
          <p:cNvSpPr txBox="1"/>
          <p:nvPr/>
        </p:nvSpPr>
        <p:spPr>
          <a:xfrm>
            <a:off x="2169220" y="2741358"/>
            <a:ext cx="9445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P_GothamRoundedBold" panose="02000000000000000000" pitchFamily="2" charset="77"/>
                <a:cs typeface="Helvetica" panose="020B0604020202020204" pitchFamily="34" charset="0"/>
                <a:sym typeface="Arial"/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373AD50-D5B5-969B-3AD6-9569B6F75E35}"/>
              </a:ext>
            </a:extLst>
          </p:cNvPr>
          <p:cNvSpPr txBox="1"/>
          <p:nvPr/>
        </p:nvSpPr>
        <p:spPr>
          <a:xfrm>
            <a:off x="3156669" y="2741358"/>
            <a:ext cx="9445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P_GothamRoundedBold" panose="02000000000000000000" pitchFamily="2" charset="77"/>
                <a:cs typeface="Helvetica" panose="020B0604020202020204" pitchFamily="34" charset="0"/>
                <a:sym typeface="Arial"/>
              </a:rPr>
              <a:t>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F02DA3C-D296-98EB-33D5-30BA69177E13}"/>
              </a:ext>
            </a:extLst>
          </p:cNvPr>
          <p:cNvSpPr txBox="1"/>
          <p:nvPr/>
        </p:nvSpPr>
        <p:spPr>
          <a:xfrm>
            <a:off x="2314462" y="2514939"/>
            <a:ext cx="17508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P_GothamRoundedBold" panose="02000000000000000000" pitchFamily="2" charset="77"/>
                <a:cs typeface="Helvetica" panose="020B0604020202020204" pitchFamily="34" charset="0"/>
                <a:sym typeface="Arial"/>
              </a:rPr>
              <a:t>Tower of London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99FE18-726A-A8BA-CE3E-5DF93C33623B}"/>
              </a:ext>
            </a:extLst>
          </p:cNvPr>
          <p:cNvSpPr txBox="1"/>
          <p:nvPr/>
        </p:nvSpPr>
        <p:spPr>
          <a:xfrm>
            <a:off x="4097183" y="2741358"/>
            <a:ext cx="9445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P_GothamRoundedBold" panose="02000000000000000000" pitchFamily="2" charset="77"/>
                <a:cs typeface="Helvetica" panose="020B0604020202020204" pitchFamily="34" charset="0"/>
                <a:sym typeface="Arial"/>
              </a:rPr>
              <a:t>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00889E1-D120-7A0A-7D09-5FC6A8B38B29}"/>
              </a:ext>
            </a:extLst>
          </p:cNvPr>
          <p:cNvSpPr txBox="1"/>
          <p:nvPr/>
        </p:nvSpPr>
        <p:spPr>
          <a:xfrm>
            <a:off x="4984147" y="2751406"/>
            <a:ext cx="9445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P_GothamRoundedBold" panose="02000000000000000000" pitchFamily="2" charset="77"/>
                <a:cs typeface="Helvetica" panose="020B0604020202020204" pitchFamily="34" charset="0"/>
                <a:sym typeface="Arial"/>
              </a:rPr>
              <a:t>4</a:t>
            </a:r>
          </a:p>
        </p:txBody>
      </p:sp>
      <p:sp>
        <p:nvSpPr>
          <p:cNvPr id="2" name="Text Placeholder 23">
            <a:extLst>
              <a:ext uri="{FF2B5EF4-FFF2-40B4-BE49-F238E27FC236}">
                <a16:creationId xmlns:a16="http://schemas.microsoft.com/office/drawing/2014/main" id="{85B60188-8B68-94DC-7838-3E60FADDA3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85160" y="1731958"/>
            <a:ext cx="5235783" cy="4294187"/>
          </a:xfrm>
        </p:spPr>
        <p:txBody>
          <a:bodyPr/>
          <a:lstStyle/>
          <a:p>
            <a:r>
              <a:rPr lang="en-US" dirty="0"/>
              <a:t>Unknown remains 3 and 4 both carry the appropriate STR alleles to be the biological offspring of King Edward IV and Elizabeth Woodville. </a:t>
            </a:r>
          </a:p>
          <a:p>
            <a:r>
              <a:rPr lang="en-US" dirty="0"/>
              <a:t>These remains could belong to the missing princes and warrant further testing.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D2251B2-9C6B-4CF1-1CD2-E3141DB6CB19}"/>
              </a:ext>
            </a:extLst>
          </p:cNvPr>
          <p:cNvSpPr txBox="1"/>
          <p:nvPr/>
        </p:nvSpPr>
        <p:spPr>
          <a:xfrm>
            <a:off x="203589" y="1595787"/>
            <a:ext cx="2143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P_GothamRoundedBold" panose="02000000000000000000" pitchFamily="2" charset="77"/>
                <a:cs typeface="Helvetica" panose="020B0604020202020204" pitchFamily="34" charset="0"/>
                <a:sym typeface="Arial"/>
              </a:rPr>
              <a:t>Biological parents of the missing princes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F7A48A1-81A8-1E41-10B3-282E721273A6}"/>
              </a:ext>
            </a:extLst>
          </p:cNvPr>
          <p:cNvSpPr txBox="1"/>
          <p:nvPr/>
        </p:nvSpPr>
        <p:spPr>
          <a:xfrm>
            <a:off x="184353" y="2491971"/>
            <a:ext cx="11797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P_GothamRoundedBold" panose="02000000000000000000" pitchFamily="2" charset="77"/>
                <a:cs typeface="Helvetica" panose="020B0604020202020204" pitchFamily="34" charset="0"/>
                <a:sym typeface="Arial"/>
              </a:rPr>
              <a:t>King Edward IV</a:t>
            </a:r>
          </a:p>
        </p:txBody>
      </p:sp>
    </p:spTree>
    <p:extLst>
      <p:ext uri="{BB962C8B-B14F-4D97-AF65-F5344CB8AC3E}">
        <p14:creationId xmlns:p14="http://schemas.microsoft.com/office/powerpoint/2010/main" val="1543848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F428594-AD76-5790-5D83-C0DB5B86F58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5234709" cy="4294187"/>
          </a:xfrm>
        </p:spPr>
        <p:txBody>
          <a:bodyPr/>
          <a:lstStyle/>
          <a:p>
            <a:r>
              <a:rPr lang="en-US" sz="3000" dirty="0">
                <a:solidFill>
                  <a:srgbClr val="002D73"/>
                </a:solidFill>
                <a:latin typeface="Helvetica" pitchFamily="2" charset="0"/>
                <a:ea typeface="arial"/>
                <a:cs typeface="Helvetica" panose="020B0604020202020204" pitchFamily="34" charset="0"/>
                <a:sym typeface="arial"/>
              </a:rPr>
              <a:t>STRs are variable regions of the DNA that can be used for identification.</a:t>
            </a:r>
          </a:p>
          <a:p>
            <a:r>
              <a:rPr lang="en-US" dirty="0">
                <a:ea typeface="arial"/>
                <a:cs typeface="Helvetica" panose="020B0604020202020204" pitchFamily="34" charset="0"/>
                <a:sym typeface="arial"/>
              </a:rPr>
              <a:t>STR genotypes can be used for familial matching. </a:t>
            </a:r>
          </a:p>
          <a:p>
            <a:r>
              <a:rPr lang="en-US" dirty="0">
                <a:sym typeface="arial"/>
              </a:rPr>
              <a:t>We can even use STR analysis on historical remains!</a:t>
            </a:r>
            <a:endParaRPr lang="en-US" dirty="0">
              <a:solidFill>
                <a:srgbClr val="002D73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A8FB14B-26A1-E2CF-E0CA-BDC2093CA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have we learned?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DC0F47E-2B63-AF97-0763-FC1687C45CB1}"/>
              </a:ext>
            </a:extLst>
          </p:cNvPr>
          <p:cNvGrpSpPr/>
          <p:nvPr/>
        </p:nvGrpSpPr>
        <p:grpSpPr>
          <a:xfrm>
            <a:off x="5765901" y="2235236"/>
            <a:ext cx="6323980" cy="3225727"/>
            <a:chOff x="5740501" y="2501936"/>
            <a:chExt cx="6323980" cy="3225727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67F6DDC-C926-5362-16E5-959D0E0932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4273637" y="3968800"/>
              <a:ext cx="3225727" cy="291999"/>
            </a:xfrm>
            <a:prstGeom prst="rect">
              <a:avLst/>
            </a:prstGeom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99CFE57-2F7E-0FB8-B1CE-29F94CAED3BE}"/>
                </a:ext>
              </a:extLst>
            </p:cNvPr>
            <p:cNvGrpSpPr/>
            <p:nvPr/>
          </p:nvGrpSpPr>
          <p:grpSpPr>
            <a:xfrm>
              <a:off x="5964100" y="3520603"/>
              <a:ext cx="6100381" cy="2178994"/>
              <a:chOff x="5964100" y="3520603"/>
              <a:chExt cx="6100381" cy="2178994"/>
            </a:xfrm>
          </p:grpSpPr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B25E415D-DBF0-1D18-8BF5-BA1CF70B06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431202" y="3520603"/>
                <a:ext cx="5633279" cy="2178994"/>
              </a:xfrm>
              <a:prstGeom prst="rect">
                <a:avLst/>
              </a:prstGeom>
            </p:spPr>
          </p:pic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C49D13C8-587E-7084-6EFA-E0264CCA1FBB}"/>
                  </a:ext>
                </a:extLst>
              </p:cNvPr>
              <p:cNvCxnSpPr/>
              <p:nvPr/>
            </p:nvCxnSpPr>
            <p:spPr>
              <a:xfrm flipV="1">
                <a:off x="6032500" y="3657600"/>
                <a:ext cx="398702" cy="596900"/>
              </a:xfrm>
              <a:prstGeom prst="line">
                <a:avLst/>
              </a:prstGeom>
              <a:ln w="28575">
                <a:solidFill>
                  <a:schemeClr val="tx1">
                    <a:lumMod val="85000"/>
                    <a:lumOff val="1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4B104196-ECDD-9390-641A-ECBE770BBD1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64100" y="4406900"/>
                <a:ext cx="467102" cy="1231900"/>
              </a:xfrm>
              <a:prstGeom prst="line">
                <a:avLst/>
              </a:prstGeom>
              <a:ln w="28575">
                <a:solidFill>
                  <a:schemeClr val="tx1">
                    <a:lumMod val="85000"/>
                    <a:lumOff val="1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744686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F428594-AD76-5790-5D83-C0DB5B86F58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7131081" cy="4294187"/>
          </a:xfrm>
        </p:spPr>
        <p:txBody>
          <a:bodyPr/>
          <a:lstStyle/>
          <a:p>
            <a:r>
              <a:rPr lang="en-US" dirty="0">
                <a:ea typeface="arial"/>
                <a:cs typeface="Helvetica" panose="020B0604020202020204" pitchFamily="34" charset="0"/>
                <a:sym typeface="arial"/>
              </a:rPr>
              <a:t>The narrative involving the Princes in the Tower is based on historical records. </a:t>
            </a:r>
          </a:p>
          <a:p>
            <a:r>
              <a:rPr lang="en-US" dirty="0">
                <a:ea typeface="arial"/>
                <a:cs typeface="Helvetica" panose="020B0604020202020204" pitchFamily="34" charset="0"/>
                <a:sym typeface="arial"/>
              </a:rPr>
              <a:t>However, forensic DNA analysis has not been performed on the two pairs of remains speculated to belong to the princes.</a:t>
            </a:r>
          </a:p>
          <a:p>
            <a:r>
              <a:rPr lang="en-US" dirty="0">
                <a:ea typeface="arial"/>
                <a:cs typeface="Helvetica" panose="020B0604020202020204" pitchFamily="34" charset="0"/>
                <a:sym typeface="arial"/>
              </a:rPr>
              <a:t>Unless the sitting monarch orders DNA testing, the mystery shall remain!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A8FB14B-26A1-E2CF-E0CA-BDC2093CA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note on historical accuracy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9E76F5E-9084-C94F-427F-41AB4CBB27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3800" y="457304"/>
            <a:ext cx="4173135" cy="5580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79879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0042036"/>
      </p:ext>
    </p:extLst>
  </p:cSld>
  <p:clrMapOvr>
    <a:masterClrMapping/>
  </p:clrMapOvr>
</p:sld>
</file>

<file path=ppt/theme/theme1.xml><?xml version="1.0" encoding="utf-8"?>
<a:theme xmlns:a="http://schemas.openxmlformats.org/drawingml/2006/main" name="Start slides">
  <a:themeElements>
    <a:clrScheme name="miniPCR colors">
      <a:dk1>
        <a:srgbClr val="002D73"/>
      </a:dk1>
      <a:lt1>
        <a:srgbClr val="FFFFFF"/>
      </a:lt1>
      <a:dk2>
        <a:srgbClr val="000000"/>
      </a:dk2>
      <a:lt2>
        <a:srgbClr val="E7E6E6"/>
      </a:lt2>
      <a:accent1>
        <a:srgbClr val="00B9E4"/>
      </a:accent1>
      <a:accent2>
        <a:srgbClr val="002D73"/>
      </a:accent2>
      <a:accent3>
        <a:srgbClr val="D0103A"/>
      </a:accent3>
      <a:accent4>
        <a:srgbClr val="A1DEE9"/>
      </a:accent4>
      <a:accent5>
        <a:srgbClr val="70AD47"/>
      </a:accent5>
      <a:accent6>
        <a:srgbClr val="FFC000"/>
      </a:accent6>
      <a:hlink>
        <a:srgbClr val="00B9E4"/>
      </a:hlink>
      <a:folHlink>
        <a:srgbClr val="D0103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full slide imag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End slid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text content slid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iniPCR_CONFERENCE_slide template_2024_KHM" id="{DBC9B887-248E-D64A-B8E6-C7584FC2FD05}" vid="{36680C0E-7C0D-E341-9EC7-D8B4273936F5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2801</TotalTime>
  <Words>2284</Words>
  <Application>Microsoft Macintosh PowerPoint</Application>
  <PresentationFormat>Widescreen</PresentationFormat>
  <Paragraphs>389</Paragraphs>
  <Slides>47</Slides>
  <Notes>39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47</vt:i4>
      </vt:variant>
    </vt:vector>
  </HeadingPairs>
  <TitlesOfParts>
    <vt:vector size="59" baseType="lpstr">
      <vt:lpstr>Helvetica</vt:lpstr>
      <vt:lpstr>AMP_GothamBold</vt:lpstr>
      <vt:lpstr>Calibri</vt:lpstr>
      <vt:lpstr>Arial</vt:lpstr>
      <vt:lpstr>Calibri Light</vt:lpstr>
      <vt:lpstr>Arial</vt:lpstr>
      <vt:lpstr>AMP_GothamRoundedBold</vt:lpstr>
      <vt:lpstr>Start slides</vt:lpstr>
      <vt:lpstr>Custom Design</vt:lpstr>
      <vt:lpstr>full slide images</vt:lpstr>
      <vt:lpstr>End slides</vt:lpstr>
      <vt:lpstr>3_text content slides</vt:lpstr>
      <vt:lpstr>Princes in the Tower Dye Electrophoresis Lab</vt:lpstr>
      <vt:lpstr>Overview of today’s lab </vt:lpstr>
      <vt:lpstr>A brief history lesson: King Edward IV</vt:lpstr>
      <vt:lpstr>A brief history lesson: The Princes in the Tower</vt:lpstr>
      <vt:lpstr>Princes in the Tower found?</vt:lpstr>
      <vt:lpstr>Using DNA for identification</vt:lpstr>
      <vt:lpstr>Using DNA for identification</vt:lpstr>
      <vt:lpstr>DNA as a unique identifier</vt:lpstr>
      <vt:lpstr>Short tandem repeats (STRs)</vt:lpstr>
      <vt:lpstr>Short tandem repeats (STRs)</vt:lpstr>
      <vt:lpstr>STR genotypes</vt:lpstr>
      <vt:lpstr>STR genotypes</vt:lpstr>
      <vt:lpstr>STR genotypes</vt:lpstr>
      <vt:lpstr>Using STR genotypes for familial matching</vt:lpstr>
      <vt:lpstr>What are the possible STR genotypes for  offspring from these parents?</vt:lpstr>
      <vt:lpstr>Using STR genotypes to identify unknown remains</vt:lpstr>
      <vt:lpstr>Using STR genotypes to identify unknown remains</vt:lpstr>
      <vt:lpstr>Using STR genotypes to identify unknown remains</vt:lpstr>
      <vt:lpstr>STR DNA profiles</vt:lpstr>
      <vt:lpstr>Today’s lab</vt:lpstr>
      <vt:lpstr>Today’s lab: Princes found?</vt:lpstr>
      <vt:lpstr>Today’s lab: Princes found?</vt:lpstr>
      <vt:lpstr>Today’s lab: Princes found?</vt:lpstr>
      <vt:lpstr>Today’s lab: Your goal</vt:lpstr>
      <vt:lpstr>Today’s lab: Your goal</vt:lpstr>
      <vt:lpstr>Today’s lab: Your samples</vt:lpstr>
      <vt:lpstr>DNA testing </vt:lpstr>
      <vt:lpstr>Gel electrophoresis separates DNA by size</vt:lpstr>
      <vt:lpstr>Gel electrophoresis separates DNA by size</vt:lpstr>
      <vt:lpstr>Gel electrophoresis</vt:lpstr>
      <vt:lpstr>Interpreting gel electrophoresis results </vt:lpstr>
      <vt:lpstr>Interpreting gel electrophoresis results </vt:lpstr>
      <vt:lpstr>Interpreting gel electrophoresis results </vt:lpstr>
      <vt:lpstr>Practice interpreting the results </vt:lpstr>
      <vt:lpstr>Practice interpreting the results </vt:lpstr>
      <vt:lpstr>Practice interpreting the results </vt:lpstr>
      <vt:lpstr>Practice interpreting the results </vt:lpstr>
      <vt:lpstr>Load your gel</vt:lpstr>
      <vt:lpstr>Interpreting the results</vt:lpstr>
      <vt:lpstr>Interpreting the results</vt:lpstr>
      <vt:lpstr>Interpreting the results</vt:lpstr>
      <vt:lpstr>Interpreting the results</vt:lpstr>
      <vt:lpstr>Interpreting the results</vt:lpstr>
      <vt:lpstr>Interpreting the results</vt:lpstr>
      <vt:lpstr>What have we learned?</vt:lpstr>
      <vt:lpstr>A note on historical accuracy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Bruce Bryan</dc:creator>
  <cp:lastModifiedBy>Allison Nishitani</cp:lastModifiedBy>
  <cp:revision>271</cp:revision>
  <dcterms:created xsi:type="dcterms:W3CDTF">2022-11-28T18:22:28Z</dcterms:created>
  <dcterms:modified xsi:type="dcterms:W3CDTF">2024-10-18T23:28:51Z</dcterms:modified>
</cp:coreProperties>
</file>