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.xml" ContentType="application/vnd.openxmlformats-officedocument.presentationml.tags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704" r:id="rId2"/>
    <p:sldMasterId id="2147483694" r:id="rId3"/>
    <p:sldMasterId id="2147483666" r:id="rId4"/>
  </p:sldMasterIdLst>
  <p:notesMasterIdLst>
    <p:notesMasterId r:id="rId60"/>
  </p:notesMasterIdLst>
  <p:handoutMasterIdLst>
    <p:handoutMasterId r:id="rId61"/>
  </p:handoutMasterIdLst>
  <p:sldIdLst>
    <p:sldId id="1691" r:id="rId5"/>
    <p:sldId id="1697" r:id="rId6"/>
    <p:sldId id="1903" r:id="rId7"/>
    <p:sldId id="1904" r:id="rId8"/>
    <p:sldId id="1700" r:id="rId9"/>
    <p:sldId id="1905" r:id="rId10"/>
    <p:sldId id="1906" r:id="rId11"/>
    <p:sldId id="1907" r:id="rId12"/>
    <p:sldId id="1847" r:id="rId13"/>
    <p:sldId id="1908" r:id="rId14"/>
    <p:sldId id="1909" r:id="rId15"/>
    <p:sldId id="1911" r:id="rId16"/>
    <p:sldId id="1996" r:id="rId17"/>
    <p:sldId id="1913" r:id="rId18"/>
    <p:sldId id="1914" r:id="rId19"/>
    <p:sldId id="1888" r:id="rId20"/>
    <p:sldId id="1889" r:id="rId21"/>
    <p:sldId id="1866" r:id="rId22"/>
    <p:sldId id="1900" r:id="rId23"/>
    <p:sldId id="1881" r:id="rId24"/>
    <p:sldId id="1882" r:id="rId25"/>
    <p:sldId id="1899" r:id="rId26"/>
    <p:sldId id="1901" r:id="rId27"/>
    <p:sldId id="1915" r:id="rId28"/>
    <p:sldId id="1681" r:id="rId29"/>
    <p:sldId id="1682" r:id="rId30"/>
    <p:sldId id="1644" r:id="rId31"/>
    <p:sldId id="1645" r:id="rId32"/>
    <p:sldId id="1868" r:id="rId33"/>
    <p:sldId id="1877" r:id="rId34"/>
    <p:sldId id="301" r:id="rId35"/>
    <p:sldId id="1713" r:id="rId36"/>
    <p:sldId id="1859" r:id="rId37"/>
    <p:sldId id="1860" r:id="rId38"/>
    <p:sldId id="1918" r:id="rId39"/>
    <p:sldId id="1917" r:id="rId40"/>
    <p:sldId id="1916" r:id="rId41"/>
    <p:sldId id="1896" r:id="rId42"/>
    <p:sldId id="1739" r:id="rId43"/>
    <p:sldId id="1902" r:id="rId44"/>
    <p:sldId id="1919" r:id="rId45"/>
    <p:sldId id="1984" r:id="rId46"/>
    <p:sldId id="1354" r:id="rId47"/>
    <p:sldId id="1995" r:id="rId48"/>
    <p:sldId id="1435" r:id="rId49"/>
    <p:sldId id="1436" r:id="rId50"/>
    <p:sldId id="1597" r:id="rId51"/>
    <p:sldId id="1598" r:id="rId52"/>
    <p:sldId id="1920" r:id="rId53"/>
    <p:sldId id="1997" r:id="rId54"/>
    <p:sldId id="1320" r:id="rId55"/>
    <p:sldId id="1991" r:id="rId56"/>
    <p:sldId id="1994" r:id="rId57"/>
    <p:sldId id="1998" r:id="rId58"/>
    <p:sldId id="268" r:id="rId59"/>
  </p:sldIdLst>
  <p:sldSz cx="12192000" cy="6858000"/>
  <p:notesSz cx="6858000" cy="9144000"/>
  <p:embeddedFontLst>
    <p:embeddedFont>
      <p:font typeface="AMP_GothamBold" pitchFamily="2" charset="0"/>
      <p:regular r:id="rId62"/>
    </p:embeddedFont>
    <p:embeddedFont>
      <p:font typeface="AMP_GothamLight" pitchFamily="2" charset="77"/>
      <p:regular r:id="rId63"/>
    </p:embeddedFont>
    <p:embeddedFont>
      <p:font typeface="AMP_GothamRoundedBold" panose="02000000000000000000" pitchFamily="2" charset="77"/>
      <p:regular r:id="rId64"/>
    </p:embeddedFont>
    <p:embeddedFont>
      <p:font typeface="Calibri" panose="020F0502020204030204" pitchFamily="34" charset="0"/>
      <p:regular r:id="rId65"/>
      <p:bold r:id="rId66"/>
      <p:italic r:id="rId67"/>
      <p:boldItalic r:id="rId68"/>
    </p:embeddedFont>
    <p:embeddedFont>
      <p:font typeface="Calibri Light" panose="020F0302020204030204" pitchFamily="34" charset="0"/>
      <p:regular r:id="rId69"/>
      <p:italic r:id="rId70"/>
    </p:embeddedFont>
    <p:embeddedFont>
      <p:font typeface="Courier" panose="02070309020205020404" pitchFamily="49" charset="0"/>
      <p:regular r:id="rId71"/>
      <p:bold r:id="rId72"/>
      <p:italic r:id="rId73"/>
      <p:boldItalic r:id="rId74"/>
    </p:embeddedFont>
    <p:embeddedFont>
      <p:font typeface="Montserrat" pitchFamily="2" charset="77"/>
      <p:regular r:id="rId75"/>
      <p:bold r:id="rId76"/>
      <p:italic r:id="rId77"/>
      <p:boldItalic r:id="rId7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5472" userDrawn="1">
          <p15:clr>
            <a:srgbClr val="A4A3A4"/>
          </p15:clr>
        </p15:guide>
        <p15:guide id="3" orient="horz" pos="2856" userDrawn="1">
          <p15:clr>
            <a:srgbClr val="A4A3A4"/>
          </p15:clr>
        </p15:guide>
        <p15:guide id="5" orient="horz" pos="3168" userDrawn="1">
          <p15:clr>
            <a:srgbClr val="A4A3A4"/>
          </p15:clr>
        </p15:guide>
        <p15:guide id="6" orient="horz" pos="2664" userDrawn="1">
          <p15:clr>
            <a:srgbClr val="A4A3A4"/>
          </p15:clr>
        </p15:guide>
        <p15:guide id="7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9" roundtripDataSignature="AMtx7mhrHQD4vw0LLZpLAP7DcSfmc1jau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53B2A9C-A726-1E6A-0917-E7F22C4CF4E0}" name="Allison Nishitani" initials="AN" userId="41113672ce1e262f" providerId="Windows Live"/>
  <p188:author id="{EC8842C2-C9FA-7873-E708-876A1BC4AD84}" name="Katy Martin" initials="KM" userId="1ed2f900339413eb" providerId="Windows Live"/>
  <p188:author id="{BF4803E5-8E2B-872A-5542-B1FC0CA5D053}" name="Kristin Hennessy-McDonald" initials="KH" userId="eacbc225774b4dbb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lison Nishitani" initials="AN" lastIdx="6" clrIdx="0">
    <p:extLst>
      <p:ext uri="{19B8F6BF-5375-455C-9EA6-DF929625EA0E}">
        <p15:presenceInfo xmlns:p15="http://schemas.microsoft.com/office/powerpoint/2012/main" userId="41113672ce1e262f" providerId="Windows Live"/>
      </p:ext>
    </p:extLst>
  </p:cmAuthor>
  <p:cmAuthor id="2" name="Rose Chaffee-Cohen" initials="RC" lastIdx="1" clrIdx="1">
    <p:extLst>
      <p:ext uri="{19B8F6BF-5375-455C-9EA6-DF929625EA0E}">
        <p15:presenceInfo xmlns:p15="http://schemas.microsoft.com/office/powerpoint/2012/main" userId="04db73e5786711d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DFDF"/>
    <a:srgbClr val="D10F3A"/>
    <a:srgbClr val="E67E95"/>
    <a:srgbClr val="06BEE4"/>
    <a:srgbClr val="CEF0F5"/>
    <a:srgbClr val="15477F"/>
    <a:srgbClr val="003D84"/>
    <a:srgbClr val="EE174C"/>
    <a:srgbClr val="01F8D4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88F09C-CB97-4CE8-BEB9-71824F55AEED}" v="1" dt="2024-08-13T17:13:21.6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10"/>
    <p:restoredTop sz="79614" autoAdjust="0"/>
  </p:normalViewPr>
  <p:slideViewPr>
    <p:cSldViewPr snapToGrid="0">
      <p:cViewPr varScale="1">
        <p:scale>
          <a:sx n="95" d="100"/>
          <a:sy n="95" d="100"/>
        </p:scale>
        <p:origin x="1560" y="176"/>
      </p:cViewPr>
      <p:guideLst>
        <p:guide pos="5472"/>
        <p:guide orient="horz" pos="2856"/>
        <p:guide orient="horz" pos="3168"/>
        <p:guide orient="horz" pos="2664"/>
        <p:guide orient="horz" pos="9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427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84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13.fntdata"/><Relationship Id="rId79" Type="http://customschemas.google.com/relationships/presentationmetadata" Target="metadata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77" Type="http://schemas.openxmlformats.org/officeDocument/2006/relationships/font" Target="fonts/font16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1.fntdata"/><Relationship Id="rId80" Type="http://schemas.openxmlformats.org/officeDocument/2006/relationships/commentAuthors" Target="commentAuthors.xml"/><Relationship Id="rId85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6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1.fntdata"/><Relationship Id="rId70" Type="http://schemas.openxmlformats.org/officeDocument/2006/relationships/font" Target="fonts/font9.fntdata"/><Relationship Id="rId75" Type="http://schemas.openxmlformats.org/officeDocument/2006/relationships/font" Target="fonts/font14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4.fntdata"/><Relationship Id="rId73" Type="http://schemas.openxmlformats.org/officeDocument/2006/relationships/font" Target="fonts/font12.fntdata"/><Relationship Id="rId78" Type="http://schemas.openxmlformats.org/officeDocument/2006/relationships/font" Target="fonts/font17.fntdata"/><Relationship Id="rId81" Type="http://schemas.openxmlformats.org/officeDocument/2006/relationships/presProps" Target="presProps.xml"/><Relationship Id="rId86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15.fntdata"/><Relationship Id="rId7" Type="http://schemas.openxmlformats.org/officeDocument/2006/relationships/slide" Target="slides/slide3.xml"/><Relationship Id="rId71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font" Target="fonts/font5.fntdata"/><Relationship Id="rId61" Type="http://schemas.openxmlformats.org/officeDocument/2006/relationships/handoutMaster" Target="handoutMasters/handoutMaster1.xml"/><Relationship Id="rId8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3CD507-244D-42E1-DD6D-85616C929A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03E071-E324-AFF5-F887-E56326916B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5ECA6-B1A5-6840-B069-528EED0AABCE}" type="datetimeFigureOut">
              <a:rPr lang="en-US" smtClean="0"/>
              <a:t>3/6/25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93B110-E75E-33A3-A267-7CE9628FE9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6E8465-B8B6-D56F-0CDB-27CBBDEE3C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882B8-65FC-3F48-9573-403C01F2C4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1751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4431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776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38077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72842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221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5785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2883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49745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115518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34962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99243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645921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21672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53426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359115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BADAB-4763-5801-94EF-3A539802D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8AA430-0543-C023-1E0C-946B2F87C8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BA82BB-4714-AF08-260E-9F2AF46CC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4859DE-C315-977C-8CAC-1A856A505C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20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852382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D0462-67AE-4A6E-8A04-9BD4C4272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5D53CB-CD55-9B29-A640-02C34A8533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24D672-7B2D-86F6-9CAC-DFAF62582E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8E393-29C7-208E-093C-FCC1BF6930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21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436728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25323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34964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1441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07447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52658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84918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58002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58457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2323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17705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01957-A938-F993-B326-68325F0F5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ACE11461-F10E-59FF-4C8D-0DC12B38D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1586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01957-A938-F993-B326-68325F0F5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ACE11461-F10E-59FF-4C8D-0DC12B38D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1859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01957-A938-F993-B326-68325F0F5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ACE11461-F10E-59FF-4C8D-0DC12B38D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6614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01957-A938-F993-B326-68325F0F5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ACE11461-F10E-59FF-4C8D-0DC12B38D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8439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69916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84021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79EDB-4161-B446-ACEA-F05BC36FE48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619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79EDB-4161-B446-ACEA-F05BC36FE489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381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79EDB-4161-B446-ACEA-F05BC36FE489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126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79EDB-4161-B446-ACEA-F05BC36FE48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5982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79EDB-4161-B446-ACEA-F05BC36FE489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2368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79EDB-4161-B446-ACEA-F05BC36FE489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2710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79EDB-4161-B446-ACEA-F05BC36FE489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44327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79EDB-4161-B446-ACEA-F05BC36FE489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786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79EDB-4161-B446-ACEA-F05BC36FE489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8609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79EDB-4161-B446-ACEA-F05BC36FE489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60586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79EDB-4161-B446-ACEA-F05BC36FE489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30079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79EDB-4161-B446-ACEA-F05BC36FE489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27794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5" name="Google Shape;2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content slide_blue foo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C781B8E-5235-182D-8667-6DF78A2F1A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098F06F5-BB8A-291F-FBB5-209FCBEAE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4547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>
          <p15:clr>
            <a:srgbClr val="FBAE40"/>
          </p15:clr>
        </p15:guide>
        <p15:guide id="2" pos="2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content slide_geometr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36BDE310-4C77-F050-01F9-7AD0D89A7F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9ED817F5-042E-6584-8A2E-8BE5537C4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5577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content slide_D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36BDE310-4C77-F050-01F9-7AD0D89A7F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9ED817F5-042E-6584-8A2E-8BE5537C4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613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content slide_small D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36BDE310-4C77-F050-01F9-7AD0D89A7F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9ED817F5-042E-6584-8A2E-8BE5537C4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7324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229B70-05F7-75AB-72FF-49B490CB7F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Title Placeholder 11">
            <a:extLst>
              <a:ext uri="{FF2B5EF4-FFF2-40B4-BE49-F238E27FC236}">
                <a16:creationId xmlns:a16="http://schemas.microsoft.com/office/drawing/2014/main" id="{B1EFB4FD-A5D1-8D3F-4539-A690B9E3D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5286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>
          <p15:clr>
            <a:srgbClr val="FBAE40"/>
          </p15:clr>
        </p15:guide>
        <p15:guide id="2" pos="2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graphics content slide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6525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892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707445"/>
            <a:ext cx="10515600" cy="4063999"/>
          </a:xfrm>
        </p:spPr>
        <p:txBody>
          <a:bodyPr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971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Bullet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8F045-1D5A-6E49-8E09-36E0808E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76F623E-AB8F-2A4B-B01A-C61561D8D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723107"/>
            <a:ext cx="5723572" cy="40906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DFEAB6D-FBA5-E346-9A30-E8816A7D1EF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91160" y="1722331"/>
            <a:ext cx="4607560" cy="40914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585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9838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 content slide_blue foo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C781B8E-5235-182D-8667-6DF78A2F1A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098F06F5-BB8A-291F-FBB5-209FCBEAE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5627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>
          <p15:clr>
            <a:srgbClr val="FBAE40"/>
          </p15:clr>
        </p15:guide>
        <p15:guide id="2" pos="2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707445"/>
            <a:ext cx="10515600" cy="4063999"/>
          </a:xfrm>
        </p:spPr>
        <p:txBody>
          <a:bodyPr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48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_text only" preserve="1" userDrawn="1">
  <p:cSld name="1_title slide_text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5"/>
          <p:cNvSpPr txBox="1">
            <a:spLocks noGrp="1"/>
          </p:cNvSpPr>
          <p:nvPr>
            <p:ph type="title"/>
          </p:nvPr>
        </p:nvSpPr>
        <p:spPr>
          <a:xfrm>
            <a:off x="1554480" y="3375978"/>
            <a:ext cx="929905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rgbClr val="002D73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" name="Google Shape;25;p55">
            <a:extLst>
              <a:ext uri="{FF2B5EF4-FFF2-40B4-BE49-F238E27FC236}">
                <a16:creationId xmlns:a16="http://schemas.microsoft.com/office/drawing/2014/main" id="{F18D9624-3EA6-898A-B702-B4696E6B07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54163" y="4518978"/>
            <a:ext cx="9299557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3D84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" name="Google Shape;20;p32">
            <a:extLst>
              <a:ext uri="{FF2B5EF4-FFF2-40B4-BE49-F238E27FC236}">
                <a16:creationId xmlns:a16="http://schemas.microsoft.com/office/drawing/2014/main" id="{617496A6-A326-7D17-28C5-79143D0AC288}"/>
              </a:ext>
            </a:extLst>
          </p:cNvPr>
          <p:cNvSpPr txBox="1"/>
          <p:nvPr userDrawn="1"/>
        </p:nvSpPr>
        <p:spPr>
          <a:xfrm>
            <a:off x="10598333" y="6442075"/>
            <a:ext cx="1593667" cy="41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002D73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Version: 2.0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002D73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Release date: 3/25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2142590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end slide">
  <p:cSld name="3_end slid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48F96F3-D222-4156-918F-BA878C652869}"/>
              </a:ext>
            </a:extLst>
          </p:cNvPr>
          <p:cNvSpPr txBox="1"/>
          <p:nvPr userDrawn="1"/>
        </p:nvSpPr>
        <p:spPr>
          <a:xfrm>
            <a:off x="7147278" y="6403833"/>
            <a:ext cx="4586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sk-SK" sz="1200" b="0" i="0" u="none" strike="noStrike" kern="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Helvetica"/>
                <a:cs typeface="Helvetica"/>
                <a:sym typeface="Arial"/>
              </a:rPr>
              <a:t>© 202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Helvetica"/>
                <a:cs typeface="Helvetica"/>
                <a:sym typeface="Arial"/>
              </a:rPr>
              <a:t>5</a:t>
            </a:r>
            <a:r>
              <a:rPr kumimoji="0" lang="sk-SK" sz="1200" b="0" i="0" u="none" strike="noStrike" kern="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Helvetica"/>
                <a:cs typeface="Helvetica"/>
                <a:sym typeface="Arial"/>
              </a:rPr>
              <a:t> by miniPCR bio</a:t>
            </a:r>
            <a:r>
              <a:rPr kumimoji="0" lang="sk-SK" sz="1200" b="0" i="0" u="none" strike="noStrike" kern="0" cap="none" spc="0" normalizeH="0" baseline="3000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Helvetica"/>
                <a:cs typeface="Helvetica"/>
                <a:sym typeface="Arial"/>
              </a:rPr>
              <a:t>TM</a:t>
            </a:r>
            <a:endParaRPr kumimoji="0" lang="en-US" sz="1200" b="0" i="0" u="none" strike="noStrike" kern="0" cap="none" spc="0" normalizeH="0" baseline="30000" noProof="0" dirty="0">
              <a:ln>
                <a:noFill/>
              </a:ln>
              <a:solidFill>
                <a:srgbClr val="002D73"/>
              </a:solidFill>
              <a:effectLst/>
              <a:uLnTx/>
              <a:uFillTx/>
              <a:latin typeface="Helvetica"/>
              <a:cs typeface="Helvetica"/>
              <a:sym typeface="Arial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DB2CFD1-4DB4-C091-FF03-42E047F48155}"/>
              </a:ext>
            </a:extLst>
          </p:cNvPr>
          <p:cNvGrpSpPr/>
          <p:nvPr userDrawn="1"/>
        </p:nvGrpSpPr>
        <p:grpSpPr>
          <a:xfrm>
            <a:off x="11772367" y="966475"/>
            <a:ext cx="215444" cy="2814159"/>
            <a:chOff x="11805319" y="925285"/>
            <a:chExt cx="215444" cy="2814159"/>
          </a:xfrm>
        </p:grpSpPr>
        <p:cxnSp>
          <p:nvCxnSpPr>
            <p:cNvPr id="9" name="Google Shape;35;p33">
              <a:extLst>
                <a:ext uri="{FF2B5EF4-FFF2-40B4-BE49-F238E27FC236}">
                  <a16:creationId xmlns:a16="http://schemas.microsoft.com/office/drawing/2014/main" id="{6B8F7920-F8FE-26C8-FF73-E0F43FC83B76}"/>
                </a:ext>
              </a:extLst>
            </p:cNvPr>
            <p:cNvCxnSpPr/>
            <p:nvPr/>
          </p:nvCxnSpPr>
          <p:spPr>
            <a:xfrm>
              <a:off x="11930145" y="2212794"/>
              <a:ext cx="0" cy="1526650"/>
            </a:xfrm>
            <a:prstGeom prst="straightConnector1">
              <a:avLst/>
            </a:prstGeom>
            <a:noFill/>
            <a:ln w="19050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FA7B84-B241-7751-D4A0-4366E366E799}"/>
                </a:ext>
              </a:extLst>
            </p:cNvPr>
            <p:cNvSpPr txBox="1"/>
            <p:nvPr userDrawn="1"/>
          </p:nvSpPr>
          <p:spPr>
            <a:xfrm rot="16200000">
              <a:off x="11216704" y="1513900"/>
              <a:ext cx="13926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sk-SK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2D73"/>
                  </a:solidFill>
                  <a:effectLst/>
                  <a:uLnTx/>
                  <a:uFillTx/>
                  <a:latin typeface="AMP_GothamBold" pitchFamily="2" charset="0"/>
                  <a:cs typeface="Helvetica"/>
                  <a:sym typeface="Arial"/>
                </a:rPr>
                <a:t>www.minipcr.com</a:t>
              </a: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AMP_GothamBold" pitchFamily="2" charset="0"/>
                <a:cs typeface="Helvetica"/>
                <a:sym typeface="Arial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F0FFD8A1-0C9D-C4F6-8ECD-FCABFB3D2010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81000" y="6306860"/>
            <a:ext cx="1786252" cy="4670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E2DB60-BCF9-D6B0-C817-17A810E0CC27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474348" y="1333670"/>
            <a:ext cx="355600" cy="6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59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9" r:id="rId2"/>
    <p:sldLayoutId id="2147483684" r:id="rId3"/>
    <p:sldLayoutId id="2147483685" r:id="rId4"/>
    <p:sldLayoutId id="2147483697" r:id="rId5"/>
    <p:sldLayoutId id="2147483703" r:id="rId6"/>
    <p:sldLayoutId id="2147483706" r:id="rId7"/>
    <p:sldLayoutId id="2147483707" r:id="rId8"/>
    <p:sldLayoutId id="21474837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D10F3A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1pPr>
      <a:lvl2pPr marL="914400" indent="-457200" algn="l" defTabSz="914400" rtl="0" eaLnBrk="1" latinLnBrk="0" hangingPunct="1">
        <a:lnSpc>
          <a:spcPct val="90000"/>
        </a:lnSpc>
        <a:spcBef>
          <a:spcPts val="1200"/>
        </a:spcBef>
        <a:buFontTx/>
        <a:buChar char="-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3C01FA-236B-958D-9C5A-C3E05EA7F95A}"/>
              </a:ext>
            </a:extLst>
          </p:cNvPr>
          <p:cNvGrpSpPr/>
          <p:nvPr userDrawn="1"/>
        </p:nvGrpSpPr>
        <p:grpSpPr>
          <a:xfrm>
            <a:off x="11772367" y="966475"/>
            <a:ext cx="215444" cy="2814159"/>
            <a:chOff x="11805319" y="925285"/>
            <a:chExt cx="215444" cy="2814159"/>
          </a:xfrm>
        </p:grpSpPr>
        <p:cxnSp>
          <p:nvCxnSpPr>
            <p:cNvPr id="9" name="Google Shape;35;p33">
              <a:extLst>
                <a:ext uri="{FF2B5EF4-FFF2-40B4-BE49-F238E27FC236}">
                  <a16:creationId xmlns:a16="http://schemas.microsoft.com/office/drawing/2014/main" id="{4501E4E8-04F9-FF5D-172D-DD952D8BE50A}"/>
                </a:ext>
              </a:extLst>
            </p:cNvPr>
            <p:cNvCxnSpPr/>
            <p:nvPr/>
          </p:nvCxnSpPr>
          <p:spPr>
            <a:xfrm>
              <a:off x="11930145" y="2212794"/>
              <a:ext cx="0" cy="1526650"/>
            </a:xfrm>
            <a:prstGeom prst="straightConnector1">
              <a:avLst/>
            </a:prstGeom>
            <a:noFill/>
            <a:ln w="19050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197DB5D-953B-241F-91CC-12F20D10AF94}"/>
                </a:ext>
              </a:extLst>
            </p:cNvPr>
            <p:cNvSpPr txBox="1"/>
            <p:nvPr userDrawn="1"/>
          </p:nvSpPr>
          <p:spPr>
            <a:xfrm rot="16200000">
              <a:off x="11216704" y="1513900"/>
              <a:ext cx="13926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sk-SK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2D73"/>
                  </a:solidFill>
                  <a:effectLst/>
                  <a:uLnTx/>
                  <a:uFillTx/>
                  <a:latin typeface="AMP_GothamBold" pitchFamily="2" charset="0"/>
                  <a:cs typeface="Helvetica"/>
                  <a:sym typeface="Arial"/>
                </a:rPr>
                <a:t>www.minipcr.com</a:t>
              </a: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AMP_GothamBold" pitchFamily="2" charset="0"/>
                <a:cs typeface="Helvetica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8545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9" r:id="rId2"/>
    <p:sldLayoutId id="214748371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/>
          <p:nvPr/>
        </p:nvSpPr>
        <p:spPr>
          <a:xfrm>
            <a:off x="0" y="0"/>
            <a:ext cx="12204437" cy="3017309"/>
          </a:xfrm>
          <a:prstGeom prst="rect">
            <a:avLst/>
          </a:prstGeom>
          <a:solidFill>
            <a:srgbClr val="9EDA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oogle Shape;11;p31"/>
          <p:cNvGrpSpPr/>
          <p:nvPr/>
        </p:nvGrpSpPr>
        <p:grpSpPr>
          <a:xfrm>
            <a:off x="11772367" y="966475"/>
            <a:ext cx="215444" cy="2814159"/>
            <a:chOff x="11805319" y="925285"/>
            <a:chExt cx="215444" cy="2814159"/>
          </a:xfrm>
        </p:grpSpPr>
        <p:cxnSp>
          <p:nvCxnSpPr>
            <p:cNvPr id="12" name="Google Shape;12;p31"/>
            <p:cNvCxnSpPr/>
            <p:nvPr/>
          </p:nvCxnSpPr>
          <p:spPr>
            <a:xfrm>
              <a:off x="11930145" y="2212794"/>
              <a:ext cx="0" cy="1526650"/>
            </a:xfrm>
            <a:prstGeom prst="straightConnector1">
              <a:avLst/>
            </a:prstGeom>
            <a:noFill/>
            <a:ln w="19050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3" name="Google Shape;13;p31"/>
            <p:cNvSpPr txBox="1"/>
            <p:nvPr/>
          </p:nvSpPr>
          <p:spPr>
            <a:xfrm rot="-5400000">
              <a:off x="11216704" y="1513900"/>
              <a:ext cx="1392674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0" i="0" u="none" strike="noStrike" cap="none" dirty="0" err="1">
                  <a:solidFill>
                    <a:srgbClr val="002D7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www.minipcr.com</a:t>
              </a:r>
              <a:endParaRPr sz="800" b="0" i="0" u="none" strike="noStrike" cap="none" dirty="0">
                <a:solidFill>
                  <a:srgbClr val="002D7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21" name="Google Shape;21;p31"/>
          <p:cNvPicPr preferRelativeResize="0"/>
          <p:nvPr/>
        </p:nvPicPr>
        <p:blipFill rotWithShape="1">
          <a:blip r:embed="rId3">
            <a:alphaModFix/>
          </a:blip>
          <a:srcRect l="15084" t="35011" r="16883" b="34238"/>
          <a:stretch/>
        </p:blipFill>
        <p:spPr>
          <a:xfrm>
            <a:off x="1276334" y="744862"/>
            <a:ext cx="4951534" cy="13041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Google Shape;22;p31"/>
          <p:cNvCxnSpPr/>
          <p:nvPr/>
        </p:nvCxnSpPr>
        <p:spPr>
          <a:xfrm>
            <a:off x="5067300" y="2254869"/>
            <a:ext cx="838200" cy="0"/>
          </a:xfrm>
          <a:prstGeom prst="straightConnector1">
            <a:avLst/>
          </a:prstGeom>
          <a:noFill/>
          <a:ln w="76200" cap="rnd" cmpd="sng">
            <a:solidFill>
              <a:srgbClr val="D10F3A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6883320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21.tiff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9.png"/><Relationship Id="rId5" Type="http://schemas.openxmlformats.org/officeDocument/2006/relationships/image" Target="../media/image21.tiff"/><Relationship Id="rId4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6.xml"/><Relationship Id="rId7" Type="http://schemas.openxmlformats.org/officeDocument/2006/relationships/image" Target="../media/image21.tif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notesSlide" Target="../notesSlides/notesSlide16.xml"/><Relationship Id="rId11" Type="http://schemas.openxmlformats.org/officeDocument/2006/relationships/image" Target="../media/image23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2.png"/><Relationship Id="rId4" Type="http://schemas.openxmlformats.org/officeDocument/2006/relationships/tags" Target="../tags/tag7.xml"/><Relationship Id="rId9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tiff"/><Relationship Id="rId13" Type="http://schemas.openxmlformats.org/officeDocument/2006/relationships/image" Target="../media/image24.png"/><Relationship Id="rId3" Type="http://schemas.openxmlformats.org/officeDocument/2006/relationships/tags" Target="../tags/tag10.xml"/><Relationship Id="rId7" Type="http://schemas.openxmlformats.org/officeDocument/2006/relationships/notesSlide" Target="../notesSlides/notesSlide17.xml"/><Relationship Id="rId12" Type="http://schemas.openxmlformats.org/officeDocument/2006/relationships/image" Target="../media/image23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22.png"/><Relationship Id="rId5" Type="http://schemas.openxmlformats.org/officeDocument/2006/relationships/tags" Target="../tags/tag12.xml"/><Relationship Id="rId10" Type="http://schemas.openxmlformats.org/officeDocument/2006/relationships/image" Target="../media/image20.png"/><Relationship Id="rId4" Type="http://schemas.openxmlformats.org/officeDocument/2006/relationships/tags" Target="../tags/tag11.xml"/><Relationship Id="rId9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5.jpg"/><Relationship Id="rId4" Type="http://schemas.openxmlformats.org/officeDocument/2006/relationships/image" Target="../media/image34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5.jpg"/><Relationship Id="rId4" Type="http://schemas.openxmlformats.org/officeDocument/2006/relationships/image" Target="../media/image34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5.jpg"/><Relationship Id="rId4" Type="http://schemas.openxmlformats.org/officeDocument/2006/relationships/image" Target="../media/image34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5.jpg"/><Relationship Id="rId4" Type="http://schemas.openxmlformats.org/officeDocument/2006/relationships/image" Target="../media/image34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image" Target="../media/image49.emf"/><Relationship Id="rId7" Type="http://schemas.openxmlformats.org/officeDocument/2006/relationships/image" Target="../media/image53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emf"/><Relationship Id="rId5" Type="http://schemas.openxmlformats.org/officeDocument/2006/relationships/image" Target="../media/image51.emf"/><Relationship Id="rId10" Type="http://schemas.openxmlformats.org/officeDocument/2006/relationships/image" Target="../media/image56.svg"/><Relationship Id="rId4" Type="http://schemas.openxmlformats.org/officeDocument/2006/relationships/image" Target="../media/image50.emf"/><Relationship Id="rId9" Type="http://schemas.openxmlformats.org/officeDocument/2006/relationships/image" Target="../media/image55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65FDCD75-FFAB-1640-BAB7-1DF1A7ABBC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2" b="9922"/>
          <a:stretch>
            <a:fillRect/>
          </a:stretch>
        </p:blipFill>
        <p:spPr>
          <a:xfrm>
            <a:off x="7579360" y="3165855"/>
            <a:ext cx="3881451" cy="252375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AFF01FB-8C3D-4151-99B0-026EDD54BC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4893" y="3932425"/>
            <a:ext cx="531280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rgbClr val="002D73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en-US" dirty="0"/>
              <a:t>Sickle Cell Genetics</a:t>
            </a:r>
          </a:p>
          <a:p>
            <a:r>
              <a:rPr lang="en-US" sz="3000" b="0" dirty="0"/>
              <a:t>Diagnosing Baby Marie</a:t>
            </a:r>
          </a:p>
        </p:txBody>
      </p:sp>
    </p:spTree>
    <p:extLst>
      <p:ext uri="{BB962C8B-B14F-4D97-AF65-F5344CB8AC3E}">
        <p14:creationId xmlns:p14="http://schemas.microsoft.com/office/powerpoint/2010/main" val="2691935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532823-661B-5911-F0BA-7E40011E61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410200" cy="4294187"/>
          </a:xfrm>
        </p:spPr>
        <p:txBody>
          <a:bodyPr/>
          <a:lstStyle/>
          <a:p>
            <a:r>
              <a:rPr lang="en-US" dirty="0"/>
              <a:t>Baby Marie’s routine infant screening suggests that she might have sickle cell disease.</a:t>
            </a:r>
          </a:p>
          <a:p>
            <a:r>
              <a:rPr lang="en-US" dirty="0"/>
              <a:t>You will use gel electrophoresis to test baby Marie and her family for the sickle cell disease mutation.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BC3CFC-7652-1386-5838-91A37470D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Lab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56FFEFB-1284-C112-1B16-BF30E3A14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6569697" y="1178072"/>
            <a:ext cx="4294187" cy="429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7D27B5-1053-E1B4-6BE5-8C49C8F39359}"/>
              </a:ext>
            </a:extLst>
          </p:cNvPr>
          <p:cNvSpPr txBox="1"/>
          <p:nvPr/>
        </p:nvSpPr>
        <p:spPr>
          <a:xfrm>
            <a:off x="6727371" y="752790"/>
            <a:ext cx="1874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Jacqueline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71317E-965C-8EF7-D276-29A6A43015C2}"/>
              </a:ext>
            </a:extLst>
          </p:cNvPr>
          <p:cNvSpPr txBox="1"/>
          <p:nvPr/>
        </p:nvSpPr>
        <p:spPr>
          <a:xfrm>
            <a:off x="8833666" y="752790"/>
            <a:ext cx="1199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Kumar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8A0199-2A25-652C-FB27-62BA5810D2C9}"/>
              </a:ext>
            </a:extLst>
          </p:cNvPr>
          <p:cNvSpPr txBox="1"/>
          <p:nvPr/>
        </p:nvSpPr>
        <p:spPr>
          <a:xfrm>
            <a:off x="8034330" y="5435876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Lewis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51CEDA-47D0-F356-2F94-94931FD07703}"/>
              </a:ext>
            </a:extLst>
          </p:cNvPr>
          <p:cNvSpPr txBox="1"/>
          <p:nvPr/>
        </p:nvSpPr>
        <p:spPr>
          <a:xfrm>
            <a:off x="9362817" y="5435876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Marie</a:t>
            </a:r>
          </a:p>
        </p:txBody>
      </p:sp>
    </p:spTree>
    <p:extLst>
      <p:ext uri="{BB962C8B-B14F-4D97-AF65-F5344CB8AC3E}">
        <p14:creationId xmlns:p14="http://schemas.microsoft.com/office/powerpoint/2010/main" val="3464857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801F9C-6683-0010-E6CC-C878B5ADB3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397305" cy="4294187"/>
          </a:xfrm>
        </p:spPr>
        <p:txBody>
          <a:bodyPr/>
          <a:lstStyle/>
          <a:p>
            <a:r>
              <a:rPr lang="en-US" dirty="0"/>
              <a:t>Red blood cells carry oxygen from the lungs to cells throughout our bodies.</a:t>
            </a:r>
          </a:p>
          <a:p>
            <a:r>
              <a:rPr lang="en-US" dirty="0"/>
              <a:t>Normal red blood cells are disk-shaped and very flexible, allowing them to squeeze through tiny capillaries in our circulatory system.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FBB47E-2F04-AF6A-0E22-0CA7918A1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Red blood cells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246AA02-006A-D608-13B9-70F714DC256B}"/>
              </a:ext>
            </a:extLst>
          </p:cNvPr>
          <p:cNvGrpSpPr/>
          <p:nvPr/>
        </p:nvGrpSpPr>
        <p:grpSpPr>
          <a:xfrm>
            <a:off x="6383438" y="1112816"/>
            <a:ext cx="5182235" cy="4343558"/>
            <a:chOff x="6383438" y="1112816"/>
            <a:chExt cx="5182235" cy="434355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9E2D1EF-387E-9888-DB88-E220BECFEF45}"/>
                </a:ext>
              </a:extLst>
            </p:cNvPr>
            <p:cNvGrpSpPr/>
            <p:nvPr/>
          </p:nvGrpSpPr>
          <p:grpSpPr>
            <a:xfrm>
              <a:off x="6383438" y="1112816"/>
              <a:ext cx="3789059" cy="4343558"/>
              <a:chOff x="-120374" y="-49858"/>
              <a:chExt cx="3789059" cy="4343558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0F69CE2-CFD3-55F3-5462-F6C709288C3C}"/>
                  </a:ext>
                </a:extLst>
              </p:cNvPr>
              <p:cNvSpPr/>
              <p:nvPr/>
            </p:nvSpPr>
            <p:spPr>
              <a:xfrm>
                <a:off x="946662" y="99754"/>
                <a:ext cx="2145674" cy="69826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10000"/>
                    </a:schemeClr>
                  </a:solidFill>
                  <a:latin typeface="AMP_GothamRoundedBold" panose="02000000000000000000" pitchFamily="2" charset="77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733D566-F9E9-EB16-676C-CEF3F6194735}"/>
                  </a:ext>
                </a:extLst>
              </p:cNvPr>
              <p:cNvSpPr/>
              <p:nvPr/>
            </p:nvSpPr>
            <p:spPr>
              <a:xfrm>
                <a:off x="277092" y="3429000"/>
                <a:ext cx="3391593" cy="5554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10000"/>
                    </a:schemeClr>
                  </a:solidFill>
                  <a:latin typeface="AMP_GothamRoundedBold" panose="02000000000000000000" pitchFamily="2" charset="77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F27D6E2-A395-0133-3529-05CB32FCF354}"/>
                  </a:ext>
                </a:extLst>
              </p:cNvPr>
              <p:cNvSpPr txBox="1"/>
              <p:nvPr/>
            </p:nvSpPr>
            <p:spPr>
              <a:xfrm>
                <a:off x="-120374" y="3339593"/>
                <a:ext cx="320466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2">
                        <a:lumMod val="10000"/>
                      </a:schemeClr>
                    </a:solidFill>
                    <a:latin typeface="AMP_GothamRoundedBold" panose="02000000000000000000" pitchFamily="2" charset="77"/>
                  </a:rPr>
                  <a:t>Red blood cells flow freely 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D607D61-C1C1-1324-DB28-951256BA9E93}"/>
                  </a:ext>
                </a:extLst>
              </p:cNvPr>
              <p:cNvSpPr txBox="1"/>
              <p:nvPr/>
            </p:nvSpPr>
            <p:spPr>
              <a:xfrm>
                <a:off x="417165" y="-49858"/>
                <a:ext cx="320466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2">
                        <a:lumMod val="10000"/>
                      </a:schemeClr>
                    </a:solidFill>
                    <a:latin typeface="AMP_GothamRoundedBold" panose="02000000000000000000" pitchFamily="2" charset="77"/>
                  </a:rPr>
                  <a:t>Normal red blood cell</a:t>
                </a:r>
              </a:p>
            </p:txBody>
          </p:sp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97E53C4-1ECF-0424-943E-319F35962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31594"/>
            <a:stretch/>
          </p:blipFill>
          <p:spPr>
            <a:xfrm>
              <a:off x="6413696" y="1252288"/>
              <a:ext cx="5151977" cy="4046357"/>
            </a:xfrm>
            <a:custGeom>
              <a:avLst/>
              <a:gdLst>
                <a:gd name="connsiteX0" fmla="*/ 0 w 5151977"/>
                <a:gd name="connsiteY0" fmla="*/ 0 h 4046357"/>
                <a:gd name="connsiteX1" fmla="*/ 5151977 w 5151977"/>
                <a:gd name="connsiteY1" fmla="*/ 0 h 4046357"/>
                <a:gd name="connsiteX2" fmla="*/ 5151977 w 5151977"/>
                <a:gd name="connsiteY2" fmla="*/ 187662 h 4046357"/>
                <a:gd name="connsiteX3" fmla="*/ 4617384 w 5151977"/>
                <a:gd name="connsiteY3" fmla="*/ 187662 h 4046357"/>
                <a:gd name="connsiteX4" fmla="*/ 4617384 w 5151977"/>
                <a:gd name="connsiteY4" fmla="*/ 708409 h 4046357"/>
                <a:gd name="connsiteX5" fmla="*/ 5151977 w 5151977"/>
                <a:gd name="connsiteY5" fmla="*/ 708409 h 4046357"/>
                <a:gd name="connsiteX6" fmla="*/ 5151977 w 5151977"/>
                <a:gd name="connsiteY6" fmla="*/ 4046357 h 4046357"/>
                <a:gd name="connsiteX7" fmla="*/ 0 w 5151977"/>
                <a:gd name="connsiteY7" fmla="*/ 4046357 h 4046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51977" h="4046357">
                  <a:moveTo>
                    <a:pt x="0" y="0"/>
                  </a:moveTo>
                  <a:lnTo>
                    <a:pt x="5151977" y="0"/>
                  </a:lnTo>
                  <a:lnTo>
                    <a:pt x="5151977" y="187662"/>
                  </a:lnTo>
                  <a:lnTo>
                    <a:pt x="4617384" y="187662"/>
                  </a:lnTo>
                  <a:lnTo>
                    <a:pt x="4617384" y="708409"/>
                  </a:lnTo>
                  <a:lnTo>
                    <a:pt x="5151977" y="708409"/>
                  </a:lnTo>
                  <a:lnTo>
                    <a:pt x="5151977" y="4046357"/>
                  </a:lnTo>
                  <a:lnTo>
                    <a:pt x="0" y="4046357"/>
                  </a:lnTo>
                  <a:close/>
                </a:path>
              </a:pathLst>
            </a:cu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38F009D-015A-B8F4-B811-8AD5AECE67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8100" y="2050104"/>
              <a:ext cx="358700" cy="948880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8F26E71-602A-94B9-3039-BB407B60E4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88106" y="3543369"/>
              <a:ext cx="1503885" cy="1247709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4718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801F9C-6683-0010-E6CC-C878B5ADB3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849349" cy="4294187"/>
          </a:xfrm>
        </p:spPr>
        <p:txBody>
          <a:bodyPr/>
          <a:lstStyle/>
          <a:p>
            <a:r>
              <a:rPr lang="en-US" dirty="0"/>
              <a:t>Sickle cell disease is a condition that causes red blood cells to become crescent-shaped.</a:t>
            </a:r>
          </a:p>
          <a:p>
            <a:r>
              <a:rPr lang="en-US" dirty="0"/>
              <a:t>Sickled red blood cells clump together, creating blood flow blockages that can lead to infection, pain, or even death.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FBB47E-2F04-AF6A-0E22-0CA7918A1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Sickle cell disease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8C6C7E4-ACD1-50AF-F31F-5DA382ED5201}"/>
              </a:ext>
            </a:extLst>
          </p:cNvPr>
          <p:cNvGrpSpPr/>
          <p:nvPr/>
        </p:nvGrpSpPr>
        <p:grpSpPr>
          <a:xfrm>
            <a:off x="6413697" y="1085646"/>
            <a:ext cx="5117192" cy="4235036"/>
            <a:chOff x="5973175" y="1464469"/>
            <a:chExt cx="5117192" cy="423503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1BBA265-F52F-AD40-690D-F98EF699A6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7830" b="66400"/>
            <a:stretch/>
          </p:blipFill>
          <p:spPr>
            <a:xfrm>
              <a:off x="5973175" y="1516728"/>
              <a:ext cx="5117192" cy="3678234"/>
            </a:xfrm>
            <a:custGeom>
              <a:avLst/>
              <a:gdLst>
                <a:gd name="connsiteX0" fmla="*/ 0 w 5117192"/>
                <a:gd name="connsiteY0" fmla="*/ 0 h 3678234"/>
                <a:gd name="connsiteX1" fmla="*/ 5117192 w 5117192"/>
                <a:gd name="connsiteY1" fmla="*/ 0 h 3678234"/>
                <a:gd name="connsiteX2" fmla="*/ 5117192 w 5117192"/>
                <a:gd name="connsiteY2" fmla="*/ 502572 h 3678234"/>
                <a:gd name="connsiteX3" fmla="*/ 4657287 w 5117192"/>
                <a:gd name="connsiteY3" fmla="*/ 502572 h 3678234"/>
                <a:gd name="connsiteX4" fmla="*/ 4657287 w 5117192"/>
                <a:gd name="connsiteY4" fmla="*/ 1023319 h 3678234"/>
                <a:gd name="connsiteX5" fmla="*/ 5117192 w 5117192"/>
                <a:gd name="connsiteY5" fmla="*/ 1023319 h 3678234"/>
                <a:gd name="connsiteX6" fmla="*/ 5117192 w 5117192"/>
                <a:gd name="connsiteY6" fmla="*/ 3678234 h 3678234"/>
                <a:gd name="connsiteX7" fmla="*/ 0 w 5117192"/>
                <a:gd name="connsiteY7" fmla="*/ 3678234 h 3678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7192" h="3678234">
                  <a:moveTo>
                    <a:pt x="0" y="0"/>
                  </a:moveTo>
                  <a:lnTo>
                    <a:pt x="5117192" y="0"/>
                  </a:lnTo>
                  <a:lnTo>
                    <a:pt x="5117192" y="502572"/>
                  </a:lnTo>
                  <a:lnTo>
                    <a:pt x="4657287" y="502572"/>
                  </a:lnTo>
                  <a:lnTo>
                    <a:pt x="4657287" y="1023319"/>
                  </a:lnTo>
                  <a:lnTo>
                    <a:pt x="5117192" y="1023319"/>
                  </a:lnTo>
                  <a:lnTo>
                    <a:pt x="5117192" y="3678234"/>
                  </a:lnTo>
                  <a:lnTo>
                    <a:pt x="0" y="3678234"/>
                  </a:lnTo>
                  <a:close/>
                </a:path>
              </a:pathLst>
            </a:cu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9D0770-D61D-0B45-99BE-67C6ABB9AF0D}"/>
                </a:ext>
              </a:extLst>
            </p:cNvPr>
            <p:cNvSpPr txBox="1"/>
            <p:nvPr/>
          </p:nvSpPr>
          <p:spPr>
            <a:xfrm>
              <a:off x="6168355" y="1464469"/>
              <a:ext cx="320466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10000"/>
                    </a:schemeClr>
                  </a:solidFill>
                  <a:latin typeface="AMP_GothamRoundedBold" panose="02000000000000000000" pitchFamily="2" charset="77"/>
                </a:rPr>
                <a:t>Sickled red blood cell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1719693-0B51-9BF3-3284-A49B208894BA}"/>
                </a:ext>
              </a:extLst>
            </p:cNvPr>
            <p:cNvSpPr txBox="1"/>
            <p:nvPr/>
          </p:nvSpPr>
          <p:spPr>
            <a:xfrm>
              <a:off x="7042843" y="5176285"/>
              <a:ext cx="28686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10000"/>
                    </a:schemeClr>
                  </a:solidFill>
                  <a:latin typeface="AMP_GothamRoundedBold" panose="02000000000000000000" pitchFamily="2" charset="77"/>
                </a:rPr>
                <a:t>Blockage</a:t>
              </a: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B1081B-9C56-A542-662F-875A172B6891}"/>
              </a:ext>
            </a:extLst>
          </p:cNvPr>
          <p:cNvCxnSpPr>
            <a:cxnSpLocks/>
          </p:cNvCxnSpPr>
          <p:nvPr/>
        </p:nvCxnSpPr>
        <p:spPr>
          <a:xfrm flipH="1" flipV="1">
            <a:off x="8473440" y="2039753"/>
            <a:ext cx="625521" cy="916807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F1BE40D-2C01-CB2E-BF40-CB989F8818D0}"/>
              </a:ext>
            </a:extLst>
          </p:cNvPr>
          <p:cNvCxnSpPr>
            <a:cxnSpLocks/>
          </p:cNvCxnSpPr>
          <p:nvPr/>
        </p:nvCxnSpPr>
        <p:spPr>
          <a:xfrm flipH="1">
            <a:off x="9316720" y="3251200"/>
            <a:ext cx="853440" cy="1617198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96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4EDFDA-090D-A019-7EE3-A6240AF106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633754" cy="4294187"/>
          </a:xfrm>
        </p:spPr>
        <p:txBody>
          <a:bodyPr/>
          <a:lstStyle/>
          <a:p>
            <a:r>
              <a:rPr lang="en-US" dirty="0"/>
              <a:t>Hemoglobin transports oxygen in your red blood cells.</a:t>
            </a:r>
          </a:p>
          <a:p>
            <a:r>
              <a:rPr lang="en-US" dirty="0"/>
              <a:t>Hemoglobin is composed of two </a:t>
            </a:r>
            <a:r>
              <a:rPr lang="el-GR" dirty="0"/>
              <a:t>α</a:t>
            </a:r>
            <a:r>
              <a:rPr lang="en-US" dirty="0"/>
              <a:t>-globin and two </a:t>
            </a:r>
            <a:r>
              <a:rPr lang="el-GR" dirty="0"/>
              <a:t>β</a:t>
            </a:r>
            <a:r>
              <a:rPr lang="en-US" dirty="0"/>
              <a:t>-globin subunits.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2A2558B1-3C12-8E36-121A-61C14C719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Hemoglobin protein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41E4C4-601F-C886-A183-B5694E09A3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62" r="54326"/>
          <a:stretch/>
        </p:blipFill>
        <p:spPr>
          <a:xfrm>
            <a:off x="7813462" y="1566969"/>
            <a:ext cx="2846836" cy="273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44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4EDFDA-090D-A019-7EE3-A6240AF106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4687389" cy="4294187"/>
          </a:xfrm>
        </p:spPr>
        <p:txBody>
          <a:bodyPr/>
          <a:lstStyle/>
          <a:p>
            <a:r>
              <a:rPr lang="en-US" dirty="0"/>
              <a:t>Hemoglobin proteins move freely inside the cytoplasm of red blood cells. </a:t>
            </a:r>
          </a:p>
          <a:p>
            <a:r>
              <a:rPr lang="en-US" dirty="0"/>
              <a:t>This normal form of hemoglobin protein is called hemoglobin A.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2A2558B1-3C12-8E36-121A-61C14C719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Hemoglobin protein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BFC274-8F8F-2069-F765-F4644D5A97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62" r="54326"/>
          <a:stretch/>
        </p:blipFill>
        <p:spPr>
          <a:xfrm>
            <a:off x="5589487" y="1199668"/>
            <a:ext cx="1107084" cy="10648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401E46-DF55-76CE-9883-24AFA2610B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62" r="54326"/>
          <a:stretch/>
        </p:blipFill>
        <p:spPr>
          <a:xfrm>
            <a:off x="6600233" y="2241509"/>
            <a:ext cx="1107084" cy="10648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0A5D92-3475-6B4D-E7BE-46942D306A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62" r="54326"/>
          <a:stretch/>
        </p:blipFill>
        <p:spPr>
          <a:xfrm>
            <a:off x="8047638" y="1246898"/>
            <a:ext cx="1107084" cy="10648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28120E-C87E-C38A-3247-C1E48D2B8B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2608"/>
          <a:stretch/>
        </p:blipFill>
        <p:spPr>
          <a:xfrm>
            <a:off x="6379914" y="3172383"/>
            <a:ext cx="3774069" cy="20872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B564EA-C368-66AA-236D-9E8BAF4A87F4}"/>
              </a:ext>
            </a:extLst>
          </p:cNvPr>
          <p:cNvSpPr txBox="1"/>
          <p:nvPr/>
        </p:nvSpPr>
        <p:spPr>
          <a:xfrm>
            <a:off x="8855014" y="2430605"/>
            <a:ext cx="28308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Free-floating hemoglobin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F883AF-41C4-80AB-BD0E-789AB1657912}"/>
              </a:ext>
            </a:extLst>
          </p:cNvPr>
          <p:cNvSpPr txBox="1"/>
          <p:nvPr/>
        </p:nvSpPr>
        <p:spPr>
          <a:xfrm>
            <a:off x="7139114" y="4930420"/>
            <a:ext cx="24683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Normal red blood cell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A99DC2F-28B7-0983-6E42-1BEF33716AB9}"/>
              </a:ext>
            </a:extLst>
          </p:cNvPr>
          <p:cNvCxnSpPr>
            <a:cxnSpLocks/>
          </p:cNvCxnSpPr>
          <p:nvPr/>
        </p:nvCxnSpPr>
        <p:spPr>
          <a:xfrm flipH="1" flipV="1">
            <a:off x="5589487" y="2311787"/>
            <a:ext cx="1338267" cy="2022761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8439600-B307-D78A-82AA-F169D0F758BB}"/>
              </a:ext>
            </a:extLst>
          </p:cNvPr>
          <p:cNvCxnSpPr>
            <a:cxnSpLocks/>
          </p:cNvCxnSpPr>
          <p:nvPr/>
        </p:nvCxnSpPr>
        <p:spPr>
          <a:xfrm flipV="1">
            <a:off x="6961173" y="2421620"/>
            <a:ext cx="2039136" cy="191292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06F6440-FD96-251F-B981-15A8CF63A6C9}"/>
              </a:ext>
            </a:extLst>
          </p:cNvPr>
          <p:cNvSpPr txBox="1"/>
          <p:nvPr/>
        </p:nvSpPr>
        <p:spPr>
          <a:xfrm>
            <a:off x="5865040" y="622006"/>
            <a:ext cx="2830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Hemoglobin A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6D4BB0B-7A20-4947-AA55-353D97627C74}"/>
              </a:ext>
            </a:extLst>
          </p:cNvPr>
          <p:cNvCxnSpPr>
            <a:cxnSpLocks/>
          </p:cNvCxnSpPr>
          <p:nvPr/>
        </p:nvCxnSpPr>
        <p:spPr>
          <a:xfrm flipV="1">
            <a:off x="9922973" y="3384712"/>
            <a:ext cx="622258" cy="909611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57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4EDFDA-090D-A019-7EE3-A6240AF106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715000" cy="4294187"/>
          </a:xfrm>
        </p:spPr>
        <p:txBody>
          <a:bodyPr/>
          <a:lstStyle/>
          <a:p>
            <a:r>
              <a:rPr lang="en-US" dirty="0"/>
              <a:t>Sickle cell disease is caused by a mutation that substitutes a single DNA nucleotide in the </a:t>
            </a:r>
            <a:r>
              <a:rPr lang="el-GR" i="1" dirty="0"/>
              <a:t>β-</a:t>
            </a:r>
            <a:r>
              <a:rPr lang="en-US" i="1" dirty="0"/>
              <a:t>globin </a:t>
            </a:r>
            <a:r>
              <a:rPr lang="en-US" dirty="0"/>
              <a:t>gene. </a:t>
            </a:r>
          </a:p>
          <a:p>
            <a:r>
              <a:rPr lang="en-US" dirty="0"/>
              <a:t>The mutation leads to a single amino acid substitution in the </a:t>
            </a:r>
            <a:r>
              <a:rPr lang="el-GR" dirty="0"/>
              <a:t>β-</a:t>
            </a:r>
            <a:r>
              <a:rPr lang="en-US" dirty="0"/>
              <a:t>globin protein and causes a hydrophobic amino acid to face the watery cytoplasm. 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2A2558B1-3C12-8E36-121A-61C14C719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The sickle cell mutation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D31206-DD0B-A8D3-26BF-321DA8A43741}"/>
              </a:ext>
            </a:extLst>
          </p:cNvPr>
          <p:cNvSpPr txBox="1"/>
          <p:nvPr/>
        </p:nvSpPr>
        <p:spPr>
          <a:xfrm>
            <a:off x="5862801" y="4472788"/>
            <a:ext cx="30063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Mutated </a:t>
            </a:r>
          </a:p>
          <a:p>
            <a:pPr algn="ctr"/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amino acid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6B85104-1387-41C5-A331-205DB18E2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428" y="1587238"/>
            <a:ext cx="2738331" cy="2738331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10F88B-18FC-4BA7-FAE7-E61CA848D7AD}"/>
              </a:ext>
            </a:extLst>
          </p:cNvPr>
          <p:cNvCxnSpPr>
            <a:cxnSpLocks/>
          </p:cNvCxnSpPr>
          <p:nvPr/>
        </p:nvCxnSpPr>
        <p:spPr>
          <a:xfrm flipH="1">
            <a:off x="7366000" y="3824198"/>
            <a:ext cx="536416" cy="671602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42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4EDFDA-090D-A019-7EE3-A6240AF106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715000" cy="4294187"/>
          </a:xfrm>
        </p:spPr>
        <p:txBody>
          <a:bodyPr/>
          <a:lstStyle/>
          <a:p>
            <a:r>
              <a:rPr lang="en-US" dirty="0"/>
              <a:t>The mutated amino acids repel water and form hydrophobic links with each other, assembling long chains of hemoglobin proteins that distort the red blood cell into a sickle.</a:t>
            </a:r>
          </a:p>
          <a:p>
            <a:r>
              <a:rPr lang="en-US" dirty="0"/>
              <a:t>This abnormal form of hemoglobin protein is called hemoglobin S.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2A2558B1-3C12-8E36-121A-61C14C719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The sickle cell mutation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E8EAB5-98AB-05F7-2F8C-74E0E1F47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4304" y="206849"/>
            <a:ext cx="3669793" cy="305021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5B65BBF-AA14-2883-1E24-594191C1D2B0}"/>
              </a:ext>
            </a:extLst>
          </p:cNvPr>
          <p:cNvGrpSpPr/>
          <p:nvPr/>
        </p:nvGrpSpPr>
        <p:grpSpPr>
          <a:xfrm>
            <a:off x="5968415" y="1714500"/>
            <a:ext cx="6223585" cy="3979540"/>
            <a:chOff x="5968415" y="1714500"/>
            <a:chExt cx="6223585" cy="397954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21C03B6-1A54-6743-6305-A595F7EA0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69072"/>
            <a:stretch/>
          </p:blipFill>
          <p:spPr>
            <a:xfrm>
              <a:off x="5968415" y="3248664"/>
              <a:ext cx="6223585" cy="2113272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7A64E9D-48C0-12CC-6EE7-9B4D0CD9CB9A}"/>
                </a:ext>
              </a:extLst>
            </p:cNvPr>
            <p:cNvGrpSpPr/>
            <p:nvPr/>
          </p:nvGrpSpPr>
          <p:grpSpPr>
            <a:xfrm>
              <a:off x="6893200" y="1714500"/>
              <a:ext cx="3625802" cy="3979540"/>
              <a:chOff x="6893200" y="1714500"/>
              <a:chExt cx="3625802" cy="3979540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5F305AC-590A-32DB-3DF5-84EE22D317B4}"/>
                  </a:ext>
                </a:extLst>
              </p:cNvPr>
              <p:cNvSpPr txBox="1"/>
              <p:nvPr/>
            </p:nvSpPr>
            <p:spPr>
              <a:xfrm>
                <a:off x="7641411" y="4739933"/>
                <a:ext cx="287759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2">
                        <a:lumMod val="25000"/>
                      </a:schemeClr>
                    </a:solidFill>
                    <a:latin typeface="AMP_GothamRoundedBold" panose="02000000000000000000" pitchFamily="2" charset="77"/>
                  </a:rPr>
                  <a:t>Sickled red blood cell</a:t>
                </a: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2A8731E9-3B74-10EE-E54F-1A816722C4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93200" y="3298135"/>
                <a:ext cx="2492176" cy="1007165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072087F9-87C1-0E34-DCC4-A8E30C03B3B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398000" y="1714500"/>
                <a:ext cx="1098426" cy="244094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A8C3826-CE56-ADBC-2B0B-44BD564DA4FD}"/>
              </a:ext>
            </a:extLst>
          </p:cNvPr>
          <p:cNvSpPr txBox="1"/>
          <p:nvPr/>
        </p:nvSpPr>
        <p:spPr>
          <a:xfrm>
            <a:off x="5968415" y="343218"/>
            <a:ext cx="28775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Hemoglobin S</a:t>
            </a:r>
          </a:p>
          <a:p>
            <a:pPr algn="ctr"/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strand</a:t>
            </a:r>
          </a:p>
        </p:txBody>
      </p:sp>
    </p:spTree>
    <p:extLst>
      <p:ext uri="{BB962C8B-B14F-4D97-AF65-F5344CB8AC3E}">
        <p14:creationId xmlns:p14="http://schemas.microsoft.com/office/powerpoint/2010/main" val="286021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13033BB4-0811-8476-A9E5-D39815B7B6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9216" y="1646008"/>
            <a:ext cx="7051044" cy="4294187"/>
          </a:xfrm>
        </p:spPr>
        <p:txBody>
          <a:bodyPr/>
          <a:lstStyle/>
          <a:p>
            <a:r>
              <a:rPr lang="en-US" dirty="0"/>
              <a:t>There are two alleles of the </a:t>
            </a:r>
            <a:r>
              <a:rPr lang="el-GR" i="1" dirty="0"/>
              <a:t>β-</a:t>
            </a:r>
            <a:r>
              <a:rPr lang="en-US" i="1" dirty="0"/>
              <a:t>globin</a:t>
            </a:r>
            <a:r>
              <a:rPr lang="en-US" dirty="0"/>
              <a:t> gene relevant to sickle cell disease:</a:t>
            </a:r>
          </a:p>
          <a:p>
            <a:pPr lvl="1"/>
            <a:r>
              <a:rPr lang="en-US" dirty="0"/>
              <a:t>The normal </a:t>
            </a:r>
            <a:r>
              <a:rPr lang="el-GR" i="1" dirty="0"/>
              <a:t>β-</a:t>
            </a:r>
            <a:r>
              <a:rPr lang="en-US" i="1" dirty="0"/>
              <a:t>globin </a:t>
            </a:r>
            <a:r>
              <a:rPr lang="en-US" dirty="0"/>
              <a:t>allele (abbreviated “A” for hemoglobin A) </a:t>
            </a:r>
          </a:p>
          <a:p>
            <a:pPr lvl="1"/>
            <a:r>
              <a:rPr lang="en-US" dirty="0"/>
              <a:t>The mutated sickle cell allele (abbreviated “S” for hemoglobin S)</a:t>
            </a:r>
          </a:p>
          <a:p>
            <a:r>
              <a:rPr lang="en-US" dirty="0"/>
              <a:t>Sickle cell disease follows a recessive inheritance pattern.</a:t>
            </a:r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F876DFE-D3CD-49C8-6128-D5FD2B8C2C23}"/>
              </a:ext>
            </a:extLst>
          </p:cNvPr>
          <p:cNvGrpSpPr/>
          <p:nvPr/>
        </p:nvGrpSpPr>
        <p:grpSpPr>
          <a:xfrm>
            <a:off x="9396520" y="3456895"/>
            <a:ext cx="2452580" cy="2551749"/>
            <a:chOff x="9396520" y="3456895"/>
            <a:chExt cx="2452580" cy="255174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844983E-B68C-C463-A281-A58525A6CF72}"/>
                </a:ext>
              </a:extLst>
            </p:cNvPr>
            <p:cNvSpPr/>
            <p:nvPr/>
          </p:nvSpPr>
          <p:spPr>
            <a:xfrm>
              <a:off x="9877529" y="3456895"/>
              <a:ext cx="1525257" cy="1597642"/>
            </a:xfrm>
            <a:prstGeom prst="rect">
              <a:avLst/>
            </a:prstGeom>
            <a:solidFill>
              <a:srgbClr val="CEF0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96824D5-16DB-FB15-FD88-73BC799C61BD}"/>
                </a:ext>
              </a:extLst>
            </p:cNvPr>
            <p:cNvSpPr txBox="1"/>
            <p:nvPr/>
          </p:nvSpPr>
          <p:spPr>
            <a:xfrm>
              <a:off x="9396520" y="5054537"/>
              <a:ext cx="24525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Sickle cell disease</a:t>
              </a: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8A2DC9A-CD0C-D650-CC20-C0B546A00A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628235"/>
              </p:ext>
            </p:extLst>
          </p:nvPr>
        </p:nvGraphicFramePr>
        <p:xfrm>
          <a:off x="6840311" y="720308"/>
          <a:ext cx="4562475" cy="4336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0825">
                  <a:extLst>
                    <a:ext uri="{9D8B030D-6E8A-4147-A177-3AD203B41FA5}">
                      <a16:colId xmlns:a16="http://schemas.microsoft.com/office/drawing/2014/main" val="4217918667"/>
                    </a:ext>
                  </a:extLst>
                </a:gridCol>
                <a:gridCol w="1520825">
                  <a:extLst>
                    <a:ext uri="{9D8B030D-6E8A-4147-A177-3AD203B41FA5}">
                      <a16:colId xmlns:a16="http://schemas.microsoft.com/office/drawing/2014/main" val="4125886403"/>
                    </a:ext>
                  </a:extLst>
                </a:gridCol>
                <a:gridCol w="1520825">
                  <a:extLst>
                    <a:ext uri="{9D8B030D-6E8A-4147-A177-3AD203B41FA5}">
                      <a16:colId xmlns:a16="http://schemas.microsoft.com/office/drawing/2014/main" val="302912148"/>
                    </a:ext>
                  </a:extLst>
                </a:gridCol>
              </a:tblGrid>
              <a:tr h="1166388">
                <a:tc>
                  <a:txBody>
                    <a:bodyPr/>
                    <a:lstStyle/>
                    <a:p>
                      <a:pPr algn="ctr"/>
                      <a:endParaRPr lang="en-US" sz="6600" b="0" dirty="0">
                        <a:solidFill>
                          <a:srgbClr val="002D73"/>
                        </a:solidFill>
                        <a:latin typeface="AMP_GothamRoundedBold" panose="02000000000000000000" pitchFamily="2" charset="77"/>
                        <a:cs typeface="Helvetica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cs typeface="Helvetica" panose="020B0604020202020204" pitchFamily="34" charset="0"/>
                        </a:rPr>
                        <a:t>A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cs typeface="Helvetica" panose="020B0604020202020204" pitchFamily="34" charset="0"/>
                        </a:rPr>
                        <a:t>S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3067984"/>
                  </a:ext>
                </a:extLst>
              </a:tr>
              <a:tr h="1585278">
                <a:tc>
                  <a:txBody>
                    <a:bodyPr/>
                    <a:lstStyle/>
                    <a:p>
                      <a:pPr algn="r"/>
                      <a:r>
                        <a:rPr lang="en-US" sz="66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cs typeface="Helvetica" panose="020B0604020202020204" pitchFamily="34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cs typeface="Helvetica" panose="020B0604020202020204" pitchFamily="34" charset="0"/>
                        </a:rPr>
                        <a:t>AA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cs typeface="Helvetica" panose="020B0604020202020204" pitchFamily="34" charset="0"/>
                        </a:rPr>
                        <a:t>AS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223375"/>
                  </a:ext>
                </a:extLst>
              </a:tr>
              <a:tr h="1585278">
                <a:tc>
                  <a:txBody>
                    <a:bodyPr/>
                    <a:lstStyle/>
                    <a:p>
                      <a:pPr algn="r"/>
                      <a:r>
                        <a:rPr lang="en-US" sz="66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cs typeface="Helvetica" panose="020B0604020202020204" pitchFamily="34" charset="0"/>
                        </a:rPr>
                        <a:t>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cs typeface="Helvetica" panose="020B0604020202020204" pitchFamily="34" charset="0"/>
                        </a:rPr>
                        <a:t>AS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cs typeface="Helvetica" panose="020B0604020202020204" pitchFamily="34" charset="0"/>
                        </a:rPr>
                        <a:t>SS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8691670"/>
                  </a:ext>
                </a:extLst>
              </a:tr>
            </a:tbl>
          </a:graphicData>
        </a:graphic>
      </p:graphicFrame>
      <p:sp>
        <p:nvSpPr>
          <p:cNvPr id="8" name="Title 7">
            <a:extLst>
              <a:ext uri="{FF2B5EF4-FFF2-40B4-BE49-F238E27FC236}">
                <a16:creationId xmlns:a16="http://schemas.microsoft.com/office/drawing/2014/main" id="{025F8388-98CF-A59C-9A52-CD535EDC1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of sickle cell disease</a:t>
            </a:r>
          </a:p>
        </p:txBody>
      </p:sp>
    </p:spTree>
    <p:extLst>
      <p:ext uri="{BB962C8B-B14F-4D97-AF65-F5344CB8AC3E}">
        <p14:creationId xmlns:p14="http://schemas.microsoft.com/office/powerpoint/2010/main" val="181662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25F8388-98CF-A59C-9A52-CD535EDC1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of sickle cell disease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CF06CA-C502-6E38-5768-8AE450697A0A}"/>
              </a:ext>
            </a:extLst>
          </p:cNvPr>
          <p:cNvGrpSpPr/>
          <p:nvPr/>
        </p:nvGrpSpPr>
        <p:grpSpPr>
          <a:xfrm>
            <a:off x="1215834" y="1573530"/>
            <a:ext cx="9003412" cy="4039295"/>
            <a:chOff x="1215834" y="1573530"/>
            <a:chExt cx="9003412" cy="403929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FA75892-8212-A397-B7AD-EF5136790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8040" y="1573530"/>
              <a:ext cx="7239000" cy="265430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9B50114-CA7F-B593-B9A3-15E229A275B4}"/>
                </a:ext>
              </a:extLst>
            </p:cNvPr>
            <p:cNvSpPr txBox="1"/>
            <p:nvPr/>
          </p:nvSpPr>
          <p:spPr>
            <a:xfrm>
              <a:off x="1215834" y="4227830"/>
              <a:ext cx="246835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SS</a:t>
              </a:r>
            </a:p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Sickle cell disease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398A71-FA16-06A5-5669-1FB19D70ECBB}"/>
                </a:ext>
              </a:extLst>
            </p:cNvPr>
            <p:cNvSpPr txBox="1"/>
            <p:nvPr/>
          </p:nvSpPr>
          <p:spPr>
            <a:xfrm>
              <a:off x="7750891" y="4227830"/>
              <a:ext cx="246835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AA</a:t>
              </a:r>
            </a:p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Unaffected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0B3D00-F359-A305-8165-C724F4AADBA4}"/>
                </a:ext>
              </a:extLst>
            </p:cNvPr>
            <p:cNvSpPr txBox="1"/>
            <p:nvPr/>
          </p:nvSpPr>
          <p:spPr>
            <a:xfrm>
              <a:off x="4483362" y="4227830"/>
              <a:ext cx="246835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AS</a:t>
              </a:r>
            </a:p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Sickle cell trait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6970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25F8388-98CF-A59C-9A52-CD535EDC1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of sickle cell disease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CF06CA-C502-6E38-5768-8AE450697A0A}"/>
              </a:ext>
            </a:extLst>
          </p:cNvPr>
          <p:cNvGrpSpPr/>
          <p:nvPr/>
        </p:nvGrpSpPr>
        <p:grpSpPr>
          <a:xfrm>
            <a:off x="1215834" y="1573530"/>
            <a:ext cx="9003412" cy="4039295"/>
            <a:chOff x="1215834" y="1573530"/>
            <a:chExt cx="9003412" cy="403929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FA75892-8212-A397-B7AD-EF5136790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8040" y="1573530"/>
              <a:ext cx="7239000" cy="265430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9B50114-CA7F-B593-B9A3-15E229A275B4}"/>
                </a:ext>
              </a:extLst>
            </p:cNvPr>
            <p:cNvSpPr txBox="1"/>
            <p:nvPr/>
          </p:nvSpPr>
          <p:spPr>
            <a:xfrm>
              <a:off x="1215834" y="4227830"/>
              <a:ext cx="246835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SS</a:t>
              </a:r>
            </a:p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Sickle cell disease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398A71-FA16-06A5-5669-1FB19D70ECBB}"/>
                </a:ext>
              </a:extLst>
            </p:cNvPr>
            <p:cNvSpPr txBox="1"/>
            <p:nvPr/>
          </p:nvSpPr>
          <p:spPr>
            <a:xfrm>
              <a:off x="7750891" y="4227830"/>
              <a:ext cx="246835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AA</a:t>
              </a:r>
            </a:p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Unaffected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0B3D00-F359-A305-8165-C724F4AADBA4}"/>
                </a:ext>
              </a:extLst>
            </p:cNvPr>
            <p:cNvSpPr txBox="1"/>
            <p:nvPr/>
          </p:nvSpPr>
          <p:spPr>
            <a:xfrm>
              <a:off x="4483362" y="4227830"/>
              <a:ext cx="246835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AS</a:t>
              </a:r>
            </a:p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Sickle cell trait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07745FE-4B2F-FD5F-EE1E-CEBB925778C3}"/>
              </a:ext>
            </a:extLst>
          </p:cNvPr>
          <p:cNvSpPr/>
          <p:nvPr/>
        </p:nvSpPr>
        <p:spPr>
          <a:xfrm>
            <a:off x="4104640" y="1493520"/>
            <a:ext cx="6268720" cy="4318000"/>
          </a:xfrm>
          <a:prstGeom prst="rect">
            <a:avLst/>
          </a:prstGeom>
          <a:solidFill>
            <a:schemeClr val="bg1">
              <a:alpha val="6902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FF8244-6CCA-CD8A-0DCA-0FE08516F522}"/>
              </a:ext>
            </a:extLst>
          </p:cNvPr>
          <p:cNvGrpSpPr/>
          <p:nvPr/>
        </p:nvGrpSpPr>
        <p:grpSpPr>
          <a:xfrm>
            <a:off x="4657278" y="3455685"/>
            <a:ext cx="3866606" cy="2080229"/>
            <a:chOff x="7534418" y="2279056"/>
            <a:chExt cx="3866606" cy="208022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4A398D24-69CE-072B-10F5-81B0919CC34F}"/>
                </a:ext>
              </a:extLst>
            </p:cNvPr>
            <p:cNvSpPr/>
            <p:nvPr/>
          </p:nvSpPr>
          <p:spPr>
            <a:xfrm>
              <a:off x="7534418" y="2279056"/>
              <a:ext cx="3866606" cy="208022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FD3C57D-F539-071E-C698-AD9FF284858E}"/>
                </a:ext>
              </a:extLst>
            </p:cNvPr>
            <p:cNvSpPr txBox="1"/>
            <p:nvPr/>
          </p:nvSpPr>
          <p:spPr>
            <a:xfrm>
              <a:off x="7789500" y="2420293"/>
              <a:ext cx="335644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MP_GothamRoundedBold" panose="02000000000000000000" pitchFamily="2" charset="0"/>
                </a:rPr>
                <a:t>Only individuals with two copies of the sickle cell allele have sickle cell disease</a:t>
              </a:r>
            </a:p>
          </p:txBody>
        </p:sp>
      </p:grp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64D22BF-AE4D-45F1-7588-77A8EC10839C}"/>
              </a:ext>
            </a:extLst>
          </p:cNvPr>
          <p:cNvSpPr/>
          <p:nvPr/>
        </p:nvSpPr>
        <p:spPr>
          <a:xfrm>
            <a:off x="1170392" y="3406422"/>
            <a:ext cx="2559238" cy="2382520"/>
          </a:xfrm>
          <a:prstGeom prst="roundRect">
            <a:avLst/>
          </a:prstGeom>
          <a:noFill/>
          <a:ln w="76200">
            <a:solidFill>
              <a:srgbClr val="D10F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90709366-4412-2BCC-8AA3-0794CBC63B9D}"/>
              </a:ext>
            </a:extLst>
          </p:cNvPr>
          <p:cNvSpPr/>
          <p:nvPr/>
        </p:nvSpPr>
        <p:spPr>
          <a:xfrm>
            <a:off x="3869033" y="4029135"/>
            <a:ext cx="769013" cy="855409"/>
          </a:xfrm>
          <a:prstGeom prst="leftArrow">
            <a:avLst/>
          </a:prstGeom>
          <a:solidFill>
            <a:srgbClr val="D10F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829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25F8388-98CF-A59C-9A52-CD535EDC1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of sickle cell disease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CF06CA-C502-6E38-5768-8AE450697A0A}"/>
              </a:ext>
            </a:extLst>
          </p:cNvPr>
          <p:cNvGrpSpPr/>
          <p:nvPr/>
        </p:nvGrpSpPr>
        <p:grpSpPr>
          <a:xfrm>
            <a:off x="1215834" y="1573530"/>
            <a:ext cx="9003412" cy="4039295"/>
            <a:chOff x="1215834" y="1573530"/>
            <a:chExt cx="9003412" cy="403929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FA75892-8212-A397-B7AD-EF5136790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8040" y="1573530"/>
              <a:ext cx="7239000" cy="265430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9B50114-CA7F-B593-B9A3-15E229A275B4}"/>
                </a:ext>
              </a:extLst>
            </p:cNvPr>
            <p:cNvSpPr txBox="1"/>
            <p:nvPr/>
          </p:nvSpPr>
          <p:spPr>
            <a:xfrm>
              <a:off x="1215834" y="4227830"/>
              <a:ext cx="246835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SS</a:t>
              </a:r>
            </a:p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Sickle cell disease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398A71-FA16-06A5-5669-1FB19D70ECBB}"/>
                </a:ext>
              </a:extLst>
            </p:cNvPr>
            <p:cNvSpPr txBox="1"/>
            <p:nvPr/>
          </p:nvSpPr>
          <p:spPr>
            <a:xfrm>
              <a:off x="7750891" y="4227830"/>
              <a:ext cx="246835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AA</a:t>
              </a:r>
            </a:p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Unaffected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0B3D00-F359-A305-8165-C724F4AADBA4}"/>
                </a:ext>
              </a:extLst>
            </p:cNvPr>
            <p:cNvSpPr txBox="1"/>
            <p:nvPr/>
          </p:nvSpPr>
          <p:spPr>
            <a:xfrm>
              <a:off x="4483362" y="4227830"/>
              <a:ext cx="246835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AS</a:t>
              </a:r>
            </a:p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Sickle cell trait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07745FE-4B2F-FD5F-EE1E-CEBB925778C3}"/>
              </a:ext>
            </a:extLst>
          </p:cNvPr>
          <p:cNvSpPr/>
          <p:nvPr/>
        </p:nvSpPr>
        <p:spPr>
          <a:xfrm>
            <a:off x="7256410" y="1573530"/>
            <a:ext cx="3218550" cy="4318000"/>
          </a:xfrm>
          <a:prstGeom prst="rect">
            <a:avLst/>
          </a:prstGeom>
          <a:solidFill>
            <a:schemeClr val="bg1">
              <a:alpha val="6902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FF8244-6CCA-CD8A-0DCA-0FE08516F522}"/>
              </a:ext>
            </a:extLst>
          </p:cNvPr>
          <p:cNvGrpSpPr/>
          <p:nvPr/>
        </p:nvGrpSpPr>
        <p:grpSpPr>
          <a:xfrm>
            <a:off x="8160657" y="1319574"/>
            <a:ext cx="3557082" cy="4766265"/>
            <a:chOff x="7534418" y="2279055"/>
            <a:chExt cx="3557082" cy="4766265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4A398D24-69CE-072B-10F5-81B0919CC34F}"/>
                </a:ext>
              </a:extLst>
            </p:cNvPr>
            <p:cNvSpPr/>
            <p:nvPr/>
          </p:nvSpPr>
          <p:spPr>
            <a:xfrm>
              <a:off x="7534418" y="2279055"/>
              <a:ext cx="3557082" cy="476626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FD3C57D-F539-071E-C698-AD9FF284858E}"/>
                </a:ext>
              </a:extLst>
            </p:cNvPr>
            <p:cNvSpPr txBox="1"/>
            <p:nvPr/>
          </p:nvSpPr>
          <p:spPr>
            <a:xfrm>
              <a:off x="7789500" y="2420293"/>
              <a:ext cx="3046918" cy="452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MP_GothamRoundedBold" panose="02000000000000000000" pitchFamily="2" charset="0"/>
                </a:rPr>
                <a:t>Individuals with one copy of the sickle cell allele have sickle cell trait.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MP_GothamRoundedBold" panose="02000000000000000000" pitchFamily="2" charset="0"/>
                </a:rPr>
                <a:t>They have some hemoglobin clumping, but under normal conditions their red blood cells do </a:t>
              </a:r>
              <a:r>
                <a:rPr lang="en-US" sz="2400" u="sng" dirty="0">
                  <a:solidFill>
                    <a:schemeClr val="tx1"/>
                  </a:solidFill>
                  <a:latin typeface="AMP_GothamRoundedBold" panose="02000000000000000000" pitchFamily="2" charset="0"/>
                </a:rPr>
                <a:t>not</a:t>
              </a:r>
              <a:r>
                <a:rPr lang="en-US" sz="2400" dirty="0">
                  <a:solidFill>
                    <a:schemeClr val="tx1"/>
                  </a:solidFill>
                  <a:latin typeface="AMP_GothamRoundedBold" panose="02000000000000000000" pitchFamily="2" charset="0"/>
                </a:rPr>
                <a:t> sickle.</a:t>
              </a:r>
            </a:p>
          </p:txBody>
        </p:sp>
      </p:grp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64D22BF-AE4D-45F1-7588-77A8EC10839C}"/>
              </a:ext>
            </a:extLst>
          </p:cNvPr>
          <p:cNvSpPr/>
          <p:nvPr/>
        </p:nvSpPr>
        <p:spPr>
          <a:xfrm>
            <a:off x="4157432" y="1346548"/>
            <a:ext cx="3015528" cy="4464972"/>
          </a:xfrm>
          <a:prstGeom prst="roundRect">
            <a:avLst/>
          </a:prstGeom>
          <a:noFill/>
          <a:ln w="76200">
            <a:solidFill>
              <a:srgbClr val="D10F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90709366-4412-2BCC-8AA3-0794CBC63B9D}"/>
              </a:ext>
            </a:extLst>
          </p:cNvPr>
          <p:cNvSpPr/>
          <p:nvPr/>
        </p:nvSpPr>
        <p:spPr>
          <a:xfrm>
            <a:off x="7377000" y="3001295"/>
            <a:ext cx="769013" cy="855409"/>
          </a:xfrm>
          <a:prstGeom prst="leftArrow">
            <a:avLst/>
          </a:prstGeom>
          <a:solidFill>
            <a:srgbClr val="D10F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C3150A-FDC1-83B7-48E4-24B4D57DD96D}"/>
              </a:ext>
            </a:extLst>
          </p:cNvPr>
          <p:cNvSpPr/>
          <p:nvPr/>
        </p:nvSpPr>
        <p:spPr>
          <a:xfrm>
            <a:off x="861497" y="1573530"/>
            <a:ext cx="3218550" cy="4318000"/>
          </a:xfrm>
          <a:prstGeom prst="rect">
            <a:avLst/>
          </a:prstGeom>
          <a:solidFill>
            <a:schemeClr val="bg1">
              <a:alpha val="6902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730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25F8388-98CF-A59C-9A52-CD535EDC1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of sickle cell disease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CF06CA-C502-6E38-5768-8AE450697A0A}"/>
              </a:ext>
            </a:extLst>
          </p:cNvPr>
          <p:cNvGrpSpPr/>
          <p:nvPr/>
        </p:nvGrpSpPr>
        <p:grpSpPr>
          <a:xfrm>
            <a:off x="1215834" y="1573530"/>
            <a:ext cx="9003412" cy="4039295"/>
            <a:chOff x="1215834" y="1573530"/>
            <a:chExt cx="9003412" cy="403929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FA75892-8212-A397-B7AD-EF5136790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8040" y="1573530"/>
              <a:ext cx="7239000" cy="265430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9B50114-CA7F-B593-B9A3-15E229A275B4}"/>
                </a:ext>
              </a:extLst>
            </p:cNvPr>
            <p:cNvSpPr txBox="1"/>
            <p:nvPr/>
          </p:nvSpPr>
          <p:spPr>
            <a:xfrm>
              <a:off x="1215834" y="4227830"/>
              <a:ext cx="246835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SS</a:t>
              </a:r>
            </a:p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Sickle cell disease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398A71-FA16-06A5-5669-1FB19D70ECBB}"/>
                </a:ext>
              </a:extLst>
            </p:cNvPr>
            <p:cNvSpPr txBox="1"/>
            <p:nvPr/>
          </p:nvSpPr>
          <p:spPr>
            <a:xfrm>
              <a:off x="7750891" y="4227830"/>
              <a:ext cx="246835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AA</a:t>
              </a:r>
            </a:p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Unaffected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0B3D00-F359-A305-8165-C724F4AADBA4}"/>
                </a:ext>
              </a:extLst>
            </p:cNvPr>
            <p:cNvSpPr txBox="1"/>
            <p:nvPr/>
          </p:nvSpPr>
          <p:spPr>
            <a:xfrm>
              <a:off x="4483362" y="4227830"/>
              <a:ext cx="246835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AS</a:t>
              </a:r>
            </a:p>
            <a:p>
              <a:pPr algn="ctr"/>
              <a:r>
                <a:rPr lang="en-US" sz="2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Sickle cell trait</a:t>
              </a:r>
            </a:p>
          </p:txBody>
        </p:sp>
      </p:grp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64D22BF-AE4D-45F1-7588-77A8EC10839C}"/>
              </a:ext>
            </a:extLst>
          </p:cNvPr>
          <p:cNvSpPr/>
          <p:nvPr/>
        </p:nvSpPr>
        <p:spPr>
          <a:xfrm>
            <a:off x="7674095" y="2700669"/>
            <a:ext cx="2657682" cy="2960815"/>
          </a:xfrm>
          <a:prstGeom prst="roundRect">
            <a:avLst/>
          </a:prstGeom>
          <a:noFill/>
          <a:ln w="76200">
            <a:solidFill>
              <a:srgbClr val="D10F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C3150A-FDC1-83B7-48E4-24B4D57DD96D}"/>
              </a:ext>
            </a:extLst>
          </p:cNvPr>
          <p:cNvSpPr/>
          <p:nvPr/>
        </p:nvSpPr>
        <p:spPr>
          <a:xfrm>
            <a:off x="861496" y="1573530"/>
            <a:ext cx="6230419" cy="4318000"/>
          </a:xfrm>
          <a:prstGeom prst="rect">
            <a:avLst/>
          </a:prstGeom>
          <a:solidFill>
            <a:schemeClr val="bg1">
              <a:alpha val="6902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90709366-4412-2BCC-8AA3-0794CBC63B9D}"/>
              </a:ext>
            </a:extLst>
          </p:cNvPr>
          <p:cNvSpPr/>
          <p:nvPr/>
        </p:nvSpPr>
        <p:spPr>
          <a:xfrm rot="10800000">
            <a:off x="6809305" y="3521420"/>
            <a:ext cx="769013" cy="855409"/>
          </a:xfrm>
          <a:prstGeom prst="leftArrow">
            <a:avLst/>
          </a:prstGeom>
          <a:solidFill>
            <a:srgbClr val="D10F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FF8244-6CCA-CD8A-0DCA-0FE08516F522}"/>
              </a:ext>
            </a:extLst>
          </p:cNvPr>
          <p:cNvGrpSpPr/>
          <p:nvPr/>
        </p:nvGrpSpPr>
        <p:grpSpPr>
          <a:xfrm>
            <a:off x="3234807" y="2054623"/>
            <a:ext cx="3557082" cy="3969340"/>
            <a:chOff x="7534418" y="2279056"/>
            <a:chExt cx="3557082" cy="3969340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4A398D24-69CE-072B-10F5-81B0919CC34F}"/>
                </a:ext>
              </a:extLst>
            </p:cNvPr>
            <p:cNvSpPr/>
            <p:nvPr/>
          </p:nvSpPr>
          <p:spPr>
            <a:xfrm>
              <a:off x="7534418" y="2279056"/>
              <a:ext cx="3557082" cy="39693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FD3C57D-F539-071E-C698-AD9FF284858E}"/>
                </a:ext>
              </a:extLst>
            </p:cNvPr>
            <p:cNvSpPr txBox="1"/>
            <p:nvPr/>
          </p:nvSpPr>
          <p:spPr>
            <a:xfrm>
              <a:off x="7789500" y="2420293"/>
              <a:ext cx="3046918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MP_GothamRoundedBold" panose="02000000000000000000" pitchFamily="2" charset="0"/>
                </a:rPr>
                <a:t>Individuals with two copies of the normal </a:t>
              </a:r>
              <a:r>
                <a:rPr lang="el-GR" sz="2400" i="1" dirty="0"/>
                <a:t>β</a:t>
              </a:r>
              <a:r>
                <a:rPr lang="en-US" sz="2400" i="1" dirty="0">
                  <a:latin typeface="AMP_GothamRoundedBold" panose="02000000000000000000" pitchFamily="2" charset="0"/>
                </a:rPr>
                <a:t>-globin </a:t>
              </a:r>
              <a:r>
                <a:rPr lang="en-US" sz="2400" dirty="0">
                  <a:latin typeface="AMP_GothamRoundedBold" panose="02000000000000000000" pitchFamily="2" charset="0"/>
                </a:rPr>
                <a:t>allele are unaffected.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MP_GothamRoundedBold" panose="02000000000000000000" pitchFamily="2" charset="0"/>
                </a:rPr>
                <a:t>AA individuals can only pass down the normal </a:t>
              </a:r>
              <a:r>
                <a:rPr lang="el-GR" sz="2400" i="1" dirty="0"/>
                <a:t>β</a:t>
              </a:r>
              <a:r>
                <a:rPr lang="en-US" sz="2400" dirty="0">
                  <a:latin typeface="AMP_GothamRoundedBold" panose="02000000000000000000" pitchFamily="2" charset="0"/>
                </a:rPr>
                <a:t>-globin </a:t>
              </a:r>
              <a:r>
                <a:rPr lang="en-US" sz="2400" dirty="0">
                  <a:solidFill>
                    <a:schemeClr val="tx1"/>
                  </a:solidFill>
                  <a:latin typeface="AMP_GothamRoundedBold" panose="02000000000000000000" pitchFamily="2" charset="0"/>
                </a:rPr>
                <a:t>allele.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6544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911690-1F62-A669-7F26-EC14CF9DE3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742814" cy="4294187"/>
          </a:xfrm>
        </p:spPr>
        <p:txBody>
          <a:bodyPr/>
          <a:lstStyle/>
          <a:p>
            <a:r>
              <a:rPr lang="en-US" dirty="0"/>
              <a:t>You are a doctor working with the Patels, who recently welcomed baby Marie to their family.</a:t>
            </a:r>
          </a:p>
          <a:p>
            <a:r>
              <a:rPr lang="en-US" dirty="0"/>
              <a:t>Marie’s routine newborn screening revealed low levels of normal hemoglobin, suggesting sickle cell disease.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5D1E28-404A-EBC9-A2BA-F33CF6959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lab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77C326B-47F6-E469-0FE0-43E2DBAFF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7268197" y="1178072"/>
            <a:ext cx="4294187" cy="429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9C2AA5-DDF7-B4BB-5049-DA46096C9CEF}"/>
              </a:ext>
            </a:extLst>
          </p:cNvPr>
          <p:cNvSpPr txBox="1"/>
          <p:nvPr/>
        </p:nvSpPr>
        <p:spPr>
          <a:xfrm>
            <a:off x="7425871" y="752790"/>
            <a:ext cx="1874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Jacqueline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801AAC-5E54-CC2D-9EB3-FF0D8858891A}"/>
              </a:ext>
            </a:extLst>
          </p:cNvPr>
          <p:cNvSpPr txBox="1"/>
          <p:nvPr/>
        </p:nvSpPr>
        <p:spPr>
          <a:xfrm>
            <a:off x="9532166" y="752790"/>
            <a:ext cx="1199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Kumar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774CF9-8D2D-2BB7-4812-0F9F43B4660B}"/>
              </a:ext>
            </a:extLst>
          </p:cNvPr>
          <p:cNvSpPr txBox="1"/>
          <p:nvPr/>
        </p:nvSpPr>
        <p:spPr>
          <a:xfrm>
            <a:off x="8732830" y="5435876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Lewis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83B2ED-BBCF-35C9-6FA1-806145D282AF}"/>
              </a:ext>
            </a:extLst>
          </p:cNvPr>
          <p:cNvSpPr txBox="1"/>
          <p:nvPr/>
        </p:nvSpPr>
        <p:spPr>
          <a:xfrm>
            <a:off x="10061317" y="5435876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Marie</a:t>
            </a:r>
          </a:p>
        </p:txBody>
      </p:sp>
    </p:spTree>
    <p:extLst>
      <p:ext uri="{BB962C8B-B14F-4D97-AF65-F5344CB8AC3E}">
        <p14:creationId xmlns:p14="http://schemas.microsoft.com/office/powerpoint/2010/main" val="2904021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911690-1F62-A669-7F26-EC14CF9DE3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742814" cy="4294187"/>
          </a:xfrm>
        </p:spPr>
        <p:txBody>
          <a:bodyPr/>
          <a:lstStyle/>
          <a:p>
            <a:r>
              <a:rPr lang="en-US" dirty="0"/>
              <a:t>Goal: you will use DNA testing to determine whether Marie has sickle cell disease! </a:t>
            </a:r>
          </a:p>
          <a:p>
            <a:r>
              <a:rPr lang="en-US" dirty="0"/>
              <a:t>Because sickle cell disease is inherited, you will also test Marie’s parents, Jacqueline and Kumar, and her older brother, Lewis, to determine if they carry the sickle cell allele.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5D1E28-404A-EBC9-A2BA-F33CF6959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lab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77C326B-47F6-E469-0FE0-43E2DBAFF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7268197" y="1178072"/>
            <a:ext cx="4294187" cy="429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9C2AA5-DDF7-B4BB-5049-DA46096C9CEF}"/>
              </a:ext>
            </a:extLst>
          </p:cNvPr>
          <p:cNvSpPr txBox="1"/>
          <p:nvPr/>
        </p:nvSpPr>
        <p:spPr>
          <a:xfrm>
            <a:off x="7425871" y="752790"/>
            <a:ext cx="1874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Jacqueline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801AAC-5E54-CC2D-9EB3-FF0D8858891A}"/>
              </a:ext>
            </a:extLst>
          </p:cNvPr>
          <p:cNvSpPr txBox="1"/>
          <p:nvPr/>
        </p:nvSpPr>
        <p:spPr>
          <a:xfrm>
            <a:off x="9532166" y="752790"/>
            <a:ext cx="1199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Kumar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774CF9-8D2D-2BB7-4812-0F9F43B4660B}"/>
              </a:ext>
            </a:extLst>
          </p:cNvPr>
          <p:cNvSpPr txBox="1"/>
          <p:nvPr/>
        </p:nvSpPr>
        <p:spPr>
          <a:xfrm>
            <a:off x="8732830" y="5435876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Lewis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83B2ED-BBCF-35C9-6FA1-806145D282AF}"/>
              </a:ext>
            </a:extLst>
          </p:cNvPr>
          <p:cNvSpPr txBox="1"/>
          <p:nvPr/>
        </p:nvSpPr>
        <p:spPr>
          <a:xfrm>
            <a:off x="10061317" y="5435876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Marie</a:t>
            </a:r>
          </a:p>
        </p:txBody>
      </p:sp>
    </p:spTree>
    <p:extLst>
      <p:ext uri="{BB962C8B-B14F-4D97-AF65-F5344CB8AC3E}">
        <p14:creationId xmlns:p14="http://schemas.microsoft.com/office/powerpoint/2010/main" val="380037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911690-1F62-A669-7F26-EC14CF9DE3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742814" cy="4294187"/>
          </a:xfrm>
        </p:spPr>
        <p:txBody>
          <a:bodyPr/>
          <a:lstStyle/>
          <a:p>
            <a:r>
              <a:rPr lang="en-US" dirty="0"/>
              <a:t>Mother Jacqueline: 32-year-old female. She is primarily of African descent, which can be a risk factor for carrying the sickle cell allele.</a:t>
            </a:r>
          </a:p>
          <a:p>
            <a:r>
              <a:rPr lang="en-US" dirty="0"/>
              <a:t>Father Kumar: 32-year-old male born in India. Indian descent can be a risk factor for carrying the sickle cell allele.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5D1E28-404A-EBC9-A2BA-F33CF6959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Baby Marie’s family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77C326B-47F6-E469-0FE0-43E2DBAFF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7268197" y="1178072"/>
            <a:ext cx="4294187" cy="429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9C2AA5-DDF7-B4BB-5049-DA46096C9CEF}"/>
              </a:ext>
            </a:extLst>
          </p:cNvPr>
          <p:cNvSpPr txBox="1"/>
          <p:nvPr/>
        </p:nvSpPr>
        <p:spPr>
          <a:xfrm>
            <a:off x="7425871" y="752790"/>
            <a:ext cx="1874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Jacqueline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801AAC-5E54-CC2D-9EB3-FF0D8858891A}"/>
              </a:ext>
            </a:extLst>
          </p:cNvPr>
          <p:cNvSpPr txBox="1"/>
          <p:nvPr/>
        </p:nvSpPr>
        <p:spPr>
          <a:xfrm>
            <a:off x="9532166" y="752790"/>
            <a:ext cx="1199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Kumar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774CF9-8D2D-2BB7-4812-0F9F43B4660B}"/>
              </a:ext>
            </a:extLst>
          </p:cNvPr>
          <p:cNvSpPr txBox="1"/>
          <p:nvPr/>
        </p:nvSpPr>
        <p:spPr>
          <a:xfrm>
            <a:off x="8732830" y="5435876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Lewis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83B2ED-BBCF-35C9-6FA1-806145D282AF}"/>
              </a:ext>
            </a:extLst>
          </p:cNvPr>
          <p:cNvSpPr txBox="1"/>
          <p:nvPr/>
        </p:nvSpPr>
        <p:spPr>
          <a:xfrm>
            <a:off x="10061317" y="5435876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Marie</a:t>
            </a:r>
          </a:p>
        </p:txBody>
      </p:sp>
    </p:spTree>
    <p:extLst>
      <p:ext uri="{BB962C8B-B14F-4D97-AF65-F5344CB8AC3E}">
        <p14:creationId xmlns:p14="http://schemas.microsoft.com/office/powerpoint/2010/main" val="107842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EFD48-D212-6574-5E32-58DC9CDBE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152A31-795A-BFCA-A194-894B9EAE7E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742814" cy="4294187"/>
          </a:xfrm>
        </p:spPr>
        <p:txBody>
          <a:bodyPr/>
          <a:lstStyle/>
          <a:p>
            <a:r>
              <a:rPr lang="en-US" dirty="0"/>
              <a:t>Brother Lewis: Healthy 4-year-old boy. Did not show any abnormalities in his routine infant screening.</a:t>
            </a:r>
          </a:p>
          <a:p>
            <a:r>
              <a:rPr lang="en-US" dirty="0"/>
              <a:t>Baby Marie: 2 months old. Newborn screening suggests that she might have sickle cell disease.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A6D5C3B-3257-BFD6-6256-562A3D177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Baby Marie’s family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2474175-C647-12C5-19B9-AA4AF3719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7268197" y="1178072"/>
            <a:ext cx="4294187" cy="429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F41CB9-4C56-F6B0-3374-9699CEC8B680}"/>
              </a:ext>
            </a:extLst>
          </p:cNvPr>
          <p:cNvSpPr txBox="1"/>
          <p:nvPr/>
        </p:nvSpPr>
        <p:spPr>
          <a:xfrm>
            <a:off x="7425871" y="752790"/>
            <a:ext cx="1874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Jacqueline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5F5383-75E8-65F7-1FEF-5A2196A76BD7}"/>
              </a:ext>
            </a:extLst>
          </p:cNvPr>
          <p:cNvSpPr txBox="1"/>
          <p:nvPr/>
        </p:nvSpPr>
        <p:spPr>
          <a:xfrm>
            <a:off x="9532166" y="752790"/>
            <a:ext cx="1199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Kumar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9988C2-4FC8-85BA-7F4B-8FE458665576}"/>
              </a:ext>
            </a:extLst>
          </p:cNvPr>
          <p:cNvSpPr txBox="1"/>
          <p:nvPr/>
        </p:nvSpPr>
        <p:spPr>
          <a:xfrm>
            <a:off x="8732830" y="5435876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Lewis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1DE21F-2732-EFA3-42CE-CB52DC861625}"/>
              </a:ext>
            </a:extLst>
          </p:cNvPr>
          <p:cNvSpPr txBox="1"/>
          <p:nvPr/>
        </p:nvSpPr>
        <p:spPr>
          <a:xfrm>
            <a:off x="10061317" y="5435876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Marie</a:t>
            </a:r>
          </a:p>
        </p:txBody>
      </p:sp>
    </p:spTree>
    <p:extLst>
      <p:ext uri="{BB962C8B-B14F-4D97-AF65-F5344CB8AC3E}">
        <p14:creationId xmlns:p14="http://schemas.microsoft.com/office/powerpoint/2010/main" val="275844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5DB032-E56E-A6FA-47FB-1BE77F8039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54" t="53085" r="67557"/>
          <a:stretch/>
        </p:blipFill>
        <p:spPr>
          <a:xfrm>
            <a:off x="2193142" y="3021496"/>
            <a:ext cx="2621493" cy="1314048"/>
          </a:xfrm>
          <a:prstGeom prst="rect">
            <a:avLst/>
          </a:prstGeom>
        </p:spPr>
      </p:pic>
      <p:sp>
        <p:nvSpPr>
          <p:cNvPr id="7" name="AutoShape 23">
            <a:extLst>
              <a:ext uri="{FF2B5EF4-FFF2-40B4-BE49-F238E27FC236}">
                <a16:creationId xmlns:a16="http://schemas.microsoft.com/office/drawing/2014/main" id="{4499509D-DF2D-1836-F493-7D4E57CEDFA9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61583" y="4555489"/>
            <a:ext cx="3108960" cy="786098"/>
          </a:xfrm>
          <a:prstGeom prst="chevron">
            <a:avLst>
              <a:gd name="adj" fmla="val 30002"/>
            </a:avLst>
          </a:prstGeom>
          <a:solidFill>
            <a:srgbClr val="00487D"/>
          </a:solidFill>
          <a:ln w="28575" algn="ctr">
            <a:noFill/>
            <a:miter lim="800000"/>
            <a:headEnd/>
            <a:tailEnd/>
          </a:ln>
        </p:spPr>
        <p:txBody>
          <a:bodyPr lIns="182880" tIns="91440" rIns="0" bIns="91440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DNA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collection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75FA18F-5F27-9701-AB06-9D89E9545164}"/>
              </a:ext>
            </a:extLst>
          </p:cNvPr>
          <p:cNvSpPr txBox="1"/>
          <p:nvPr/>
        </p:nvSpPr>
        <p:spPr>
          <a:xfrm>
            <a:off x="2409884" y="3959681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AMP_GothamRoundedBold" panose="02000000000000000000" pitchFamily="2" charset="0"/>
              </a:rPr>
              <a:t> DNA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112657C-5DFA-1A8E-F2A6-926542DBE326}"/>
              </a:ext>
            </a:extLst>
          </p:cNvPr>
          <p:cNvSpPr txBox="1"/>
          <p:nvPr/>
        </p:nvSpPr>
        <p:spPr>
          <a:xfrm>
            <a:off x="510472" y="3490000"/>
            <a:ext cx="13035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MP_GothamRoundedBold" panose="02000000000000000000" pitchFamily="2" charset="0"/>
              </a:rPr>
              <a:t>Blood</a:t>
            </a:r>
            <a:endParaRPr lang="en-US" sz="2400" dirty="0">
              <a:latin typeface="AMP_GothamRoundedBold" panose="02000000000000000000" pitchFamily="2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AMP_GothamRoundedBold" panose="02000000000000000000" pitchFamily="2" charset="0"/>
              </a:rPr>
              <a:t>sample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437303-FCC6-6B13-A111-00A0E9FAA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testing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226A9F-8742-384B-E50D-82401AB119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416" y="2689360"/>
            <a:ext cx="470034" cy="6956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5F3207-0997-3F62-376A-6012A525BCF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8916" y="2828678"/>
            <a:ext cx="733119" cy="608827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1951A77-39A2-AC33-40F4-16620C831261}"/>
              </a:ext>
            </a:extLst>
          </p:cNvPr>
          <p:cNvSpPr/>
          <p:nvPr/>
        </p:nvSpPr>
        <p:spPr>
          <a:xfrm>
            <a:off x="4165600" y="2459160"/>
            <a:ext cx="4441424" cy="187638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67ABE-BA15-9411-0614-6F0FBB24C141}"/>
              </a:ext>
            </a:extLst>
          </p:cNvPr>
          <p:cNvSpPr txBox="1"/>
          <p:nvPr/>
        </p:nvSpPr>
        <p:spPr>
          <a:xfrm>
            <a:off x="4165600" y="2600397"/>
            <a:ext cx="42908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MP_GothamRoundedBold" panose="02000000000000000000" pitchFamily="2" charset="0"/>
              </a:rPr>
              <a:t>A blood or tissue sample is taken from the patient. DNA is then collected from that sample. </a:t>
            </a:r>
          </a:p>
        </p:txBody>
      </p:sp>
    </p:spTree>
    <p:extLst>
      <p:ext uri="{BB962C8B-B14F-4D97-AF65-F5344CB8AC3E}">
        <p14:creationId xmlns:p14="http://schemas.microsoft.com/office/powerpoint/2010/main" val="1570933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3">
            <a:extLst>
              <a:ext uri="{FF2B5EF4-FFF2-40B4-BE49-F238E27FC236}">
                <a16:creationId xmlns:a16="http://schemas.microsoft.com/office/drawing/2014/main" id="{4499509D-DF2D-1836-F493-7D4E57CEDFA9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61583" y="4555489"/>
            <a:ext cx="3108960" cy="786098"/>
          </a:xfrm>
          <a:prstGeom prst="chevron">
            <a:avLst>
              <a:gd name="adj" fmla="val 30002"/>
            </a:avLst>
          </a:prstGeom>
          <a:solidFill>
            <a:srgbClr val="00487D"/>
          </a:solidFill>
          <a:ln w="28575" algn="ctr">
            <a:noFill/>
            <a:miter lim="800000"/>
            <a:headEnd/>
            <a:tailEnd/>
          </a:ln>
        </p:spPr>
        <p:txBody>
          <a:bodyPr lIns="182880" tIns="91440" rIns="0" bIns="91440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DNA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collection</a:t>
            </a:r>
          </a:p>
        </p:txBody>
      </p:sp>
      <p:sp>
        <p:nvSpPr>
          <p:cNvPr id="10" name="AutoShape 23">
            <a:extLst>
              <a:ext uri="{FF2B5EF4-FFF2-40B4-BE49-F238E27FC236}">
                <a16:creationId xmlns:a16="http://schemas.microsoft.com/office/drawing/2014/main" id="{EF03DA36-CA18-6253-11EB-BB13E05756E9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127152" y="4555489"/>
            <a:ext cx="3108960" cy="786098"/>
          </a:xfrm>
          <a:prstGeom prst="chevron">
            <a:avLst>
              <a:gd name="adj" fmla="val 30002"/>
            </a:avLst>
          </a:prstGeom>
          <a:solidFill>
            <a:srgbClr val="00487D"/>
          </a:solidFill>
          <a:ln w="28575" algn="ctr">
            <a:noFill/>
            <a:miter lim="800000"/>
            <a:headEnd/>
            <a:tailEnd/>
          </a:ln>
        </p:spPr>
        <p:txBody>
          <a:bodyPr lIns="182880" tIns="91440" rIns="0" bIns="91440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Polymerase chain reaction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75FA18F-5F27-9701-AB06-9D89E9545164}"/>
              </a:ext>
            </a:extLst>
          </p:cNvPr>
          <p:cNvSpPr txBox="1"/>
          <p:nvPr/>
        </p:nvSpPr>
        <p:spPr>
          <a:xfrm>
            <a:off x="2409884" y="3959681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AMP_GothamRoundedBold" panose="02000000000000000000" pitchFamily="2" charset="0"/>
              </a:rPr>
              <a:t> DNA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C1522F5-015E-ACE9-285D-9F2DE1BCCC16}"/>
              </a:ext>
            </a:extLst>
          </p:cNvPr>
          <p:cNvSpPr txBox="1"/>
          <p:nvPr/>
        </p:nvSpPr>
        <p:spPr>
          <a:xfrm>
            <a:off x="2652904" y="1072967"/>
            <a:ext cx="2389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latin typeface="AMP_GothamRoundedBold" panose="02000000000000000000" pitchFamily="2" charset="0"/>
              </a:rPr>
              <a:t>β-globin </a:t>
            </a:r>
            <a:r>
              <a:rPr lang="en-US" sz="2400" dirty="0">
                <a:latin typeface="AMP_GothamRoundedBold" panose="02000000000000000000" pitchFamily="2" charset="0"/>
              </a:rPr>
              <a:t>gene</a:t>
            </a:r>
            <a:endParaRPr lang="en-US" sz="2400" dirty="0">
              <a:solidFill>
                <a:schemeClr val="tx1"/>
              </a:solidFill>
              <a:latin typeface="AMP_GothamRoundedBold" panose="02000000000000000000" pitchFamily="2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CA240F68-2B6D-52A9-FF49-084BE84719A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7603" y="2833505"/>
            <a:ext cx="733119" cy="608827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2D787E54-CD44-5357-DB35-4F0F1D816693}"/>
              </a:ext>
            </a:extLst>
          </p:cNvPr>
          <p:cNvSpPr txBox="1"/>
          <p:nvPr/>
        </p:nvSpPr>
        <p:spPr>
          <a:xfrm>
            <a:off x="4430040" y="3603793"/>
            <a:ext cx="23711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MP_GothamRoundedBold" panose="02000000000000000000" pitchFamily="2" charset="0"/>
              </a:rPr>
              <a:t>Portion of </a:t>
            </a:r>
          </a:p>
          <a:p>
            <a:pPr algn="ctr"/>
            <a:r>
              <a:rPr lang="en-US" sz="2400" i="1" dirty="0">
                <a:latin typeface="AMP_GothamRoundedBold" panose="02000000000000000000" pitchFamily="2" charset="0"/>
              </a:rPr>
              <a:t>β-globin </a:t>
            </a:r>
            <a:r>
              <a:rPr lang="en-US" sz="2400" dirty="0">
                <a:latin typeface="AMP_GothamRoundedBold" panose="02000000000000000000" pitchFamily="2" charset="0"/>
              </a:rPr>
              <a:t>gene</a:t>
            </a:r>
            <a:endParaRPr lang="en-US" sz="2400" dirty="0">
              <a:solidFill>
                <a:schemeClr val="tx1"/>
              </a:solidFill>
              <a:latin typeface="AMP_GothamRoundedBold" panose="02000000000000000000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112657C-5DFA-1A8E-F2A6-926542DBE326}"/>
              </a:ext>
            </a:extLst>
          </p:cNvPr>
          <p:cNvSpPr txBox="1"/>
          <p:nvPr/>
        </p:nvSpPr>
        <p:spPr>
          <a:xfrm>
            <a:off x="510472" y="3490000"/>
            <a:ext cx="13035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MP_GothamRoundedBold" panose="02000000000000000000" pitchFamily="2" charset="0"/>
              </a:rPr>
              <a:t>Blood</a:t>
            </a:r>
            <a:endParaRPr lang="en-US" sz="2400" dirty="0">
              <a:latin typeface="AMP_GothamRoundedBold" panose="02000000000000000000" pitchFamily="2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AMP_GothamRoundedBold" panose="02000000000000000000" pitchFamily="2" charset="0"/>
              </a:rPr>
              <a:t>sample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437303-FCC6-6B13-A111-00A0E9FAA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testing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5DB032-E56E-A6FA-47FB-1BE77F80399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354" r="67557"/>
          <a:stretch/>
        </p:blipFill>
        <p:spPr>
          <a:xfrm>
            <a:off x="2193142" y="1534632"/>
            <a:ext cx="2621493" cy="28009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226A9F-8742-384B-E50D-82401AB119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416" y="2689360"/>
            <a:ext cx="470034" cy="6956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5F3207-0997-3F62-376A-6012A525BCF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8916" y="2828678"/>
            <a:ext cx="733119" cy="6088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E944ED8-6A0A-77F3-5E08-367483EAC1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13576" y="1728141"/>
            <a:ext cx="880166" cy="3251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1D0D09E-F572-BCB6-9FC5-D8A184FE73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7433" y="2173996"/>
            <a:ext cx="880166" cy="3251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524F82-43D4-F282-DE88-9C05BE3812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5917" y="1625912"/>
            <a:ext cx="880166" cy="3251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E8C5E5-ED33-672A-F0EE-AB8C595E33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8515" y="2726316"/>
            <a:ext cx="880166" cy="3251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6D20398-A781-0D14-19CF-DEB74004F4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1036" y="2299064"/>
            <a:ext cx="880166" cy="3251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5BAF785-BA6E-01BD-AD61-B8BE042AC0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9013" y="3197907"/>
            <a:ext cx="880166" cy="3251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463CD41-A2DF-F5B3-B65D-96545D3A70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948" y="3162091"/>
            <a:ext cx="880166" cy="325156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49B4CE8-76D2-2510-C212-AF36D8B1DF58}"/>
              </a:ext>
            </a:extLst>
          </p:cNvPr>
          <p:cNvSpPr/>
          <p:nvPr/>
        </p:nvSpPr>
        <p:spPr>
          <a:xfrm>
            <a:off x="7638945" y="2370270"/>
            <a:ext cx="3866606" cy="174453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32A6E9-372B-E1B4-BA11-78F54E716FF0}"/>
              </a:ext>
            </a:extLst>
          </p:cNvPr>
          <p:cNvSpPr txBox="1"/>
          <p:nvPr/>
        </p:nvSpPr>
        <p:spPr>
          <a:xfrm>
            <a:off x="7746922" y="2461642"/>
            <a:ext cx="36115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MP_GothamRoundedBold" panose="02000000000000000000" pitchFamily="2" charset="0"/>
              </a:rPr>
              <a:t>PCR makes billions of copies of a 400 bp section of the</a:t>
            </a:r>
          </a:p>
          <a:p>
            <a:pPr algn="ctr"/>
            <a:r>
              <a:rPr lang="en-US" sz="2400" i="1" dirty="0">
                <a:latin typeface="AMP_GothamRoundedBold" panose="02000000000000000000" pitchFamily="2" charset="0"/>
              </a:rPr>
              <a:t>β-globin </a:t>
            </a:r>
            <a:r>
              <a:rPr lang="en-US" sz="2400" dirty="0">
                <a:latin typeface="AMP_GothamRoundedBold" panose="02000000000000000000" pitchFamily="2" charset="0"/>
              </a:rPr>
              <a:t>gene</a:t>
            </a:r>
            <a:endParaRPr lang="en-US" sz="2400" dirty="0">
              <a:solidFill>
                <a:schemeClr val="tx1"/>
              </a:solidFill>
              <a:latin typeface="AMP_GothamRounded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800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B950C-F94B-4D77-6F32-C9289C2F6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3">
            <a:extLst>
              <a:ext uri="{FF2B5EF4-FFF2-40B4-BE49-F238E27FC236}">
                <a16:creationId xmlns:a16="http://schemas.microsoft.com/office/drawing/2014/main" id="{F7BFB8F3-DA22-473F-DCBA-20DE3E41C776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92721" y="4555489"/>
            <a:ext cx="3108960" cy="786098"/>
          </a:xfrm>
          <a:prstGeom prst="chevron">
            <a:avLst>
              <a:gd name="adj" fmla="val 30002"/>
            </a:avLst>
          </a:prstGeom>
          <a:solidFill>
            <a:srgbClr val="00487D"/>
          </a:solidFill>
          <a:ln w="28575" algn="ctr">
            <a:noFill/>
            <a:miter lim="800000"/>
            <a:headEnd/>
            <a:tailEnd/>
          </a:ln>
        </p:spPr>
        <p:txBody>
          <a:bodyPr lIns="182880" tIns="91440" rIns="0" bIns="91440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Step 3: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Restriction digest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A241485-3C60-31D2-D400-49286EA93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testing </a:t>
            </a:r>
          </a:p>
        </p:txBody>
      </p:sp>
      <p:sp>
        <p:nvSpPr>
          <p:cNvPr id="9" name="AutoShape 23">
            <a:extLst>
              <a:ext uri="{FF2B5EF4-FFF2-40B4-BE49-F238E27FC236}">
                <a16:creationId xmlns:a16="http://schemas.microsoft.com/office/drawing/2014/main" id="{F71112BF-EB51-E041-4683-A69A429C0CD5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0" y="4555489"/>
            <a:ext cx="3188726" cy="786098"/>
          </a:xfrm>
          <a:prstGeom prst="chevron">
            <a:avLst>
              <a:gd name="adj" fmla="val 30002"/>
            </a:avLst>
          </a:prstGeom>
          <a:solidFill>
            <a:srgbClr val="00487D"/>
          </a:solidFill>
          <a:ln w="28575" algn="ctr">
            <a:noFill/>
            <a:miter lim="800000"/>
            <a:headEnd/>
            <a:tailEnd/>
          </a:ln>
        </p:spPr>
        <p:txBody>
          <a:bodyPr lIns="182880" tIns="91440" rIns="0" bIns="91440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Restriction digestion</a:t>
            </a: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MP_GothamRoundedBold" panose="02000000000000000000" pitchFamily="2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AutoShape 23">
            <a:extLst>
              <a:ext uri="{FF2B5EF4-FFF2-40B4-BE49-F238E27FC236}">
                <a16:creationId xmlns:a16="http://schemas.microsoft.com/office/drawing/2014/main" id="{9F95C49E-27CE-593B-5803-F326414A489A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61583" y="4555489"/>
            <a:ext cx="3108960" cy="786098"/>
          </a:xfrm>
          <a:prstGeom prst="chevron">
            <a:avLst>
              <a:gd name="adj" fmla="val 30002"/>
            </a:avLst>
          </a:prstGeom>
          <a:solidFill>
            <a:srgbClr val="00487D"/>
          </a:solidFill>
          <a:ln w="28575" algn="ctr">
            <a:noFill/>
            <a:miter lim="800000"/>
            <a:headEnd/>
            <a:tailEnd/>
          </a:ln>
        </p:spPr>
        <p:txBody>
          <a:bodyPr lIns="182880" tIns="91440" rIns="0" bIns="91440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DNA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collection</a:t>
            </a:r>
          </a:p>
        </p:txBody>
      </p:sp>
      <p:sp>
        <p:nvSpPr>
          <p:cNvPr id="5" name="AutoShape 23">
            <a:extLst>
              <a:ext uri="{FF2B5EF4-FFF2-40B4-BE49-F238E27FC236}">
                <a16:creationId xmlns:a16="http://schemas.microsoft.com/office/drawing/2014/main" id="{370DF74A-6A9F-B632-B796-277FFAA2994C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127152" y="4555489"/>
            <a:ext cx="3108960" cy="786098"/>
          </a:xfrm>
          <a:prstGeom prst="chevron">
            <a:avLst>
              <a:gd name="adj" fmla="val 30002"/>
            </a:avLst>
          </a:prstGeom>
          <a:solidFill>
            <a:srgbClr val="00487D"/>
          </a:solidFill>
          <a:ln w="28575" algn="ctr">
            <a:noFill/>
            <a:miter lim="800000"/>
            <a:headEnd/>
            <a:tailEnd/>
          </a:ln>
        </p:spPr>
        <p:txBody>
          <a:bodyPr lIns="182880" tIns="91440" rIns="0" bIns="91440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Polymerase chain reaction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CC2052-4EC8-409D-D133-26A01CD05278}"/>
              </a:ext>
            </a:extLst>
          </p:cNvPr>
          <p:cNvSpPr txBox="1"/>
          <p:nvPr/>
        </p:nvSpPr>
        <p:spPr>
          <a:xfrm>
            <a:off x="2409884" y="3959681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AMP_GothamRoundedBold" panose="02000000000000000000" pitchFamily="2" charset="0"/>
              </a:rPr>
              <a:t> DNA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4F36F-141C-9686-A756-D0C6AD2FA457}"/>
              </a:ext>
            </a:extLst>
          </p:cNvPr>
          <p:cNvSpPr txBox="1"/>
          <p:nvPr/>
        </p:nvSpPr>
        <p:spPr>
          <a:xfrm>
            <a:off x="2652904" y="1072967"/>
            <a:ext cx="2389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latin typeface="AMP_GothamRoundedBold" panose="02000000000000000000" pitchFamily="2" charset="0"/>
              </a:rPr>
              <a:t>β-globin </a:t>
            </a:r>
            <a:r>
              <a:rPr lang="en-US" sz="2400" dirty="0">
                <a:latin typeface="AMP_GothamRoundedBold" panose="02000000000000000000" pitchFamily="2" charset="0"/>
              </a:rPr>
              <a:t>gene</a:t>
            </a:r>
            <a:endParaRPr lang="en-US" sz="2400" dirty="0">
              <a:solidFill>
                <a:schemeClr val="tx1"/>
              </a:solidFill>
              <a:latin typeface="AMP_GothamRoundedBold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90378F-4D9B-22D5-778E-6634DDE4206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7603" y="2833505"/>
            <a:ext cx="733119" cy="60882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262F8B8-325D-3ED6-DFA5-C104AFF3E788}"/>
              </a:ext>
            </a:extLst>
          </p:cNvPr>
          <p:cNvSpPr txBox="1"/>
          <p:nvPr/>
        </p:nvSpPr>
        <p:spPr>
          <a:xfrm>
            <a:off x="4430040" y="3603793"/>
            <a:ext cx="23711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MP_GothamRoundedBold" panose="02000000000000000000" pitchFamily="2" charset="0"/>
              </a:rPr>
              <a:t>Portion of </a:t>
            </a:r>
          </a:p>
          <a:p>
            <a:pPr algn="ctr"/>
            <a:r>
              <a:rPr lang="en-US" sz="2400" i="1" dirty="0">
                <a:latin typeface="AMP_GothamRoundedBold" panose="02000000000000000000" pitchFamily="2" charset="0"/>
              </a:rPr>
              <a:t>β-globin </a:t>
            </a:r>
            <a:r>
              <a:rPr lang="en-US" sz="2400" dirty="0">
                <a:latin typeface="AMP_GothamRoundedBold" panose="02000000000000000000" pitchFamily="2" charset="0"/>
              </a:rPr>
              <a:t>gene</a:t>
            </a:r>
            <a:endParaRPr lang="en-US" sz="2400" dirty="0">
              <a:solidFill>
                <a:schemeClr val="tx1"/>
              </a:solidFill>
              <a:latin typeface="AMP_GothamRoundedBold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1A4AA2-A190-27C3-B600-DE13E305BC0B}"/>
              </a:ext>
            </a:extLst>
          </p:cNvPr>
          <p:cNvSpPr txBox="1"/>
          <p:nvPr/>
        </p:nvSpPr>
        <p:spPr>
          <a:xfrm>
            <a:off x="510472" y="3490000"/>
            <a:ext cx="13035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MP_GothamRoundedBold" panose="02000000000000000000" pitchFamily="2" charset="0"/>
              </a:rPr>
              <a:t>Blood</a:t>
            </a:r>
            <a:endParaRPr lang="en-US" sz="2400" dirty="0">
              <a:latin typeface="AMP_GothamRoundedBold" panose="02000000000000000000" pitchFamily="2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AMP_GothamRoundedBold" panose="02000000000000000000" pitchFamily="2" charset="0"/>
              </a:rPr>
              <a:t>sample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D5FD7D6-2F37-88E5-459F-C4393A5B8DE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3354" r="67557"/>
          <a:stretch/>
        </p:blipFill>
        <p:spPr>
          <a:xfrm>
            <a:off x="2193142" y="1534632"/>
            <a:ext cx="2621493" cy="28009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476E97-CD1B-C4A5-7DBA-63A038A773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2416" y="2689360"/>
            <a:ext cx="470034" cy="6956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75EC2EB-6A52-8ADC-B1BD-A37A57F731D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8916" y="2828678"/>
            <a:ext cx="733119" cy="60882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188B2F9-7D0C-5AA8-A8EE-A4659C1F48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13576" y="1728141"/>
            <a:ext cx="880166" cy="32515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5CB49F7-B187-7842-2DDB-797F83B206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7433" y="2173996"/>
            <a:ext cx="880166" cy="3251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FF08614-661B-BABB-7403-6EB117CB17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5917" y="1625912"/>
            <a:ext cx="880166" cy="32515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AE89111-79CB-0765-5C6D-B6CE27F369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98515" y="2726316"/>
            <a:ext cx="880166" cy="32515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CA12940-5D03-388F-D891-579A0B8352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21036" y="2299064"/>
            <a:ext cx="880166" cy="3251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9542946-195F-27F8-A1C9-F717E7E976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29013" y="3197907"/>
            <a:ext cx="880166" cy="32515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5A66DA-F8D6-540B-6D71-B31EA0A9AB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72948" y="3162091"/>
            <a:ext cx="880166" cy="32515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8805DAC-FD3F-957F-A595-2C5BFEF8B06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0528" y="2828678"/>
            <a:ext cx="733119" cy="60882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AC11FB6-AFEB-599A-E5F3-FA097C161B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23969" y="2624220"/>
            <a:ext cx="843055" cy="1122316"/>
          </a:xfrm>
          <a:prstGeom prst="rect">
            <a:avLst/>
          </a:prstGeom>
        </p:spPr>
      </p:pic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0ACA0421-C92F-E86B-C264-97EC6EB6B3F5}"/>
              </a:ext>
            </a:extLst>
          </p:cNvPr>
          <p:cNvSpPr/>
          <p:nvPr/>
        </p:nvSpPr>
        <p:spPr>
          <a:xfrm>
            <a:off x="7556592" y="198793"/>
            <a:ext cx="3866606" cy="215824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C0E255B-D21C-5340-DB4B-31D21CC07367}"/>
              </a:ext>
            </a:extLst>
          </p:cNvPr>
          <p:cNvSpPr txBox="1"/>
          <p:nvPr/>
        </p:nvSpPr>
        <p:spPr>
          <a:xfrm>
            <a:off x="7784258" y="330694"/>
            <a:ext cx="33564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MP_GothamRoundedBold" panose="02000000000000000000" pitchFamily="2" charset="0"/>
              </a:rPr>
              <a:t>Next, a step to identify the sickle cell mutation is performed. This is explained next.</a:t>
            </a:r>
          </a:p>
        </p:txBody>
      </p:sp>
    </p:spTree>
    <p:extLst>
      <p:ext uri="{BB962C8B-B14F-4D97-AF65-F5344CB8AC3E}">
        <p14:creationId xmlns:p14="http://schemas.microsoft.com/office/powerpoint/2010/main" val="2975167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AAE4E-2C4E-10C5-D944-89DA96951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BC3F52-7BC8-282E-ACC5-87A27ADF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testing </a:t>
            </a:r>
          </a:p>
        </p:txBody>
      </p:sp>
      <p:sp>
        <p:nvSpPr>
          <p:cNvPr id="47" name="AutoShape 23">
            <a:extLst>
              <a:ext uri="{FF2B5EF4-FFF2-40B4-BE49-F238E27FC236}">
                <a16:creationId xmlns:a16="http://schemas.microsoft.com/office/drawing/2014/main" id="{46A8A89D-B621-B7A3-1176-573C6DF840E9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5380" y="4573218"/>
            <a:ext cx="2923599" cy="786098"/>
          </a:xfrm>
          <a:prstGeom prst="chevron">
            <a:avLst>
              <a:gd name="adj" fmla="val 30002"/>
            </a:avLst>
          </a:prstGeom>
          <a:solidFill>
            <a:srgbClr val="00487D"/>
          </a:solidFill>
          <a:ln w="28575" algn="ctr">
            <a:noFill/>
            <a:miter lim="800000"/>
            <a:headEnd/>
            <a:tailEnd/>
          </a:ln>
        </p:spPr>
        <p:txBody>
          <a:bodyPr lIns="182880" tIns="91440" rIns="0" bIns="91440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Gel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electrophoresis</a:t>
            </a:r>
          </a:p>
        </p:txBody>
      </p:sp>
      <p:sp>
        <p:nvSpPr>
          <p:cNvPr id="2" name="AutoShape 23">
            <a:extLst>
              <a:ext uri="{FF2B5EF4-FFF2-40B4-BE49-F238E27FC236}">
                <a16:creationId xmlns:a16="http://schemas.microsoft.com/office/drawing/2014/main" id="{529A6FCF-026E-CA57-CD60-04BF037A5834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2721" y="4555489"/>
            <a:ext cx="3108960" cy="786098"/>
          </a:xfrm>
          <a:prstGeom prst="chevron">
            <a:avLst>
              <a:gd name="adj" fmla="val 30002"/>
            </a:avLst>
          </a:prstGeom>
          <a:solidFill>
            <a:srgbClr val="00487D"/>
          </a:solidFill>
          <a:ln w="28575" algn="ctr">
            <a:noFill/>
            <a:miter lim="800000"/>
            <a:headEnd/>
            <a:tailEnd/>
          </a:ln>
        </p:spPr>
        <p:txBody>
          <a:bodyPr lIns="182880" tIns="91440" rIns="0" bIns="91440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Step 3: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Restriction digest</a:t>
            </a:r>
          </a:p>
        </p:txBody>
      </p:sp>
      <p:sp>
        <p:nvSpPr>
          <p:cNvPr id="3" name="AutoShape 23">
            <a:extLst>
              <a:ext uri="{FF2B5EF4-FFF2-40B4-BE49-F238E27FC236}">
                <a16:creationId xmlns:a16="http://schemas.microsoft.com/office/drawing/2014/main" id="{B89B049B-34EE-17FE-67EE-0D1405BEE530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96000" y="4555489"/>
            <a:ext cx="3188726" cy="786098"/>
          </a:xfrm>
          <a:prstGeom prst="chevron">
            <a:avLst>
              <a:gd name="adj" fmla="val 30002"/>
            </a:avLst>
          </a:prstGeom>
          <a:solidFill>
            <a:srgbClr val="00487D"/>
          </a:solidFill>
          <a:ln w="28575" algn="ctr">
            <a:noFill/>
            <a:miter lim="800000"/>
            <a:headEnd/>
            <a:tailEnd/>
          </a:ln>
        </p:spPr>
        <p:txBody>
          <a:bodyPr lIns="182880" tIns="91440" rIns="0" bIns="91440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Restriction digestion</a:t>
            </a:r>
          </a:p>
        </p:txBody>
      </p:sp>
      <p:sp>
        <p:nvSpPr>
          <p:cNvPr id="5" name="AutoShape 23">
            <a:extLst>
              <a:ext uri="{FF2B5EF4-FFF2-40B4-BE49-F238E27FC236}">
                <a16:creationId xmlns:a16="http://schemas.microsoft.com/office/drawing/2014/main" id="{9299A9FA-2D73-91C2-5708-EFF008252047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1583" y="4555489"/>
            <a:ext cx="3108960" cy="786098"/>
          </a:xfrm>
          <a:prstGeom prst="chevron">
            <a:avLst>
              <a:gd name="adj" fmla="val 30002"/>
            </a:avLst>
          </a:prstGeom>
          <a:solidFill>
            <a:srgbClr val="00487D"/>
          </a:solidFill>
          <a:ln w="28575" algn="ctr">
            <a:noFill/>
            <a:miter lim="800000"/>
            <a:headEnd/>
            <a:tailEnd/>
          </a:ln>
        </p:spPr>
        <p:txBody>
          <a:bodyPr lIns="182880" tIns="91440" rIns="0" bIns="91440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DNA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collection</a:t>
            </a:r>
          </a:p>
        </p:txBody>
      </p:sp>
      <p:sp>
        <p:nvSpPr>
          <p:cNvPr id="7" name="AutoShape 23">
            <a:extLst>
              <a:ext uri="{FF2B5EF4-FFF2-40B4-BE49-F238E27FC236}">
                <a16:creationId xmlns:a16="http://schemas.microsoft.com/office/drawing/2014/main" id="{A5969B31-0359-9ACA-D32B-59738645584A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27152" y="4555489"/>
            <a:ext cx="3108960" cy="786098"/>
          </a:xfrm>
          <a:prstGeom prst="chevron">
            <a:avLst>
              <a:gd name="adj" fmla="val 30002"/>
            </a:avLst>
          </a:prstGeom>
          <a:solidFill>
            <a:srgbClr val="00487D"/>
          </a:solidFill>
          <a:ln w="28575" algn="ctr">
            <a:noFill/>
            <a:miter lim="800000"/>
            <a:headEnd/>
            <a:tailEnd/>
          </a:ln>
        </p:spPr>
        <p:txBody>
          <a:bodyPr lIns="182880" tIns="91440" rIns="0" bIns="91440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P_GothamRoundedBold" panose="02000000000000000000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Polymerase chain reaction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7E23D9-74C3-5D2E-E1F6-2760D4A0D250}"/>
              </a:ext>
            </a:extLst>
          </p:cNvPr>
          <p:cNvSpPr txBox="1"/>
          <p:nvPr/>
        </p:nvSpPr>
        <p:spPr>
          <a:xfrm>
            <a:off x="2409884" y="3959681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AMP_GothamRoundedBold" panose="02000000000000000000" pitchFamily="2" charset="0"/>
              </a:rPr>
              <a:t> DNA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FE2993-B0C0-0196-9360-8D1E5D88556C}"/>
              </a:ext>
            </a:extLst>
          </p:cNvPr>
          <p:cNvSpPr txBox="1"/>
          <p:nvPr/>
        </p:nvSpPr>
        <p:spPr>
          <a:xfrm>
            <a:off x="2652904" y="1072967"/>
            <a:ext cx="2389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latin typeface="AMP_GothamRoundedBold" panose="02000000000000000000" pitchFamily="2" charset="0"/>
              </a:rPr>
              <a:t>β-globin </a:t>
            </a:r>
            <a:r>
              <a:rPr lang="en-US" sz="2400" dirty="0">
                <a:latin typeface="AMP_GothamRoundedBold" panose="02000000000000000000" pitchFamily="2" charset="0"/>
              </a:rPr>
              <a:t>gene</a:t>
            </a:r>
            <a:endParaRPr lang="en-US" sz="2400" dirty="0">
              <a:solidFill>
                <a:schemeClr val="tx1"/>
              </a:solidFill>
              <a:latin typeface="AMP_GothamRoundedBold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F72922-C9CD-53C9-CB3D-34DD3E37D09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7603" y="2833505"/>
            <a:ext cx="733119" cy="60882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FB8186-3BBF-BB1A-6B61-5FE8CA48021D}"/>
              </a:ext>
            </a:extLst>
          </p:cNvPr>
          <p:cNvSpPr txBox="1"/>
          <p:nvPr/>
        </p:nvSpPr>
        <p:spPr>
          <a:xfrm>
            <a:off x="4430040" y="3603793"/>
            <a:ext cx="23711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MP_GothamRoundedBold" panose="02000000000000000000" pitchFamily="2" charset="0"/>
              </a:rPr>
              <a:t>Portion of </a:t>
            </a:r>
          </a:p>
          <a:p>
            <a:pPr algn="ctr"/>
            <a:r>
              <a:rPr lang="en-US" sz="2400" i="1" dirty="0">
                <a:latin typeface="AMP_GothamRoundedBold" panose="02000000000000000000" pitchFamily="2" charset="0"/>
              </a:rPr>
              <a:t>β-globin </a:t>
            </a:r>
            <a:r>
              <a:rPr lang="en-US" sz="2400" dirty="0">
                <a:latin typeface="AMP_GothamRoundedBold" panose="02000000000000000000" pitchFamily="2" charset="0"/>
              </a:rPr>
              <a:t>gene</a:t>
            </a:r>
            <a:endParaRPr lang="en-US" sz="2400" dirty="0">
              <a:solidFill>
                <a:schemeClr val="tx1"/>
              </a:solidFill>
              <a:latin typeface="AMP_GothamRoundedBold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A6DB91-39C1-A148-A916-6E704239EB24}"/>
              </a:ext>
            </a:extLst>
          </p:cNvPr>
          <p:cNvSpPr txBox="1"/>
          <p:nvPr/>
        </p:nvSpPr>
        <p:spPr>
          <a:xfrm>
            <a:off x="510472" y="3490000"/>
            <a:ext cx="13035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MP_GothamRoundedBold" panose="02000000000000000000" pitchFamily="2" charset="0"/>
              </a:rPr>
              <a:t>Blood</a:t>
            </a:r>
            <a:endParaRPr lang="en-US" sz="2400" dirty="0">
              <a:latin typeface="AMP_GothamRoundedBold" panose="02000000000000000000" pitchFamily="2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AMP_GothamRoundedBold" panose="02000000000000000000" pitchFamily="2" charset="0"/>
              </a:rPr>
              <a:t>sample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A0EB34A-D403-935B-0CA5-24F44337755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3354" r="67557"/>
          <a:stretch/>
        </p:blipFill>
        <p:spPr>
          <a:xfrm>
            <a:off x="2193142" y="1534632"/>
            <a:ext cx="2621493" cy="28009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DC78A72-7110-E8E1-9B3F-83E31712CE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416" y="2689360"/>
            <a:ext cx="470034" cy="6956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85ACB0E-748F-AAAD-8EA2-DD7C78BBA35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8916" y="2828678"/>
            <a:ext cx="733119" cy="60882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2F3DE42-8A49-F2B0-1A9F-B54ED2B2B1E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13576" y="1728141"/>
            <a:ext cx="880166" cy="32515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3D11926-101D-13B2-8494-4A7BAAB0AF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07433" y="2173996"/>
            <a:ext cx="880166" cy="3251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11F394E-D4DF-1205-45E6-F9B156F38E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55917" y="1625912"/>
            <a:ext cx="880166" cy="32515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FCAC1FC-DCF0-69EA-30B3-AEA5544D4F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98515" y="2726316"/>
            <a:ext cx="880166" cy="32515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A145DE5-B60C-5854-D7FF-26E9734B56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21036" y="2299064"/>
            <a:ext cx="880166" cy="32515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64B2128-C8A8-A245-BD72-3FDF2D5968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29013" y="3197907"/>
            <a:ext cx="880166" cy="32515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43C3152-C666-CFC9-E744-1A23EDD1D50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72948" y="3162091"/>
            <a:ext cx="880166" cy="32515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F5701B6-E97A-4003-EABA-3901E22286B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0528" y="2828678"/>
            <a:ext cx="733119" cy="60882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1E0DC62-4AE4-E727-18F2-23EDEFDF6ED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23969" y="2624220"/>
            <a:ext cx="843055" cy="112231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F5A8445-DE56-47F8-C6BC-2CDCC524AC2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42231" y="2828678"/>
            <a:ext cx="733119" cy="60882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53A549C-53E1-AF19-371C-BB360DE19AE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69769" y="1845436"/>
            <a:ext cx="2085655" cy="174294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D3634FF-2F2C-9431-DDD3-30699DFE1C54}"/>
              </a:ext>
            </a:extLst>
          </p:cNvPr>
          <p:cNvGrpSpPr/>
          <p:nvPr/>
        </p:nvGrpSpPr>
        <p:grpSpPr>
          <a:xfrm>
            <a:off x="289386" y="5470348"/>
            <a:ext cx="11930784" cy="815199"/>
            <a:chOff x="289386" y="5470348"/>
            <a:chExt cx="11930784" cy="815199"/>
          </a:xfrm>
        </p:grpSpPr>
        <p:sp>
          <p:nvSpPr>
            <p:cNvPr id="48" name="Right Brace 47">
              <a:extLst>
                <a:ext uri="{FF2B5EF4-FFF2-40B4-BE49-F238E27FC236}">
                  <a16:creationId xmlns:a16="http://schemas.microsoft.com/office/drawing/2014/main" id="{1A603F96-F0DE-F4FC-BEAC-82160DC69466}"/>
                </a:ext>
              </a:extLst>
            </p:cNvPr>
            <p:cNvSpPr/>
            <p:nvPr/>
          </p:nvSpPr>
          <p:spPr>
            <a:xfrm rot="5400000">
              <a:off x="10421546" y="4229304"/>
              <a:ext cx="371264" cy="2853351"/>
            </a:xfrm>
            <a:prstGeom prst="rightBrace">
              <a:avLst>
                <a:gd name="adj1" fmla="val 64995"/>
                <a:gd name="adj2" fmla="val 50000"/>
              </a:avLst>
            </a:prstGeom>
            <a:ln w="38100">
              <a:solidFill>
                <a:srgbClr val="D010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B9443BD-E389-0BBE-A3DF-C8E9A246BE23}"/>
                </a:ext>
              </a:extLst>
            </p:cNvPr>
            <p:cNvSpPr txBox="1"/>
            <p:nvPr/>
          </p:nvSpPr>
          <p:spPr>
            <a:xfrm>
              <a:off x="8452407" y="5823882"/>
              <a:ext cx="37677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D0103A"/>
                  </a:solidFill>
                  <a:latin typeface="AMP_GothamRoundedBold" panose="02000000000000000000" pitchFamily="2" charset="77"/>
                </a:rPr>
                <a:t>You complete this step</a:t>
              </a:r>
            </a:p>
          </p:txBody>
        </p:sp>
        <p:sp>
          <p:nvSpPr>
            <p:cNvPr id="6" name="Right Brace 5">
              <a:extLst>
                <a:ext uri="{FF2B5EF4-FFF2-40B4-BE49-F238E27FC236}">
                  <a16:creationId xmlns:a16="http://schemas.microsoft.com/office/drawing/2014/main" id="{93EEFCBE-4E51-F94C-8B5D-71CD188E8BFF}"/>
                </a:ext>
              </a:extLst>
            </p:cNvPr>
            <p:cNvSpPr/>
            <p:nvPr/>
          </p:nvSpPr>
          <p:spPr>
            <a:xfrm rot="5400000">
              <a:off x="4485342" y="1276908"/>
              <a:ext cx="371264" cy="8763176"/>
            </a:xfrm>
            <a:prstGeom prst="rightBrace">
              <a:avLst>
                <a:gd name="adj1" fmla="val 64995"/>
                <a:gd name="adj2" fmla="val 50000"/>
              </a:avLst>
            </a:prstGeom>
            <a:ln w="38100">
              <a:solidFill>
                <a:srgbClr val="D010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DB33A0-9F67-C530-5C21-73944786AF5B}"/>
                </a:ext>
              </a:extLst>
            </p:cNvPr>
            <p:cNvSpPr txBox="1"/>
            <p:nvPr/>
          </p:nvSpPr>
          <p:spPr>
            <a:xfrm>
              <a:off x="3536927" y="5823881"/>
              <a:ext cx="22894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D0103A"/>
                  </a:solidFill>
                  <a:latin typeface="AMP_GothamRoundedBold" panose="02000000000000000000" pitchFamily="2" charset="77"/>
                </a:rPr>
                <a:t>Already done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E842297-4DEB-A837-F6DD-2068F3ED3425}"/>
              </a:ext>
            </a:extLst>
          </p:cNvPr>
          <p:cNvSpPr txBox="1"/>
          <p:nvPr/>
        </p:nvSpPr>
        <p:spPr>
          <a:xfrm>
            <a:off x="9538096" y="3573942"/>
            <a:ext cx="234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MP_GothamRoundedBold" panose="02000000000000000000" pitchFamily="2" charset="0"/>
              </a:rPr>
              <a:t>Determine genotypes!</a:t>
            </a:r>
            <a:endParaRPr lang="en-US" sz="2400" dirty="0">
              <a:solidFill>
                <a:schemeClr val="tx1"/>
              </a:solidFill>
              <a:latin typeface="AMP_GothamRounded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87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14D72B-915A-2F4B-C2A5-EBB14198F3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870406" cy="4294187"/>
          </a:xfrm>
        </p:spPr>
        <p:txBody>
          <a:bodyPr/>
          <a:lstStyle/>
          <a:p>
            <a:r>
              <a:rPr lang="en-US" dirty="0"/>
              <a:t>Restriction enzymes recognize specific short DNA sequences and cut the DNA there.  </a:t>
            </a:r>
          </a:p>
          <a:p>
            <a:r>
              <a:rPr lang="en-US" dirty="0"/>
              <a:t>This lab uses a restriction enzyme that cuts a DNA sequence found </a:t>
            </a:r>
            <a:r>
              <a:rPr lang="en-US" u="sng" dirty="0"/>
              <a:t>only</a:t>
            </a:r>
            <a:r>
              <a:rPr lang="en-US" dirty="0"/>
              <a:t> in the normal </a:t>
            </a:r>
            <a:r>
              <a:rPr lang="el-GR" i="1" dirty="0"/>
              <a:t>β-</a:t>
            </a:r>
            <a:r>
              <a:rPr lang="en-US" i="1" dirty="0"/>
              <a:t>globin </a:t>
            </a:r>
            <a:r>
              <a:rPr lang="en-US" dirty="0"/>
              <a:t>allele. </a:t>
            </a:r>
          </a:p>
          <a:p>
            <a:r>
              <a:rPr lang="en-US" dirty="0"/>
              <a:t>The sickle cell mutation changes this sequence, so the sickle cell allele is </a:t>
            </a:r>
            <a:r>
              <a:rPr lang="en-US" u="sng" dirty="0"/>
              <a:t>not</a:t>
            </a:r>
            <a:r>
              <a:rPr lang="en-US" dirty="0"/>
              <a:t> cut by the restriction enzyme.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6D7418A-C429-75C9-FA54-BCDFD9FE2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Restriction digestion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AA028B-879E-BF6F-6255-3F99BCBF7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9383" y="1714500"/>
            <a:ext cx="1644412" cy="218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26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A0F6007-EA51-D75A-0162-5C75CF24CEEF}"/>
              </a:ext>
            </a:extLst>
          </p:cNvPr>
          <p:cNvSpPr/>
          <p:nvPr/>
        </p:nvSpPr>
        <p:spPr>
          <a:xfrm>
            <a:off x="11700819" y="1118326"/>
            <a:ext cx="348931" cy="3161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D9C80-C132-78A7-3E11-367879F409F1}"/>
              </a:ext>
            </a:extLst>
          </p:cNvPr>
          <p:cNvSpPr txBox="1"/>
          <p:nvPr/>
        </p:nvSpPr>
        <p:spPr>
          <a:xfrm>
            <a:off x="70342" y="1270686"/>
            <a:ext cx="5766944" cy="46166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MP_GothamRoundedBold" panose="02000000000000000000" pitchFamily="2" charset="77"/>
              </a:rPr>
              <a:t>Normal </a:t>
            </a:r>
            <a:r>
              <a:rPr lang="en-US" sz="2400" i="1" dirty="0">
                <a:latin typeface="AMP_GothamRoundedBold" panose="02000000000000000000" pitchFamily="2" charset="77"/>
              </a:rPr>
              <a:t>β-globin</a:t>
            </a:r>
            <a:r>
              <a:rPr lang="en-US" sz="2400" dirty="0">
                <a:latin typeface="AMP_GothamRoundedBold" panose="02000000000000000000" pitchFamily="2" charset="77"/>
              </a:rPr>
              <a:t> allele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F665DCF-BCEB-74DC-51FC-5616D8019F3E}"/>
              </a:ext>
            </a:extLst>
          </p:cNvPr>
          <p:cNvSpPr txBox="1"/>
          <p:nvPr/>
        </p:nvSpPr>
        <p:spPr>
          <a:xfrm>
            <a:off x="1370345" y="1718511"/>
            <a:ext cx="2561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D10F3A"/>
                </a:solidFill>
                <a:latin typeface="AMP_GothamRoundedBold" panose="02000000000000000000" pitchFamily="2" charset="77"/>
              </a:rPr>
              <a:t>Restriction enzyme cuts DNA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91F4CE5-3024-B968-41AC-40384CCE2F7C}"/>
              </a:ext>
            </a:extLst>
          </p:cNvPr>
          <p:cNvGrpSpPr/>
          <p:nvPr/>
        </p:nvGrpSpPr>
        <p:grpSpPr>
          <a:xfrm>
            <a:off x="6217083" y="1271591"/>
            <a:ext cx="5897983" cy="2194616"/>
            <a:chOff x="6217083" y="926151"/>
            <a:chExt cx="5897983" cy="2194616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95193F8A-EA4D-D96B-ABB3-CB9F801840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7381" t="-688" b="67852"/>
            <a:stretch/>
          </p:blipFill>
          <p:spPr>
            <a:xfrm>
              <a:off x="6394206" y="1993754"/>
              <a:ext cx="5655544" cy="112701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DBCB747-FC08-276F-928F-4D15E44EA8E5}"/>
                </a:ext>
              </a:extLst>
            </p:cNvPr>
            <p:cNvSpPr txBox="1"/>
            <p:nvPr/>
          </p:nvSpPr>
          <p:spPr>
            <a:xfrm>
              <a:off x="6217083" y="926151"/>
              <a:ext cx="5897983" cy="46166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MP_GothamRoundedBold" panose="02000000000000000000" pitchFamily="2" charset="77"/>
                </a:rPr>
                <a:t>Sickle cell allele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82D0949-C3C6-49D4-0737-5FC3338E5497}"/>
                </a:ext>
              </a:extLst>
            </p:cNvPr>
            <p:cNvSpPr txBox="1"/>
            <p:nvPr/>
          </p:nvSpPr>
          <p:spPr>
            <a:xfrm>
              <a:off x="6984862" y="1399013"/>
              <a:ext cx="348431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D10F3A"/>
                  </a:solidFill>
                  <a:latin typeface="AMP_GothamRoundedBold" panose="02000000000000000000" pitchFamily="2" charset="77"/>
                </a:rPr>
                <a:t>MUTATION = Restriction enzyme does NOT cut DNA</a:t>
              </a:r>
            </a:p>
            <a:p>
              <a:pPr algn="ctr"/>
              <a:endParaRPr lang="en-US" sz="1800" dirty="0">
                <a:solidFill>
                  <a:srgbClr val="D10F3A"/>
                </a:solidFill>
                <a:latin typeface="AMP_GothamRoundedBold" panose="02000000000000000000" pitchFamily="2" charset="77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588851C-B1C0-601E-FE1B-F24DC526310D}"/>
              </a:ext>
            </a:extLst>
          </p:cNvPr>
          <p:cNvSpPr txBox="1"/>
          <p:nvPr/>
        </p:nvSpPr>
        <p:spPr>
          <a:xfrm>
            <a:off x="3792087" y="3116685"/>
            <a:ext cx="2229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MP_GothamRoundedBold" panose="02000000000000000000" pitchFamily="2" charset="77"/>
              </a:rPr>
              <a:t>400 bp PCR product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1B3F1C-C342-E2CE-A6DC-544A9BFC06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7381" b="67599"/>
          <a:stretch/>
        </p:blipFill>
        <p:spPr>
          <a:xfrm>
            <a:off x="264278" y="2339194"/>
            <a:ext cx="5655544" cy="111210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A6B017D-682D-BA22-85FC-C6094BD41A0F}"/>
              </a:ext>
            </a:extLst>
          </p:cNvPr>
          <p:cNvGrpSpPr/>
          <p:nvPr/>
        </p:nvGrpSpPr>
        <p:grpSpPr>
          <a:xfrm>
            <a:off x="1809175" y="3458754"/>
            <a:ext cx="1494320" cy="1007958"/>
            <a:chOff x="1809175" y="3113314"/>
            <a:chExt cx="1494320" cy="100795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E3C-06DF-9FF1-2E5B-B50E5A4CAECB}"/>
                </a:ext>
              </a:extLst>
            </p:cNvPr>
            <p:cNvSpPr/>
            <p:nvPr/>
          </p:nvSpPr>
          <p:spPr>
            <a:xfrm>
              <a:off x="1828800" y="3113314"/>
              <a:ext cx="1305165" cy="7036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5ACDFBA-7B8D-C2BA-A213-ACD288B0612C}"/>
                </a:ext>
              </a:extLst>
            </p:cNvPr>
            <p:cNvGrpSpPr/>
            <p:nvPr/>
          </p:nvGrpSpPr>
          <p:grpSpPr>
            <a:xfrm>
              <a:off x="1809175" y="3120767"/>
              <a:ext cx="1494320" cy="1000505"/>
              <a:chOff x="2462857" y="3950997"/>
              <a:chExt cx="1494320" cy="1000505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2276C99-B7E9-AB84-1DB1-B242E4C45F2C}"/>
                  </a:ext>
                </a:extLst>
              </p:cNvPr>
              <p:cNvSpPr txBox="1"/>
              <p:nvPr/>
            </p:nvSpPr>
            <p:spPr>
              <a:xfrm>
                <a:off x="2462857" y="4489837"/>
                <a:ext cx="14943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MP_GothamRoundedBold" panose="02000000000000000000" pitchFamily="2" charset="77"/>
                  </a:rPr>
                  <a:t>DNA cut</a:t>
                </a:r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8003106F-1DE7-46B1-305C-10A5CA02B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0604" y="3950997"/>
                <a:ext cx="9147" cy="599265"/>
              </a:xfrm>
              <a:prstGeom prst="straightConnector1">
                <a:avLst/>
              </a:prstGeom>
              <a:ln w="76200">
                <a:solidFill>
                  <a:schemeClr val="bg2">
                    <a:lumMod val="25000"/>
                  </a:schemeClr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2AECBB1C-2239-6638-55EE-296CC9D7159F}"/>
              </a:ext>
            </a:extLst>
          </p:cNvPr>
          <p:cNvSpPr/>
          <p:nvPr/>
        </p:nvSpPr>
        <p:spPr>
          <a:xfrm>
            <a:off x="8074438" y="3532184"/>
            <a:ext cx="1305165" cy="7036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795236D-9A9D-7C23-D372-2F706EB3FFA8}"/>
              </a:ext>
            </a:extLst>
          </p:cNvPr>
          <p:cNvGrpSpPr/>
          <p:nvPr/>
        </p:nvGrpSpPr>
        <p:grpSpPr>
          <a:xfrm>
            <a:off x="7926808" y="3466207"/>
            <a:ext cx="1521570" cy="1369837"/>
            <a:chOff x="2462857" y="3950997"/>
            <a:chExt cx="1521570" cy="136983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052B1CA-81E8-A7EE-C863-4705A1E576ED}"/>
                </a:ext>
              </a:extLst>
            </p:cNvPr>
            <p:cNvSpPr txBox="1"/>
            <p:nvPr/>
          </p:nvSpPr>
          <p:spPr>
            <a:xfrm>
              <a:off x="2462857" y="4489837"/>
              <a:ext cx="152157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AMP_GothamRoundedBold" panose="02000000000000000000" pitchFamily="2" charset="77"/>
                </a:rPr>
                <a:t>DNA not</a:t>
              </a:r>
            </a:p>
            <a:p>
              <a:pPr algn="ctr"/>
              <a:r>
                <a:rPr lang="en-US" sz="2400" dirty="0">
                  <a:latin typeface="AMP_GothamRoundedBold" panose="02000000000000000000" pitchFamily="2" charset="77"/>
                </a:rPr>
                <a:t>cut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4A4FF3F3-34B5-0966-AFD1-B497FE3480B4}"/>
                </a:ext>
              </a:extLst>
            </p:cNvPr>
            <p:cNvCxnSpPr>
              <a:cxnSpLocks/>
            </p:cNvCxnSpPr>
            <p:nvPr/>
          </p:nvCxnSpPr>
          <p:spPr>
            <a:xfrm>
              <a:off x="3140604" y="3950997"/>
              <a:ext cx="9147" cy="599265"/>
            </a:xfrm>
            <a:prstGeom prst="straightConnector1">
              <a:avLst/>
            </a:prstGeom>
            <a:ln w="76200">
              <a:solidFill>
                <a:schemeClr val="bg2">
                  <a:lumMod val="25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26DC8F5-CC42-BD49-F35D-45FDEAF75445}"/>
              </a:ext>
            </a:extLst>
          </p:cNvPr>
          <p:cNvGrpSpPr/>
          <p:nvPr/>
        </p:nvGrpSpPr>
        <p:grpSpPr>
          <a:xfrm>
            <a:off x="264278" y="4604312"/>
            <a:ext cx="5655544" cy="1636286"/>
            <a:chOff x="264278" y="4258872"/>
            <a:chExt cx="5655544" cy="163628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67840A3-1FCB-D713-E26C-D8CF735263B7}"/>
                </a:ext>
              </a:extLst>
            </p:cNvPr>
            <p:cNvSpPr txBox="1"/>
            <p:nvPr/>
          </p:nvSpPr>
          <p:spPr>
            <a:xfrm>
              <a:off x="264278" y="4828211"/>
              <a:ext cx="1242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AMP_GothamRoundedBold" panose="02000000000000000000" pitchFamily="2" charset="77"/>
                </a:rPr>
                <a:t>150 bp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4E5F2D-E9A8-EF7E-5E0A-234A7C019E7E}"/>
                </a:ext>
              </a:extLst>
            </p:cNvPr>
            <p:cNvSpPr txBox="1"/>
            <p:nvPr/>
          </p:nvSpPr>
          <p:spPr>
            <a:xfrm>
              <a:off x="1903752" y="5433493"/>
              <a:ext cx="13051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AMP_GothamRoundedBold" panose="02000000000000000000" pitchFamily="2" charset="77"/>
                </a:rPr>
                <a:t>250 bp</a:t>
              </a: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B85B927-6A9E-1292-A596-54507E39DD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5994" r="57381"/>
            <a:stretch/>
          </p:blipFill>
          <p:spPr>
            <a:xfrm>
              <a:off x="264278" y="4258872"/>
              <a:ext cx="5655544" cy="1167168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667CCE-257A-73EB-B059-FDF384858A4D}"/>
              </a:ext>
            </a:extLst>
          </p:cNvPr>
          <p:cNvGrpSpPr/>
          <p:nvPr/>
        </p:nvGrpSpPr>
        <p:grpSpPr>
          <a:xfrm>
            <a:off x="6369359" y="4752762"/>
            <a:ext cx="5680391" cy="1034693"/>
            <a:chOff x="6369359" y="4407322"/>
            <a:chExt cx="5680391" cy="103469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31C2A78-734E-8135-93C3-9D8ECBDEA375}"/>
                </a:ext>
              </a:extLst>
            </p:cNvPr>
            <p:cNvSpPr txBox="1"/>
            <p:nvPr/>
          </p:nvSpPr>
          <p:spPr>
            <a:xfrm>
              <a:off x="6369359" y="4980350"/>
              <a:ext cx="1354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AMP_GothamRoundedBold" panose="02000000000000000000" pitchFamily="2" charset="77"/>
                </a:rPr>
                <a:t>400 bp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11F46BE-C7A1-8E89-3B78-4B03EA0305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7381" t="69720" b="11052"/>
            <a:stretch/>
          </p:blipFill>
          <p:spPr>
            <a:xfrm>
              <a:off x="6394206" y="4407322"/>
              <a:ext cx="5655544" cy="659977"/>
            </a:xfrm>
            <a:prstGeom prst="rect">
              <a:avLst/>
            </a:prstGeom>
          </p:spPr>
        </p:pic>
      </p:grpSp>
      <p:sp>
        <p:nvSpPr>
          <p:cNvPr id="21" name="Title 2">
            <a:extLst>
              <a:ext uri="{FF2B5EF4-FFF2-40B4-BE49-F238E27FC236}">
                <a16:creationId xmlns:a16="http://schemas.microsoft.com/office/drawing/2014/main" id="{CD675F45-CE74-B263-3EE9-8BDE76F1E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2027131" cy="859415"/>
          </a:xfrm>
        </p:spPr>
        <p:txBody>
          <a:bodyPr>
            <a:normAutofit/>
          </a:bodyPr>
          <a:lstStyle/>
          <a:p>
            <a:r>
              <a:rPr lang="en-US" sz="3400" dirty="0"/>
              <a:t>Identifying the sickle cell allele via restriction digestion</a:t>
            </a:r>
          </a:p>
        </p:txBody>
      </p:sp>
    </p:spTree>
    <p:extLst>
      <p:ext uri="{BB962C8B-B14F-4D97-AF65-F5344CB8AC3E}">
        <p14:creationId xmlns:p14="http://schemas.microsoft.com/office/powerpoint/2010/main" val="13072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A0F6007-EA51-D75A-0162-5C75CF24CEEF}"/>
              </a:ext>
            </a:extLst>
          </p:cNvPr>
          <p:cNvSpPr/>
          <p:nvPr/>
        </p:nvSpPr>
        <p:spPr>
          <a:xfrm>
            <a:off x="11700819" y="1118326"/>
            <a:ext cx="348931" cy="3161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D9C80-C132-78A7-3E11-367879F409F1}"/>
              </a:ext>
            </a:extLst>
          </p:cNvPr>
          <p:cNvSpPr txBox="1"/>
          <p:nvPr/>
        </p:nvSpPr>
        <p:spPr>
          <a:xfrm>
            <a:off x="70342" y="1270686"/>
            <a:ext cx="5766944" cy="46166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MP_GothamRoundedBold" panose="02000000000000000000" pitchFamily="2" charset="77"/>
              </a:rPr>
              <a:t>Normal </a:t>
            </a:r>
            <a:r>
              <a:rPr lang="en-US" sz="2400" i="1" dirty="0">
                <a:latin typeface="AMP_GothamRoundedBold" panose="02000000000000000000" pitchFamily="2" charset="77"/>
              </a:rPr>
              <a:t>β-globin</a:t>
            </a:r>
            <a:r>
              <a:rPr lang="en-US" sz="2400" dirty="0">
                <a:latin typeface="AMP_GothamRoundedBold" panose="02000000000000000000" pitchFamily="2" charset="77"/>
              </a:rPr>
              <a:t> allele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F665DCF-BCEB-74DC-51FC-5616D8019F3E}"/>
              </a:ext>
            </a:extLst>
          </p:cNvPr>
          <p:cNvSpPr txBox="1"/>
          <p:nvPr/>
        </p:nvSpPr>
        <p:spPr>
          <a:xfrm>
            <a:off x="1370345" y="1718511"/>
            <a:ext cx="2561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D10F3A"/>
                </a:solidFill>
                <a:latin typeface="AMP_GothamRoundedBold" panose="02000000000000000000" pitchFamily="2" charset="77"/>
              </a:rPr>
              <a:t>Restriction enzyme cuts DNA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91F4CE5-3024-B968-41AC-40384CCE2F7C}"/>
              </a:ext>
            </a:extLst>
          </p:cNvPr>
          <p:cNvGrpSpPr/>
          <p:nvPr/>
        </p:nvGrpSpPr>
        <p:grpSpPr>
          <a:xfrm>
            <a:off x="6217083" y="1271591"/>
            <a:ext cx="5897983" cy="2194616"/>
            <a:chOff x="6217083" y="926151"/>
            <a:chExt cx="5897983" cy="2194616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95193F8A-EA4D-D96B-ABB3-CB9F801840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7381" t="-688" b="67852"/>
            <a:stretch/>
          </p:blipFill>
          <p:spPr>
            <a:xfrm>
              <a:off x="6394206" y="1993754"/>
              <a:ext cx="5655544" cy="112701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DBCB747-FC08-276F-928F-4D15E44EA8E5}"/>
                </a:ext>
              </a:extLst>
            </p:cNvPr>
            <p:cNvSpPr txBox="1"/>
            <p:nvPr/>
          </p:nvSpPr>
          <p:spPr>
            <a:xfrm>
              <a:off x="6217083" y="926151"/>
              <a:ext cx="5897983" cy="46166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MP_GothamRoundedBold" panose="02000000000000000000" pitchFamily="2" charset="77"/>
                </a:rPr>
                <a:t>Sickle cell allele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82D0949-C3C6-49D4-0737-5FC3338E5497}"/>
                </a:ext>
              </a:extLst>
            </p:cNvPr>
            <p:cNvSpPr txBox="1"/>
            <p:nvPr/>
          </p:nvSpPr>
          <p:spPr>
            <a:xfrm>
              <a:off x="6984862" y="1399013"/>
              <a:ext cx="348431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D10F3A"/>
                  </a:solidFill>
                  <a:latin typeface="AMP_GothamRoundedBold" panose="02000000000000000000" pitchFamily="2" charset="77"/>
                </a:rPr>
                <a:t>MUTATION = Restriction enzyme does NOT cut DNA</a:t>
              </a:r>
            </a:p>
            <a:p>
              <a:pPr algn="ctr"/>
              <a:endParaRPr lang="en-US" sz="1800" dirty="0">
                <a:solidFill>
                  <a:srgbClr val="D10F3A"/>
                </a:solidFill>
                <a:latin typeface="AMP_GothamRoundedBold" panose="02000000000000000000" pitchFamily="2" charset="77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588851C-B1C0-601E-FE1B-F24DC526310D}"/>
              </a:ext>
            </a:extLst>
          </p:cNvPr>
          <p:cNvSpPr txBox="1"/>
          <p:nvPr/>
        </p:nvSpPr>
        <p:spPr>
          <a:xfrm>
            <a:off x="3792087" y="3116685"/>
            <a:ext cx="2229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MP_GothamRoundedBold" panose="02000000000000000000" pitchFamily="2" charset="77"/>
              </a:rPr>
              <a:t>400 bp PCR product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1B3F1C-C342-E2CE-A6DC-544A9BFC06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7381" b="67599"/>
          <a:stretch/>
        </p:blipFill>
        <p:spPr>
          <a:xfrm>
            <a:off x="264278" y="2339194"/>
            <a:ext cx="5655544" cy="111210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C597E3C-06DF-9FF1-2E5B-B50E5A4CAECB}"/>
              </a:ext>
            </a:extLst>
          </p:cNvPr>
          <p:cNvSpPr/>
          <p:nvPr/>
        </p:nvSpPr>
        <p:spPr>
          <a:xfrm>
            <a:off x="1828800" y="3458754"/>
            <a:ext cx="1305165" cy="7036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5ACDFBA-7B8D-C2BA-A213-ACD288B0612C}"/>
              </a:ext>
            </a:extLst>
          </p:cNvPr>
          <p:cNvGrpSpPr/>
          <p:nvPr/>
        </p:nvGrpSpPr>
        <p:grpSpPr>
          <a:xfrm>
            <a:off x="1809175" y="3466207"/>
            <a:ext cx="1494320" cy="1000505"/>
            <a:chOff x="2462857" y="3950997"/>
            <a:chExt cx="1494320" cy="100050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2276C99-B7E9-AB84-1DB1-B242E4C45F2C}"/>
                </a:ext>
              </a:extLst>
            </p:cNvPr>
            <p:cNvSpPr txBox="1"/>
            <p:nvPr/>
          </p:nvSpPr>
          <p:spPr>
            <a:xfrm>
              <a:off x="2462857" y="4489837"/>
              <a:ext cx="14943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MP_GothamRoundedBold" panose="02000000000000000000" pitchFamily="2" charset="77"/>
                </a:rPr>
                <a:t>DNA cut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003106F-1DE7-46B1-305C-10A5CA02BEBF}"/>
                </a:ext>
              </a:extLst>
            </p:cNvPr>
            <p:cNvCxnSpPr>
              <a:cxnSpLocks/>
            </p:cNvCxnSpPr>
            <p:nvPr/>
          </p:nvCxnSpPr>
          <p:spPr>
            <a:xfrm>
              <a:off x="3140604" y="3950997"/>
              <a:ext cx="9147" cy="599265"/>
            </a:xfrm>
            <a:prstGeom prst="straightConnector1">
              <a:avLst/>
            </a:prstGeom>
            <a:ln w="76200">
              <a:solidFill>
                <a:schemeClr val="bg2">
                  <a:lumMod val="25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2AECBB1C-2239-6638-55EE-296CC9D7159F}"/>
              </a:ext>
            </a:extLst>
          </p:cNvPr>
          <p:cNvSpPr/>
          <p:nvPr/>
        </p:nvSpPr>
        <p:spPr>
          <a:xfrm>
            <a:off x="8074438" y="3532184"/>
            <a:ext cx="1305165" cy="7036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795236D-9A9D-7C23-D372-2F706EB3FFA8}"/>
              </a:ext>
            </a:extLst>
          </p:cNvPr>
          <p:cNvGrpSpPr/>
          <p:nvPr/>
        </p:nvGrpSpPr>
        <p:grpSpPr>
          <a:xfrm>
            <a:off x="7926808" y="3466207"/>
            <a:ext cx="1521570" cy="1369837"/>
            <a:chOff x="2462857" y="3950997"/>
            <a:chExt cx="1521570" cy="136983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052B1CA-81E8-A7EE-C863-4705A1E576ED}"/>
                </a:ext>
              </a:extLst>
            </p:cNvPr>
            <p:cNvSpPr txBox="1"/>
            <p:nvPr/>
          </p:nvSpPr>
          <p:spPr>
            <a:xfrm>
              <a:off x="2462857" y="4489837"/>
              <a:ext cx="152157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AMP_GothamRoundedBold" panose="02000000000000000000" pitchFamily="2" charset="77"/>
                </a:rPr>
                <a:t>DNA not</a:t>
              </a:r>
            </a:p>
            <a:p>
              <a:pPr algn="ctr"/>
              <a:r>
                <a:rPr lang="en-US" sz="2400" dirty="0">
                  <a:latin typeface="AMP_GothamRoundedBold" panose="02000000000000000000" pitchFamily="2" charset="77"/>
                </a:rPr>
                <a:t>cut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4A4FF3F3-34B5-0966-AFD1-B497FE3480B4}"/>
                </a:ext>
              </a:extLst>
            </p:cNvPr>
            <p:cNvCxnSpPr>
              <a:cxnSpLocks/>
            </p:cNvCxnSpPr>
            <p:nvPr/>
          </p:nvCxnSpPr>
          <p:spPr>
            <a:xfrm>
              <a:off x="3140604" y="3950997"/>
              <a:ext cx="9147" cy="599265"/>
            </a:xfrm>
            <a:prstGeom prst="straightConnector1">
              <a:avLst/>
            </a:prstGeom>
            <a:ln w="76200">
              <a:solidFill>
                <a:schemeClr val="bg2">
                  <a:lumMod val="25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26DC8F5-CC42-BD49-F35D-45FDEAF75445}"/>
              </a:ext>
            </a:extLst>
          </p:cNvPr>
          <p:cNvGrpSpPr/>
          <p:nvPr/>
        </p:nvGrpSpPr>
        <p:grpSpPr>
          <a:xfrm>
            <a:off x="264278" y="4604312"/>
            <a:ext cx="5655544" cy="1636286"/>
            <a:chOff x="264278" y="4258872"/>
            <a:chExt cx="5655544" cy="163628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67840A3-1FCB-D713-E26C-D8CF735263B7}"/>
                </a:ext>
              </a:extLst>
            </p:cNvPr>
            <p:cNvSpPr txBox="1"/>
            <p:nvPr/>
          </p:nvSpPr>
          <p:spPr>
            <a:xfrm>
              <a:off x="264278" y="4828211"/>
              <a:ext cx="1242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AMP_GothamRoundedBold" panose="02000000000000000000" pitchFamily="2" charset="77"/>
                </a:rPr>
                <a:t>150 bp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4E5F2D-E9A8-EF7E-5E0A-234A7C019E7E}"/>
                </a:ext>
              </a:extLst>
            </p:cNvPr>
            <p:cNvSpPr txBox="1"/>
            <p:nvPr/>
          </p:nvSpPr>
          <p:spPr>
            <a:xfrm>
              <a:off x="1903752" y="5433493"/>
              <a:ext cx="13051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AMP_GothamRoundedBold" panose="02000000000000000000" pitchFamily="2" charset="77"/>
                </a:rPr>
                <a:t>250 bp</a:t>
              </a: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B85B927-6A9E-1292-A596-54507E39DD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5994" r="57381"/>
            <a:stretch/>
          </p:blipFill>
          <p:spPr>
            <a:xfrm>
              <a:off x="264278" y="4258872"/>
              <a:ext cx="5655544" cy="1167168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667CCE-257A-73EB-B059-FDF384858A4D}"/>
              </a:ext>
            </a:extLst>
          </p:cNvPr>
          <p:cNvGrpSpPr/>
          <p:nvPr/>
        </p:nvGrpSpPr>
        <p:grpSpPr>
          <a:xfrm>
            <a:off x="6369359" y="4752762"/>
            <a:ext cx="5680391" cy="1034693"/>
            <a:chOff x="6369359" y="4407322"/>
            <a:chExt cx="5680391" cy="103469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31C2A78-734E-8135-93C3-9D8ECBDEA375}"/>
                </a:ext>
              </a:extLst>
            </p:cNvPr>
            <p:cNvSpPr txBox="1"/>
            <p:nvPr/>
          </p:nvSpPr>
          <p:spPr>
            <a:xfrm>
              <a:off x="6369359" y="4980350"/>
              <a:ext cx="1354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AMP_GothamRoundedBold" panose="02000000000000000000" pitchFamily="2" charset="77"/>
                </a:rPr>
                <a:t>400 bp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11F46BE-C7A1-8E89-3B78-4B03EA0305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7381" t="69720" b="11052"/>
            <a:stretch/>
          </p:blipFill>
          <p:spPr>
            <a:xfrm>
              <a:off x="6394206" y="4407322"/>
              <a:ext cx="5655544" cy="659977"/>
            </a:xfrm>
            <a:prstGeom prst="rect">
              <a:avLst/>
            </a:prstGeom>
          </p:spPr>
        </p:pic>
      </p:grpSp>
      <p:sp>
        <p:nvSpPr>
          <p:cNvPr id="21" name="Title 2">
            <a:extLst>
              <a:ext uri="{FF2B5EF4-FFF2-40B4-BE49-F238E27FC236}">
                <a16:creationId xmlns:a16="http://schemas.microsoft.com/office/drawing/2014/main" id="{CD675F45-CE74-B263-3EE9-8BDE76F1E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2027131" cy="859415"/>
          </a:xfrm>
        </p:spPr>
        <p:txBody>
          <a:bodyPr>
            <a:normAutofit/>
          </a:bodyPr>
          <a:lstStyle/>
          <a:p>
            <a:r>
              <a:rPr lang="en-US" sz="3400" dirty="0"/>
              <a:t>Identifying the sickle cell allele via restriction digestion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03143F1-EEC8-F000-A61D-3B67FDD59402}"/>
              </a:ext>
            </a:extLst>
          </p:cNvPr>
          <p:cNvGrpSpPr/>
          <p:nvPr/>
        </p:nvGrpSpPr>
        <p:grpSpPr>
          <a:xfrm>
            <a:off x="24298" y="1106785"/>
            <a:ext cx="12143403" cy="3565155"/>
            <a:chOff x="24298" y="1105129"/>
            <a:chExt cx="12143403" cy="366955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610BC77-4D46-F84B-6FAB-A6CB3D790E05}"/>
                </a:ext>
              </a:extLst>
            </p:cNvPr>
            <p:cNvGrpSpPr/>
            <p:nvPr/>
          </p:nvGrpSpPr>
          <p:grpSpPr>
            <a:xfrm>
              <a:off x="24298" y="1105129"/>
              <a:ext cx="12143403" cy="3669551"/>
              <a:chOff x="24298" y="1105129"/>
              <a:chExt cx="12143403" cy="3669551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F7A1140-0FE9-8BCD-7BEB-ED9CCC33D8EE}"/>
                  </a:ext>
                </a:extLst>
              </p:cNvPr>
              <p:cNvSpPr/>
              <p:nvPr/>
            </p:nvSpPr>
            <p:spPr>
              <a:xfrm>
                <a:off x="24298" y="1105129"/>
                <a:ext cx="12143403" cy="3669551"/>
              </a:xfrm>
              <a:prstGeom prst="rect">
                <a:avLst/>
              </a:prstGeom>
              <a:solidFill>
                <a:schemeClr val="bg1">
                  <a:alpha val="69029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49CDB623-CB7F-40F4-2768-F2088D40856D}"/>
                  </a:ext>
                </a:extLst>
              </p:cNvPr>
              <p:cNvSpPr/>
              <p:nvPr/>
            </p:nvSpPr>
            <p:spPr>
              <a:xfrm>
                <a:off x="1907125" y="2349877"/>
                <a:ext cx="8475700" cy="189345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FBDE0B6-8E26-17F4-BD29-0E97B8D0456C}"/>
                </a:ext>
              </a:extLst>
            </p:cNvPr>
            <p:cNvSpPr txBox="1"/>
            <p:nvPr/>
          </p:nvSpPr>
          <p:spPr>
            <a:xfrm>
              <a:off x="2339068" y="2504164"/>
              <a:ext cx="762363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MP_GothamRoundedBold" panose="02000000000000000000" pitchFamily="2" charset="0"/>
                </a:rPr>
                <a:t>You will use gel electrophoresis to separate and visualize these DNA fragments.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MP_GothamRoundedBold" panose="02000000000000000000" pitchFamily="2" charset="0"/>
                </a:rPr>
                <a:t>This will allow you to determine which alleles each member of the Patel family carries!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28081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1940D9-0440-3F2A-BFF0-C9BF662CB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Gel electrophoresis separates DNA by size</a:t>
            </a:r>
          </a:p>
        </p:txBody>
      </p: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D02DB148-FDCD-023C-2588-F9C442B046FF}"/>
              </a:ext>
            </a:extLst>
          </p:cNvPr>
          <p:cNvGrpSpPr/>
          <p:nvPr/>
        </p:nvGrpSpPr>
        <p:grpSpPr>
          <a:xfrm>
            <a:off x="4492801" y="1877171"/>
            <a:ext cx="231240" cy="222349"/>
            <a:chOff x="987862" y="2824154"/>
            <a:chExt cx="242802" cy="233466"/>
          </a:xfrm>
        </p:grpSpPr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82CD19E8-2182-4D37-D3CE-C67192CD691C}"/>
                </a:ext>
              </a:extLst>
            </p:cNvPr>
            <p:cNvSpPr/>
            <p:nvPr/>
          </p:nvSpPr>
          <p:spPr>
            <a:xfrm>
              <a:off x="987862" y="2824154"/>
              <a:ext cx="242802" cy="233466"/>
            </a:xfrm>
            <a:prstGeom prst="ellipse">
              <a:avLst/>
            </a:prstGeom>
            <a:solidFill>
              <a:srgbClr val="00B9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4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452E785-0E3B-5618-66B6-A11BDD617F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8736" y="2940887"/>
              <a:ext cx="121054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A8015CC-475F-7455-1F17-33C99E511839}"/>
              </a:ext>
            </a:extLst>
          </p:cNvPr>
          <p:cNvGrpSpPr/>
          <p:nvPr/>
        </p:nvGrpSpPr>
        <p:grpSpPr>
          <a:xfrm>
            <a:off x="7059244" y="1790747"/>
            <a:ext cx="527442" cy="541113"/>
            <a:chOff x="825399" y="4142864"/>
            <a:chExt cx="622023" cy="638146"/>
          </a:xfrm>
        </p:grpSpPr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CFBF5F36-0E8B-DB1F-DE9F-E7DB0B4EC910}"/>
                </a:ext>
              </a:extLst>
            </p:cNvPr>
            <p:cNvSpPr/>
            <p:nvPr/>
          </p:nvSpPr>
          <p:spPr>
            <a:xfrm>
              <a:off x="825399" y="4142864"/>
              <a:ext cx="622023" cy="638146"/>
            </a:xfrm>
            <a:prstGeom prst="ellipse">
              <a:avLst/>
            </a:prstGeom>
            <a:solidFill>
              <a:srgbClr val="00B9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D53A825-4F09-74FC-F02C-5135FB6FD4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1459" y="4461937"/>
              <a:ext cx="32822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F0A65386-696C-EE0C-A240-AB42A6850D21}"/>
              </a:ext>
            </a:extLst>
          </p:cNvPr>
          <p:cNvGrpSpPr/>
          <p:nvPr/>
        </p:nvGrpSpPr>
        <p:grpSpPr>
          <a:xfrm>
            <a:off x="4074458" y="1206132"/>
            <a:ext cx="4086561" cy="4947971"/>
            <a:chOff x="4074458" y="1206132"/>
            <a:chExt cx="4086561" cy="4947971"/>
          </a:xfrm>
        </p:grpSpPr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E45909B8-7690-B5E4-697B-6CF3D0A1A0E4}"/>
                </a:ext>
              </a:extLst>
            </p:cNvPr>
            <p:cNvSpPr/>
            <p:nvPr/>
          </p:nvSpPr>
          <p:spPr>
            <a:xfrm>
              <a:off x="4518763" y="235519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66ED97C3-AB1E-A837-D379-83CF855906BA}"/>
                </a:ext>
              </a:extLst>
            </p:cNvPr>
            <p:cNvGrpSpPr/>
            <p:nvPr/>
          </p:nvGrpSpPr>
          <p:grpSpPr>
            <a:xfrm>
              <a:off x="4175208" y="2017060"/>
              <a:ext cx="797845" cy="118120"/>
              <a:chOff x="4084956" y="4032069"/>
              <a:chExt cx="941160" cy="139337"/>
            </a:xfrm>
          </p:grpSpPr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id="{2702A1AC-94B2-7351-1F53-35FC5305B45E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BA7A0387-D139-B3D7-C7DD-D32FE2767970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E0982D76-60A1-9059-2C94-936387F084BD}"/>
                </a:ext>
              </a:extLst>
            </p:cNvPr>
            <p:cNvSpPr/>
            <p:nvPr/>
          </p:nvSpPr>
          <p:spPr>
            <a:xfrm>
              <a:off x="5549425" y="201706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30D735BD-C7C1-92D6-6FE6-7E5D98D790BA}"/>
                </a:ext>
              </a:extLst>
            </p:cNvPr>
            <p:cNvSpPr/>
            <p:nvPr/>
          </p:nvSpPr>
          <p:spPr>
            <a:xfrm>
              <a:off x="5205871" y="235988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9823AE4A-C856-38B9-4BD9-0C169F624ED0}"/>
                </a:ext>
              </a:extLst>
            </p:cNvPr>
            <p:cNvSpPr/>
            <p:nvPr/>
          </p:nvSpPr>
          <p:spPr>
            <a:xfrm>
              <a:off x="5892979" y="235519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A9373024-BE34-CB7D-0601-6BA491EDA456}"/>
                </a:ext>
              </a:extLst>
            </p:cNvPr>
            <p:cNvSpPr/>
            <p:nvPr/>
          </p:nvSpPr>
          <p:spPr>
            <a:xfrm>
              <a:off x="4518763" y="308321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4E73212D-2B44-EC37-F9E5-4938CE18902B}"/>
                </a:ext>
              </a:extLst>
            </p:cNvPr>
            <p:cNvGrpSpPr/>
            <p:nvPr/>
          </p:nvGrpSpPr>
          <p:grpSpPr>
            <a:xfrm>
              <a:off x="4175208" y="2745079"/>
              <a:ext cx="797845" cy="118120"/>
              <a:chOff x="4084956" y="4032069"/>
              <a:chExt cx="941160" cy="139337"/>
            </a:xfrm>
          </p:grpSpPr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8788B661-938C-41CB-818C-735F480730D8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8113E4E3-ECEB-19D9-68C7-6632F00E395B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4C1A3689-B699-A51B-2B47-813811BF6E2E}"/>
                </a:ext>
              </a:extLst>
            </p:cNvPr>
            <p:cNvSpPr/>
            <p:nvPr/>
          </p:nvSpPr>
          <p:spPr>
            <a:xfrm>
              <a:off x="5549425" y="274507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DE5AB597-7AA9-7168-800B-ED44F8CB6990}"/>
                </a:ext>
              </a:extLst>
            </p:cNvPr>
            <p:cNvSpPr/>
            <p:nvPr/>
          </p:nvSpPr>
          <p:spPr>
            <a:xfrm>
              <a:off x="5205871" y="308790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F7CF19DB-E9D2-FFA0-834E-CE6B38C461FB}"/>
                </a:ext>
              </a:extLst>
            </p:cNvPr>
            <p:cNvSpPr/>
            <p:nvPr/>
          </p:nvSpPr>
          <p:spPr>
            <a:xfrm>
              <a:off x="5892979" y="308321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9EB68A4C-07BF-01EF-3713-70848526BEAB}"/>
                </a:ext>
              </a:extLst>
            </p:cNvPr>
            <p:cNvSpPr/>
            <p:nvPr/>
          </p:nvSpPr>
          <p:spPr>
            <a:xfrm>
              <a:off x="6236533" y="201706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DFDA309C-4EE8-2239-22F9-7EE394D92804}"/>
                </a:ext>
              </a:extLst>
            </p:cNvPr>
            <p:cNvSpPr/>
            <p:nvPr/>
          </p:nvSpPr>
          <p:spPr>
            <a:xfrm>
              <a:off x="6580088" y="235988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30902621-2F76-9FDF-AE49-05E4AA066124}"/>
                </a:ext>
              </a:extLst>
            </p:cNvPr>
            <p:cNvSpPr/>
            <p:nvPr/>
          </p:nvSpPr>
          <p:spPr>
            <a:xfrm>
              <a:off x="7267196" y="235519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620CD5A4-C826-22C7-F0C4-3FBDDF0CEB7D}"/>
                </a:ext>
              </a:extLst>
            </p:cNvPr>
            <p:cNvGrpSpPr/>
            <p:nvPr/>
          </p:nvGrpSpPr>
          <p:grpSpPr>
            <a:xfrm>
              <a:off x="6923641" y="2017060"/>
              <a:ext cx="797845" cy="118120"/>
              <a:chOff x="4084956" y="4032069"/>
              <a:chExt cx="941160" cy="139337"/>
            </a:xfrm>
          </p:grpSpPr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7D5C1677-B553-4AEB-199B-AB94A7108B49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8BB58B73-5715-EA2D-3167-B43041ACFA4D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921F21B4-E6DC-EF4A-FD33-34F32479C7DF}"/>
                </a:ext>
              </a:extLst>
            </p:cNvPr>
            <p:cNvSpPr/>
            <p:nvPr/>
          </p:nvSpPr>
          <p:spPr>
            <a:xfrm>
              <a:off x="7954304" y="235988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F1701A4F-224A-23AA-D8DE-81977E572672}"/>
                </a:ext>
              </a:extLst>
            </p:cNvPr>
            <p:cNvSpPr/>
            <p:nvPr/>
          </p:nvSpPr>
          <p:spPr>
            <a:xfrm>
              <a:off x="6236533" y="274507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8045BD02-AD72-5605-50D3-DE0D01237B8B}"/>
                </a:ext>
              </a:extLst>
            </p:cNvPr>
            <p:cNvSpPr/>
            <p:nvPr/>
          </p:nvSpPr>
          <p:spPr>
            <a:xfrm>
              <a:off x="6580088" y="308790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7878FC93-1DD8-0AE9-5B30-7E026640226D}"/>
                </a:ext>
              </a:extLst>
            </p:cNvPr>
            <p:cNvSpPr/>
            <p:nvPr/>
          </p:nvSpPr>
          <p:spPr>
            <a:xfrm>
              <a:off x="7267196" y="308321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2F15EBB7-8611-EB84-E3F2-517EE33FB82E}"/>
                </a:ext>
              </a:extLst>
            </p:cNvPr>
            <p:cNvGrpSpPr/>
            <p:nvPr/>
          </p:nvGrpSpPr>
          <p:grpSpPr>
            <a:xfrm>
              <a:off x="6923641" y="2745079"/>
              <a:ext cx="797845" cy="118120"/>
              <a:chOff x="4084956" y="4032069"/>
              <a:chExt cx="941160" cy="139337"/>
            </a:xfrm>
          </p:grpSpPr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CE77C2B5-C72D-464D-9FC1-B555C0EF671B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EF214BF3-BFB2-12ED-84DE-94EE3162DDBF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7CBF6201-BFB4-887B-46DF-C0C6C015F926}"/>
                </a:ext>
              </a:extLst>
            </p:cNvPr>
            <p:cNvSpPr/>
            <p:nvPr/>
          </p:nvSpPr>
          <p:spPr>
            <a:xfrm>
              <a:off x="7954304" y="308790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B5FE4DDC-9C1C-6E2F-0C24-FFFDCC91A66C}"/>
                </a:ext>
              </a:extLst>
            </p:cNvPr>
            <p:cNvSpPr/>
            <p:nvPr/>
          </p:nvSpPr>
          <p:spPr>
            <a:xfrm>
              <a:off x="4518763" y="381123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DB621D38-2032-C5C4-AC57-555862E37A99}"/>
                </a:ext>
              </a:extLst>
            </p:cNvPr>
            <p:cNvGrpSpPr/>
            <p:nvPr/>
          </p:nvGrpSpPr>
          <p:grpSpPr>
            <a:xfrm>
              <a:off x="4175208" y="3473098"/>
              <a:ext cx="797845" cy="118120"/>
              <a:chOff x="4084956" y="4032069"/>
              <a:chExt cx="941160" cy="139337"/>
            </a:xfrm>
          </p:grpSpPr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1A56C16D-3CD0-36ED-1A30-5CD0EB778770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AB8746D0-7E28-C8A3-13A1-DC1A9395035B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0F85B1A7-2801-5734-8BA4-3FBDB478678B}"/>
                </a:ext>
              </a:extLst>
            </p:cNvPr>
            <p:cNvSpPr/>
            <p:nvPr/>
          </p:nvSpPr>
          <p:spPr>
            <a:xfrm>
              <a:off x="5549425" y="3473098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31D220BD-5657-5514-EE64-344645852F3B}"/>
                </a:ext>
              </a:extLst>
            </p:cNvPr>
            <p:cNvSpPr/>
            <p:nvPr/>
          </p:nvSpPr>
          <p:spPr>
            <a:xfrm>
              <a:off x="5205871" y="381592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55C6A527-0404-1EBC-D024-10AC80D71B36}"/>
                </a:ext>
              </a:extLst>
            </p:cNvPr>
            <p:cNvSpPr/>
            <p:nvPr/>
          </p:nvSpPr>
          <p:spPr>
            <a:xfrm>
              <a:off x="5892979" y="381123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E48D30B2-2C41-4A24-F53E-8E28A9648BCA}"/>
                </a:ext>
              </a:extLst>
            </p:cNvPr>
            <p:cNvSpPr/>
            <p:nvPr/>
          </p:nvSpPr>
          <p:spPr>
            <a:xfrm>
              <a:off x="4518763" y="453925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86114D12-011F-026F-3AE8-0713B9F57D61}"/>
                </a:ext>
              </a:extLst>
            </p:cNvPr>
            <p:cNvGrpSpPr/>
            <p:nvPr/>
          </p:nvGrpSpPr>
          <p:grpSpPr>
            <a:xfrm>
              <a:off x="4175208" y="4201116"/>
              <a:ext cx="797845" cy="118120"/>
              <a:chOff x="4084956" y="4032069"/>
              <a:chExt cx="941160" cy="139337"/>
            </a:xfrm>
          </p:grpSpPr>
          <p:sp>
            <p:nvSpPr>
              <p:cNvPr id="220" name="Oval 219">
                <a:extLst>
                  <a:ext uri="{FF2B5EF4-FFF2-40B4-BE49-F238E27FC236}">
                    <a16:creationId xmlns:a16="http://schemas.microsoft.com/office/drawing/2014/main" id="{6D317492-6067-6209-A32C-E68A2AB38A6B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id="{956DED83-DE9A-8892-DA26-536ABC06C0B0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9DA00D02-C731-1BDC-94DB-6F0EA6E30BDB}"/>
                </a:ext>
              </a:extLst>
            </p:cNvPr>
            <p:cNvSpPr/>
            <p:nvPr/>
          </p:nvSpPr>
          <p:spPr>
            <a:xfrm>
              <a:off x="5549425" y="4201116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69A5B1A7-9AC0-C10B-C57E-DF891CB79B43}"/>
                </a:ext>
              </a:extLst>
            </p:cNvPr>
            <p:cNvSpPr/>
            <p:nvPr/>
          </p:nvSpPr>
          <p:spPr>
            <a:xfrm>
              <a:off x="5205871" y="4543941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D0AEE1FA-2D97-5300-6558-0FB74A4E713C}"/>
                </a:ext>
              </a:extLst>
            </p:cNvPr>
            <p:cNvSpPr/>
            <p:nvPr/>
          </p:nvSpPr>
          <p:spPr>
            <a:xfrm>
              <a:off x="5892979" y="453925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1ED03EB1-7DDF-0714-9118-5558D85AD729}"/>
                </a:ext>
              </a:extLst>
            </p:cNvPr>
            <p:cNvSpPr/>
            <p:nvPr/>
          </p:nvSpPr>
          <p:spPr>
            <a:xfrm>
              <a:off x="6236533" y="3473098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6B93FEFB-8CC8-102D-01C0-80A00100A82F}"/>
                </a:ext>
              </a:extLst>
            </p:cNvPr>
            <p:cNvSpPr/>
            <p:nvPr/>
          </p:nvSpPr>
          <p:spPr>
            <a:xfrm>
              <a:off x="6580088" y="381592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5C79A683-1187-5073-3C1F-A6CB62DDF137}"/>
                </a:ext>
              </a:extLst>
            </p:cNvPr>
            <p:cNvSpPr/>
            <p:nvPr/>
          </p:nvSpPr>
          <p:spPr>
            <a:xfrm>
              <a:off x="7267196" y="381123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5DAE4A4D-E65A-CC8A-595B-598B4E173119}"/>
                </a:ext>
              </a:extLst>
            </p:cNvPr>
            <p:cNvGrpSpPr/>
            <p:nvPr/>
          </p:nvGrpSpPr>
          <p:grpSpPr>
            <a:xfrm>
              <a:off x="6923641" y="3473098"/>
              <a:ext cx="797845" cy="118120"/>
              <a:chOff x="4084956" y="4032069"/>
              <a:chExt cx="941160" cy="139337"/>
            </a:xfrm>
          </p:grpSpPr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1E87E139-31B9-00ED-D844-C62E746B0DEA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12763D07-5A4A-6FC7-A856-B7F88DB96043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1C7719E7-5439-C0FF-2D3A-C0E054F811D8}"/>
                </a:ext>
              </a:extLst>
            </p:cNvPr>
            <p:cNvSpPr/>
            <p:nvPr/>
          </p:nvSpPr>
          <p:spPr>
            <a:xfrm>
              <a:off x="7954304" y="381592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DCCC9331-6AB5-9A6F-A7A1-0E15F9C5B48A}"/>
                </a:ext>
              </a:extLst>
            </p:cNvPr>
            <p:cNvSpPr/>
            <p:nvPr/>
          </p:nvSpPr>
          <p:spPr>
            <a:xfrm>
              <a:off x="6236533" y="4201116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C433C8D4-FF91-B297-29F2-434B29FD0D9A}"/>
                </a:ext>
              </a:extLst>
            </p:cNvPr>
            <p:cNvSpPr/>
            <p:nvPr/>
          </p:nvSpPr>
          <p:spPr>
            <a:xfrm>
              <a:off x="6580088" y="4543941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85BA3F96-2203-E28F-3F48-035E57E3F3B8}"/>
                </a:ext>
              </a:extLst>
            </p:cNvPr>
            <p:cNvSpPr/>
            <p:nvPr/>
          </p:nvSpPr>
          <p:spPr>
            <a:xfrm>
              <a:off x="7267196" y="453925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29A8AF67-030F-B5A2-325A-611BA96EAC37}"/>
                </a:ext>
              </a:extLst>
            </p:cNvPr>
            <p:cNvGrpSpPr/>
            <p:nvPr/>
          </p:nvGrpSpPr>
          <p:grpSpPr>
            <a:xfrm>
              <a:off x="6923641" y="4201116"/>
              <a:ext cx="797845" cy="118120"/>
              <a:chOff x="4084956" y="4032069"/>
              <a:chExt cx="941160" cy="139337"/>
            </a:xfrm>
          </p:grpSpPr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ABB0A0E3-7B7F-609D-7DC9-F89BB8E6493A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37" name="Oval 236">
                <a:extLst>
                  <a:ext uri="{FF2B5EF4-FFF2-40B4-BE49-F238E27FC236}">
                    <a16:creationId xmlns:a16="http://schemas.microsoft.com/office/drawing/2014/main" id="{59571AB8-3E22-5BB5-8061-ACF7FDFE3458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50DC3CD6-1722-9CB1-86C4-EE0CF9D74A9B}"/>
                </a:ext>
              </a:extLst>
            </p:cNvPr>
            <p:cNvSpPr/>
            <p:nvPr/>
          </p:nvSpPr>
          <p:spPr>
            <a:xfrm>
              <a:off x="7954304" y="4543941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1A6AAD52-BE47-52B4-0E13-6C813D94389D}"/>
                </a:ext>
              </a:extLst>
            </p:cNvPr>
            <p:cNvSpPr/>
            <p:nvPr/>
          </p:nvSpPr>
          <p:spPr>
            <a:xfrm>
              <a:off x="4518763" y="526726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D12B7E34-F51D-B054-D2BA-336FBE51854A}"/>
                </a:ext>
              </a:extLst>
            </p:cNvPr>
            <p:cNvGrpSpPr/>
            <p:nvPr/>
          </p:nvGrpSpPr>
          <p:grpSpPr>
            <a:xfrm>
              <a:off x="4175208" y="4929135"/>
              <a:ext cx="797845" cy="118120"/>
              <a:chOff x="4084956" y="4032069"/>
              <a:chExt cx="941160" cy="139337"/>
            </a:xfrm>
          </p:grpSpPr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BB222477-D054-D34C-E4BC-3617A0462D67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F50BA7E2-A98D-C986-6D18-613479AC1802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6B5E5DCF-7D65-61FC-298A-EDA42A8BFFF9}"/>
                </a:ext>
              </a:extLst>
            </p:cNvPr>
            <p:cNvSpPr/>
            <p:nvPr/>
          </p:nvSpPr>
          <p:spPr>
            <a:xfrm>
              <a:off x="5549425" y="492913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7630557A-E242-3C67-0FB1-20BE7530A927}"/>
                </a:ext>
              </a:extLst>
            </p:cNvPr>
            <p:cNvSpPr/>
            <p:nvPr/>
          </p:nvSpPr>
          <p:spPr>
            <a:xfrm>
              <a:off x="5205871" y="527195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83B45A53-BBEE-D113-4454-558AC7A27A32}"/>
                </a:ext>
              </a:extLst>
            </p:cNvPr>
            <p:cNvSpPr/>
            <p:nvPr/>
          </p:nvSpPr>
          <p:spPr>
            <a:xfrm>
              <a:off x="5892979" y="526726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F0F6C6A6-B636-5AAA-E1D4-78F8239062D0}"/>
                </a:ext>
              </a:extLst>
            </p:cNvPr>
            <p:cNvSpPr/>
            <p:nvPr/>
          </p:nvSpPr>
          <p:spPr>
            <a:xfrm>
              <a:off x="6236533" y="492913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E159B76E-CEDC-FCB1-40C6-D7284C51011C}"/>
                </a:ext>
              </a:extLst>
            </p:cNvPr>
            <p:cNvSpPr/>
            <p:nvPr/>
          </p:nvSpPr>
          <p:spPr>
            <a:xfrm>
              <a:off x="6580088" y="527195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D2839F84-60EB-AF4A-C188-B301ABA113BB}"/>
                </a:ext>
              </a:extLst>
            </p:cNvPr>
            <p:cNvSpPr/>
            <p:nvPr/>
          </p:nvSpPr>
          <p:spPr>
            <a:xfrm>
              <a:off x="7267196" y="526726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01016E98-D957-3771-9253-51FB335AFEFB}"/>
                </a:ext>
              </a:extLst>
            </p:cNvPr>
            <p:cNvGrpSpPr/>
            <p:nvPr/>
          </p:nvGrpSpPr>
          <p:grpSpPr>
            <a:xfrm>
              <a:off x="6923641" y="4929135"/>
              <a:ext cx="797845" cy="118120"/>
              <a:chOff x="4084956" y="4032069"/>
              <a:chExt cx="941160" cy="139337"/>
            </a:xfrm>
          </p:grpSpPr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DA1057AC-06C7-DED3-9D7B-038F773A4C3D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51" name="Oval 250">
                <a:extLst>
                  <a:ext uri="{FF2B5EF4-FFF2-40B4-BE49-F238E27FC236}">
                    <a16:creationId xmlns:a16="http://schemas.microsoft.com/office/drawing/2014/main" id="{08F02CF7-5C12-58C6-C7F1-6DCC600C5DF0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692291DA-F073-9858-4822-53D9CC1E0688}"/>
                </a:ext>
              </a:extLst>
            </p:cNvPr>
            <p:cNvSpPr/>
            <p:nvPr/>
          </p:nvSpPr>
          <p:spPr>
            <a:xfrm>
              <a:off x="7954304" y="527195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CD08FBF9-7DD3-A655-C3D5-C44F4C6AF5ED}"/>
                </a:ext>
              </a:extLst>
            </p:cNvPr>
            <p:cNvSpPr/>
            <p:nvPr/>
          </p:nvSpPr>
          <p:spPr>
            <a:xfrm>
              <a:off x="4074458" y="5730961"/>
              <a:ext cx="4086559" cy="42314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A0713BAC-E4AD-F73E-F94C-01BF8144EB56}"/>
                </a:ext>
              </a:extLst>
            </p:cNvPr>
            <p:cNvSpPr/>
            <p:nvPr/>
          </p:nvSpPr>
          <p:spPr>
            <a:xfrm>
              <a:off x="4074459" y="1206132"/>
              <a:ext cx="4086560" cy="42314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5" name="TextBox 254">
            <a:extLst>
              <a:ext uri="{FF2B5EF4-FFF2-40B4-BE49-F238E27FC236}">
                <a16:creationId xmlns:a16="http://schemas.microsoft.com/office/drawing/2014/main" id="{04CC1804-B3A9-43DE-C886-63CB477C18E9}"/>
              </a:ext>
            </a:extLst>
          </p:cNvPr>
          <p:cNvSpPr txBox="1"/>
          <p:nvPr/>
        </p:nvSpPr>
        <p:spPr>
          <a:xfrm>
            <a:off x="3049129" y="5642286"/>
            <a:ext cx="6048917" cy="668315"/>
          </a:xfrm>
          <a:prstGeom prst="rect">
            <a:avLst/>
          </a:prstGeom>
          <a:noFill/>
        </p:spPr>
        <p:txBody>
          <a:bodyPr wrap="square" tIns="87086" bIns="87086" rtlCol="0">
            <a:spAutoFit/>
          </a:bodyPr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+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 + +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POSITIVE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+ + +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C5E5C676-BF77-5B05-03C0-254CFF785537}"/>
              </a:ext>
            </a:extLst>
          </p:cNvPr>
          <p:cNvSpPr txBox="1"/>
          <p:nvPr/>
        </p:nvSpPr>
        <p:spPr>
          <a:xfrm>
            <a:off x="3071541" y="1012021"/>
            <a:ext cx="6048917" cy="791426"/>
          </a:xfrm>
          <a:prstGeom prst="rect">
            <a:avLst/>
          </a:prstGeom>
          <a:noFill/>
        </p:spPr>
        <p:txBody>
          <a:bodyPr wrap="square" tIns="87086" bIns="87086" rtlCol="0">
            <a:spAutoFit/>
          </a:bodyPr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-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 - -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NEGATIVE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- - -</a:t>
            </a:r>
          </a:p>
        </p:txBody>
      </p: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51F224CC-3FA4-0F0D-2FA8-2179CAA81E9D}"/>
              </a:ext>
            </a:extLst>
          </p:cNvPr>
          <p:cNvGrpSpPr/>
          <p:nvPr/>
        </p:nvGrpSpPr>
        <p:grpSpPr>
          <a:xfrm>
            <a:off x="568235" y="1507450"/>
            <a:ext cx="3131820" cy="4468993"/>
            <a:chOff x="-6681" y="1640703"/>
            <a:chExt cx="3131820" cy="4468993"/>
          </a:xfrm>
        </p:grpSpPr>
        <p:pic>
          <p:nvPicPr>
            <p:cNvPr id="258" name="Picture 257" descr="miniPCR bio Template PPT 160719_Apertura copia copy 29.jpg">
              <a:extLst>
                <a:ext uri="{FF2B5EF4-FFF2-40B4-BE49-F238E27FC236}">
                  <a16:creationId xmlns:a16="http://schemas.microsoft.com/office/drawing/2014/main" id="{D790EE3D-A927-3935-EA6E-88C91CFCB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-269462" y="2287528"/>
              <a:ext cx="3578773" cy="2285124"/>
            </a:xfrm>
            <a:prstGeom prst="rect">
              <a:avLst/>
            </a:prstGeom>
          </p:spPr>
        </p:pic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EFEFD402-F992-5629-3ABF-EE7ECFE98872}"/>
                </a:ext>
              </a:extLst>
            </p:cNvPr>
            <p:cNvSpPr txBox="1"/>
            <p:nvPr/>
          </p:nvSpPr>
          <p:spPr>
            <a:xfrm>
              <a:off x="-6681" y="5278699"/>
              <a:ext cx="31318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2D73"/>
                  </a:solidFill>
                  <a:latin typeface="AMP_GothamRoundedBold" panose="02000000000000000000" pitchFamily="2" charset="77"/>
                </a:rPr>
                <a:t>The agarose gel forms a web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FC0DEBE3-F3BE-6E16-D104-3E28FDF823BA}"/>
              </a:ext>
            </a:extLst>
          </p:cNvPr>
          <p:cNvGrpSpPr/>
          <p:nvPr/>
        </p:nvGrpSpPr>
        <p:grpSpPr>
          <a:xfrm>
            <a:off x="8516366" y="1954597"/>
            <a:ext cx="3283680" cy="3687689"/>
            <a:chOff x="8516366" y="1954597"/>
            <a:chExt cx="3283680" cy="3687689"/>
          </a:xfrm>
        </p:grpSpPr>
        <p:sp>
          <p:nvSpPr>
            <p:cNvPr id="261" name="Rounded Rectangle 260">
              <a:extLst>
                <a:ext uri="{FF2B5EF4-FFF2-40B4-BE49-F238E27FC236}">
                  <a16:creationId xmlns:a16="http://schemas.microsoft.com/office/drawing/2014/main" id="{F5B82623-F4FE-3754-692E-550D9E6A5F85}"/>
                </a:ext>
              </a:extLst>
            </p:cNvPr>
            <p:cNvSpPr/>
            <p:nvPr/>
          </p:nvSpPr>
          <p:spPr>
            <a:xfrm>
              <a:off x="8736898" y="2844726"/>
              <a:ext cx="2922098" cy="220982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D73"/>
                </a:solidFill>
                <a:latin typeface="AMP_GothamRoundedBold" panose="02000000000000000000" pitchFamily="2" charset="77"/>
              </a:endParaRP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BC44EEAF-5600-1EEA-EFA6-A925320053EA}"/>
                </a:ext>
              </a:extLst>
            </p:cNvPr>
            <p:cNvSpPr txBox="1"/>
            <p:nvPr/>
          </p:nvSpPr>
          <p:spPr>
            <a:xfrm>
              <a:off x="8668226" y="2894288"/>
              <a:ext cx="313182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2D73"/>
                  </a:solidFill>
                  <a:latin typeface="AMP_GothamRoundedBold" panose="02000000000000000000" pitchFamily="2" charset="77"/>
                </a:rPr>
                <a:t>Negative molecules like DNA move towards the positive charge  </a:t>
              </a:r>
            </a:p>
          </p:txBody>
        </p:sp>
        <p:cxnSp>
          <p:nvCxnSpPr>
            <p:cNvPr id="263" name="Straight Arrow Connector 262">
              <a:extLst>
                <a:ext uri="{FF2B5EF4-FFF2-40B4-BE49-F238E27FC236}">
                  <a16:creationId xmlns:a16="http://schemas.microsoft.com/office/drawing/2014/main" id="{FEDB7706-9668-C16E-7576-42BD840A5B56}"/>
                </a:ext>
              </a:extLst>
            </p:cNvPr>
            <p:cNvCxnSpPr>
              <a:cxnSpLocks/>
            </p:cNvCxnSpPr>
            <p:nvPr/>
          </p:nvCxnSpPr>
          <p:spPr>
            <a:xfrm>
              <a:off x="8516366" y="1954597"/>
              <a:ext cx="0" cy="3687689"/>
            </a:xfrm>
            <a:prstGeom prst="straightConnector1">
              <a:avLst/>
            </a:prstGeom>
            <a:ln w="5715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785691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1940D9-0440-3F2A-BFF0-C9BF662CB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Gel electrophoresis separates DNA by size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425582-3025-C933-0659-E5EA93392FB0}"/>
              </a:ext>
            </a:extLst>
          </p:cNvPr>
          <p:cNvGrpSpPr/>
          <p:nvPr/>
        </p:nvGrpSpPr>
        <p:grpSpPr>
          <a:xfrm>
            <a:off x="4492801" y="1877171"/>
            <a:ext cx="231240" cy="222349"/>
            <a:chOff x="987862" y="2824154"/>
            <a:chExt cx="242802" cy="23346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766813E-5C77-07B4-5105-2D406A4D7F26}"/>
                </a:ext>
              </a:extLst>
            </p:cNvPr>
            <p:cNvSpPr/>
            <p:nvPr/>
          </p:nvSpPr>
          <p:spPr>
            <a:xfrm>
              <a:off x="987862" y="2824154"/>
              <a:ext cx="242802" cy="233466"/>
            </a:xfrm>
            <a:prstGeom prst="ellipse">
              <a:avLst/>
            </a:prstGeom>
            <a:solidFill>
              <a:srgbClr val="00B9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4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0EEF888-CD5C-B96E-6F8D-8E112E9B154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8736" y="2940887"/>
              <a:ext cx="121054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35E434-8949-911D-55F2-0F802483E1B3}"/>
              </a:ext>
            </a:extLst>
          </p:cNvPr>
          <p:cNvGrpSpPr/>
          <p:nvPr/>
        </p:nvGrpSpPr>
        <p:grpSpPr>
          <a:xfrm>
            <a:off x="7059244" y="1790747"/>
            <a:ext cx="527442" cy="541113"/>
            <a:chOff x="825399" y="4142864"/>
            <a:chExt cx="622023" cy="63814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3580254-A903-66DE-4567-B43D9FAA2554}"/>
                </a:ext>
              </a:extLst>
            </p:cNvPr>
            <p:cNvSpPr/>
            <p:nvPr/>
          </p:nvSpPr>
          <p:spPr>
            <a:xfrm>
              <a:off x="825399" y="4142864"/>
              <a:ext cx="622023" cy="638146"/>
            </a:xfrm>
            <a:prstGeom prst="ellipse">
              <a:avLst/>
            </a:prstGeom>
            <a:solidFill>
              <a:srgbClr val="00B9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69F2202-6DE8-DD6A-83B3-EB6235C478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1459" y="4461937"/>
              <a:ext cx="32822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618ADF7-464F-42CE-5AAF-A1244071124C}"/>
              </a:ext>
            </a:extLst>
          </p:cNvPr>
          <p:cNvGrpSpPr/>
          <p:nvPr/>
        </p:nvGrpSpPr>
        <p:grpSpPr>
          <a:xfrm>
            <a:off x="-7874" y="3631949"/>
            <a:ext cx="4238450" cy="1938992"/>
            <a:chOff x="-7874" y="3631949"/>
            <a:chExt cx="4238450" cy="1938992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93C4258-5EB4-B377-6713-6AF3A2793F1A}"/>
                </a:ext>
              </a:extLst>
            </p:cNvPr>
            <p:cNvCxnSpPr>
              <a:cxnSpLocks/>
            </p:cNvCxnSpPr>
            <p:nvPr/>
          </p:nvCxnSpPr>
          <p:spPr>
            <a:xfrm>
              <a:off x="2903220" y="4540016"/>
              <a:ext cx="1327356" cy="785752"/>
            </a:xfrm>
            <a:prstGeom prst="straightConnector1">
              <a:avLst/>
            </a:prstGeom>
            <a:ln w="5715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ECB44E0-0D1B-E44D-891E-8BC1E4382C0B}"/>
                </a:ext>
              </a:extLst>
            </p:cNvPr>
            <p:cNvGrpSpPr/>
            <p:nvPr/>
          </p:nvGrpSpPr>
          <p:grpSpPr>
            <a:xfrm>
              <a:off x="-7874" y="3631949"/>
              <a:ext cx="3131820" cy="1938992"/>
              <a:chOff x="8682818" y="4028397"/>
              <a:chExt cx="3131820" cy="1938992"/>
            </a:xfrm>
          </p:grpSpPr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8F72DB9A-A4F9-D837-C4A9-F98C492356F6}"/>
                  </a:ext>
                </a:extLst>
              </p:cNvPr>
              <p:cNvSpPr/>
              <p:nvPr/>
            </p:nvSpPr>
            <p:spPr>
              <a:xfrm>
                <a:off x="8817181" y="4028397"/>
                <a:ext cx="2922098" cy="193899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2D73"/>
                  </a:solidFill>
                  <a:latin typeface="AMP_GothamRoundedBold" panose="02000000000000000000" pitchFamily="2" charset="77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83703AD-C5FB-1FE9-5573-D2E01BEE85A7}"/>
                  </a:ext>
                </a:extLst>
              </p:cNvPr>
              <p:cNvSpPr txBox="1"/>
              <p:nvPr/>
            </p:nvSpPr>
            <p:spPr>
              <a:xfrm>
                <a:off x="8682818" y="4257298"/>
                <a:ext cx="313182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2D73"/>
                    </a:solidFill>
                    <a:latin typeface="AMP_GothamRoundedBold" panose="02000000000000000000" pitchFamily="2" charset="77"/>
                  </a:rPr>
                  <a:t>Smaller molecules move more easily through the web and travel faster</a:t>
                </a: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B8F144A-A31A-A4A2-B3A2-D38A46415635}"/>
              </a:ext>
            </a:extLst>
          </p:cNvPr>
          <p:cNvGrpSpPr/>
          <p:nvPr/>
        </p:nvGrpSpPr>
        <p:grpSpPr>
          <a:xfrm>
            <a:off x="7790114" y="2039565"/>
            <a:ext cx="3961097" cy="2185861"/>
            <a:chOff x="7790114" y="2039565"/>
            <a:chExt cx="3961097" cy="2185861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360E6D1-7CAE-CDF4-A1E7-9DD5D10EA777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flipH="1">
              <a:off x="7790114" y="3111931"/>
              <a:ext cx="1008640" cy="389915"/>
            </a:xfrm>
            <a:prstGeom prst="straightConnector1">
              <a:avLst/>
            </a:prstGeom>
            <a:ln w="5715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B2BE15D-EC2F-376C-F4BE-8BDD2F911BE8}"/>
                </a:ext>
              </a:extLst>
            </p:cNvPr>
            <p:cNvGrpSpPr/>
            <p:nvPr/>
          </p:nvGrpSpPr>
          <p:grpSpPr>
            <a:xfrm>
              <a:off x="8753863" y="2039565"/>
              <a:ext cx="2997348" cy="2185861"/>
              <a:chOff x="8721577" y="1243139"/>
              <a:chExt cx="2997348" cy="2185861"/>
            </a:xfrm>
          </p:grpSpPr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27D56E64-2790-CC42-5AA2-EE7F1D37B997}"/>
                  </a:ext>
                </a:extLst>
              </p:cNvPr>
              <p:cNvSpPr/>
              <p:nvPr/>
            </p:nvSpPr>
            <p:spPr>
              <a:xfrm>
                <a:off x="8721577" y="1243139"/>
                <a:ext cx="2922098" cy="218586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2D73"/>
                  </a:solidFill>
                  <a:latin typeface="AMP_GothamRoundedBold" panose="02000000000000000000" pitchFamily="2" charset="77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613A206-C5FC-4B78-8822-E5367A921C20}"/>
                  </a:ext>
                </a:extLst>
              </p:cNvPr>
              <p:cNvSpPr txBox="1"/>
              <p:nvPr/>
            </p:nvSpPr>
            <p:spPr>
              <a:xfrm>
                <a:off x="8766468" y="1346009"/>
                <a:ext cx="295245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2D73"/>
                    </a:solidFill>
                    <a:latin typeface="AMP_GothamRoundedBold" panose="02000000000000000000" pitchFamily="2" charset="77"/>
                  </a:rPr>
                  <a:t>Larger molecules move have more trouble moving through the web and travel slower</a:t>
                </a:r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4D80252-F548-3ED3-7DD7-54DB391F2420}"/>
              </a:ext>
            </a:extLst>
          </p:cNvPr>
          <p:cNvGrpSpPr/>
          <p:nvPr/>
        </p:nvGrpSpPr>
        <p:grpSpPr>
          <a:xfrm>
            <a:off x="3049129" y="5642286"/>
            <a:ext cx="6048917" cy="668315"/>
            <a:chOff x="3049129" y="5642286"/>
            <a:chExt cx="6048917" cy="668315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E6DAFC3-B0FA-50E0-FAF6-5C387A9B5637}"/>
                </a:ext>
              </a:extLst>
            </p:cNvPr>
            <p:cNvSpPr/>
            <p:nvPr/>
          </p:nvSpPr>
          <p:spPr>
            <a:xfrm>
              <a:off x="4074458" y="5730961"/>
              <a:ext cx="4086559" cy="42314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1F6EB63-30A5-A30C-C674-7E930369C6F0}"/>
                </a:ext>
              </a:extLst>
            </p:cNvPr>
            <p:cNvSpPr txBox="1"/>
            <p:nvPr/>
          </p:nvSpPr>
          <p:spPr>
            <a:xfrm>
              <a:off x="3049129" y="5642286"/>
              <a:ext cx="6048917" cy="668315"/>
            </a:xfrm>
            <a:prstGeom prst="rect">
              <a:avLst/>
            </a:prstGeom>
            <a:noFill/>
          </p:spPr>
          <p:txBody>
            <a:bodyPr wrap="square" tIns="87086" bIns="87086" rtlCol="0">
              <a:spAutoFit/>
            </a:bodyPr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rPr>
                <a:t>+</a:t>
              </a:r>
              <a:r>
                <a:rPr kumimoji="0" lang="en-US" sz="3200" b="0" i="0" u="none" strike="noStrike" kern="1200" cap="none" spc="0" normalizeH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rPr>
                <a:t> + +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rPr>
                <a:t>POSITIVE 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rPr>
                <a:t>+ + +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5781365-EBB9-1C04-C2DC-88E86CD9D76B}"/>
              </a:ext>
            </a:extLst>
          </p:cNvPr>
          <p:cNvGrpSpPr/>
          <p:nvPr/>
        </p:nvGrpSpPr>
        <p:grpSpPr>
          <a:xfrm>
            <a:off x="3071541" y="1012021"/>
            <a:ext cx="6048917" cy="4378058"/>
            <a:chOff x="3071541" y="1012021"/>
            <a:chExt cx="6048917" cy="4378058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6FB0E8E-1C53-4EED-CECC-48CC1AAF87C8}"/>
                </a:ext>
              </a:extLst>
            </p:cNvPr>
            <p:cNvSpPr/>
            <p:nvPr/>
          </p:nvSpPr>
          <p:spPr>
            <a:xfrm>
              <a:off x="4518763" y="235519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F44847D-7E77-70D0-894A-A49866DA2754}"/>
                </a:ext>
              </a:extLst>
            </p:cNvPr>
            <p:cNvGrpSpPr/>
            <p:nvPr/>
          </p:nvGrpSpPr>
          <p:grpSpPr>
            <a:xfrm>
              <a:off x="4175208" y="2017060"/>
              <a:ext cx="797845" cy="118120"/>
              <a:chOff x="4084956" y="4032069"/>
              <a:chExt cx="941160" cy="139337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F701DD6F-57A3-42F7-784A-F01E3F37A857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B2D4101D-AA74-7EE2-BB10-82828E32F551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E4B5B66-C94D-85C0-3354-EC2DC929D1C6}"/>
                </a:ext>
              </a:extLst>
            </p:cNvPr>
            <p:cNvSpPr/>
            <p:nvPr/>
          </p:nvSpPr>
          <p:spPr>
            <a:xfrm>
              <a:off x="5549425" y="201706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B10BAAB-D3B4-4CF6-6B70-1BE1A7E89A8B}"/>
                </a:ext>
              </a:extLst>
            </p:cNvPr>
            <p:cNvSpPr/>
            <p:nvPr/>
          </p:nvSpPr>
          <p:spPr>
            <a:xfrm>
              <a:off x="5205871" y="235988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53E5498-328D-A7F4-5303-A2AAA83B2AFE}"/>
                </a:ext>
              </a:extLst>
            </p:cNvPr>
            <p:cNvSpPr/>
            <p:nvPr/>
          </p:nvSpPr>
          <p:spPr>
            <a:xfrm>
              <a:off x="5892979" y="235519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F820C9C-1B17-7093-F249-D7CA90FAB9CB}"/>
                </a:ext>
              </a:extLst>
            </p:cNvPr>
            <p:cNvSpPr/>
            <p:nvPr/>
          </p:nvSpPr>
          <p:spPr>
            <a:xfrm>
              <a:off x="4518763" y="308321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35FA2DC-6B09-7DAA-8594-D8CD2276B99A}"/>
                </a:ext>
              </a:extLst>
            </p:cNvPr>
            <p:cNvGrpSpPr/>
            <p:nvPr/>
          </p:nvGrpSpPr>
          <p:grpSpPr>
            <a:xfrm>
              <a:off x="4175208" y="2745079"/>
              <a:ext cx="797845" cy="118120"/>
              <a:chOff x="4084956" y="4032069"/>
              <a:chExt cx="941160" cy="139337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2EA0203D-7E7E-B4AD-B011-D204C3F52554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8220276-4CA2-E386-9354-855F668651D1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884D4BE-154F-4A5B-C4DB-C1E7F7EC9950}"/>
                </a:ext>
              </a:extLst>
            </p:cNvPr>
            <p:cNvSpPr/>
            <p:nvPr/>
          </p:nvSpPr>
          <p:spPr>
            <a:xfrm>
              <a:off x="5549425" y="274507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47640C9-0BA7-63C6-0A62-85BFC92D1386}"/>
                </a:ext>
              </a:extLst>
            </p:cNvPr>
            <p:cNvSpPr/>
            <p:nvPr/>
          </p:nvSpPr>
          <p:spPr>
            <a:xfrm>
              <a:off x="5205871" y="308790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5D0C965-16B0-0A69-C230-025954397538}"/>
                </a:ext>
              </a:extLst>
            </p:cNvPr>
            <p:cNvSpPr/>
            <p:nvPr/>
          </p:nvSpPr>
          <p:spPr>
            <a:xfrm>
              <a:off x="5892979" y="308321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6777F352-5D28-8441-12DF-59487D00C3BC}"/>
                </a:ext>
              </a:extLst>
            </p:cNvPr>
            <p:cNvSpPr/>
            <p:nvPr/>
          </p:nvSpPr>
          <p:spPr>
            <a:xfrm>
              <a:off x="6236533" y="201706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756B22D9-DDD1-15B8-FF78-5C62B8186DB2}"/>
                </a:ext>
              </a:extLst>
            </p:cNvPr>
            <p:cNvSpPr/>
            <p:nvPr/>
          </p:nvSpPr>
          <p:spPr>
            <a:xfrm>
              <a:off x="6580088" y="235988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E6168AD-832E-C7FB-FAB2-F0449452CDFC}"/>
                </a:ext>
              </a:extLst>
            </p:cNvPr>
            <p:cNvSpPr/>
            <p:nvPr/>
          </p:nvSpPr>
          <p:spPr>
            <a:xfrm>
              <a:off x="7267196" y="235519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E3B6BDB-F915-D747-AA93-A960A5D273FD}"/>
                </a:ext>
              </a:extLst>
            </p:cNvPr>
            <p:cNvGrpSpPr/>
            <p:nvPr/>
          </p:nvGrpSpPr>
          <p:grpSpPr>
            <a:xfrm>
              <a:off x="6923641" y="2017060"/>
              <a:ext cx="797845" cy="118120"/>
              <a:chOff x="4084956" y="4032069"/>
              <a:chExt cx="941160" cy="139337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E2F52F2C-3790-8056-5A32-F292D0BB33B0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D4D7EDC3-1B5C-F334-A624-3D7D1A9ECB15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5DCC803-BD00-9563-D516-4A343899DA73}"/>
                </a:ext>
              </a:extLst>
            </p:cNvPr>
            <p:cNvSpPr/>
            <p:nvPr/>
          </p:nvSpPr>
          <p:spPr>
            <a:xfrm>
              <a:off x="7954304" y="235988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19B71D9-CA75-5544-D846-3EB6F608FC8A}"/>
                </a:ext>
              </a:extLst>
            </p:cNvPr>
            <p:cNvSpPr/>
            <p:nvPr/>
          </p:nvSpPr>
          <p:spPr>
            <a:xfrm>
              <a:off x="6236533" y="274507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2B84623-13D8-B594-C562-E72DD76D67DD}"/>
                </a:ext>
              </a:extLst>
            </p:cNvPr>
            <p:cNvSpPr/>
            <p:nvPr/>
          </p:nvSpPr>
          <p:spPr>
            <a:xfrm>
              <a:off x="6580088" y="308790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A976B3CA-860D-CB69-F174-28B3D97D0951}"/>
                </a:ext>
              </a:extLst>
            </p:cNvPr>
            <p:cNvSpPr/>
            <p:nvPr/>
          </p:nvSpPr>
          <p:spPr>
            <a:xfrm>
              <a:off x="7267196" y="308321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B303517-4CB4-C496-1A7D-0F449DA3CEBB}"/>
                </a:ext>
              </a:extLst>
            </p:cNvPr>
            <p:cNvGrpSpPr/>
            <p:nvPr/>
          </p:nvGrpSpPr>
          <p:grpSpPr>
            <a:xfrm>
              <a:off x="6923641" y="2745079"/>
              <a:ext cx="797845" cy="118120"/>
              <a:chOff x="4084956" y="4032069"/>
              <a:chExt cx="941160" cy="139337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D37ED4D-A92A-87EA-7DF2-9159998FD018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35D12406-A285-4E52-3930-A57BDA1AD8FF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86C22B1-2217-36A7-5F5D-695A9B22014C}"/>
                </a:ext>
              </a:extLst>
            </p:cNvPr>
            <p:cNvSpPr/>
            <p:nvPr/>
          </p:nvSpPr>
          <p:spPr>
            <a:xfrm>
              <a:off x="7954304" y="308790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17C97911-121F-EBB6-75D5-93656C9B9124}"/>
                </a:ext>
              </a:extLst>
            </p:cNvPr>
            <p:cNvSpPr/>
            <p:nvPr/>
          </p:nvSpPr>
          <p:spPr>
            <a:xfrm>
              <a:off x="4518763" y="381123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0CBDAAA9-5F82-FA6C-4D1F-C914286421E8}"/>
                </a:ext>
              </a:extLst>
            </p:cNvPr>
            <p:cNvGrpSpPr/>
            <p:nvPr/>
          </p:nvGrpSpPr>
          <p:grpSpPr>
            <a:xfrm>
              <a:off x="4175208" y="3473098"/>
              <a:ext cx="797845" cy="118120"/>
              <a:chOff x="4084956" y="4032069"/>
              <a:chExt cx="941160" cy="139337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E82E184D-679D-F96E-81CB-A6FAB65BA15C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2CEAD977-7C36-2327-D28E-9CFEF6F54141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198C87F7-D41B-BAC6-0C39-F6DF0CAD8266}"/>
                </a:ext>
              </a:extLst>
            </p:cNvPr>
            <p:cNvSpPr/>
            <p:nvPr/>
          </p:nvSpPr>
          <p:spPr>
            <a:xfrm>
              <a:off x="5549425" y="3473098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3942CAD-7612-57A5-319C-4174464EC84F}"/>
                </a:ext>
              </a:extLst>
            </p:cNvPr>
            <p:cNvSpPr/>
            <p:nvPr/>
          </p:nvSpPr>
          <p:spPr>
            <a:xfrm>
              <a:off x="5205871" y="381592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5ADB868-5F9C-F7E4-F92F-988A7B73E265}"/>
                </a:ext>
              </a:extLst>
            </p:cNvPr>
            <p:cNvSpPr/>
            <p:nvPr/>
          </p:nvSpPr>
          <p:spPr>
            <a:xfrm>
              <a:off x="5892979" y="381123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CD0064C-7DB8-0E41-6804-026D05E6C0DA}"/>
                </a:ext>
              </a:extLst>
            </p:cNvPr>
            <p:cNvSpPr/>
            <p:nvPr/>
          </p:nvSpPr>
          <p:spPr>
            <a:xfrm>
              <a:off x="4518763" y="453925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10A167D-C46C-0489-2B86-1645E7B5B0AE}"/>
                </a:ext>
              </a:extLst>
            </p:cNvPr>
            <p:cNvGrpSpPr/>
            <p:nvPr/>
          </p:nvGrpSpPr>
          <p:grpSpPr>
            <a:xfrm>
              <a:off x="4175208" y="4201116"/>
              <a:ext cx="797845" cy="118120"/>
              <a:chOff x="4084956" y="4032069"/>
              <a:chExt cx="941160" cy="139337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5EB3135C-5E28-FF2E-4623-3C20889DDE55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233123FC-4DD5-E4A9-317E-B4F9DEB67F80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45C1CD51-6781-733D-2B71-4EC8B49DC1C1}"/>
                </a:ext>
              </a:extLst>
            </p:cNvPr>
            <p:cNvSpPr/>
            <p:nvPr/>
          </p:nvSpPr>
          <p:spPr>
            <a:xfrm>
              <a:off x="5549425" y="4201116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B0694F01-CEFB-D925-5977-988F5AD36FE7}"/>
                </a:ext>
              </a:extLst>
            </p:cNvPr>
            <p:cNvSpPr/>
            <p:nvPr/>
          </p:nvSpPr>
          <p:spPr>
            <a:xfrm>
              <a:off x="5205871" y="4543941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A2CFC831-09B6-10CE-2544-9AC179021CC0}"/>
                </a:ext>
              </a:extLst>
            </p:cNvPr>
            <p:cNvSpPr/>
            <p:nvPr/>
          </p:nvSpPr>
          <p:spPr>
            <a:xfrm>
              <a:off x="5892979" y="453925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677B3910-2523-DD08-001E-56A6B699E84E}"/>
                </a:ext>
              </a:extLst>
            </p:cNvPr>
            <p:cNvSpPr/>
            <p:nvPr/>
          </p:nvSpPr>
          <p:spPr>
            <a:xfrm>
              <a:off x="6236533" y="3473098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A828DAB-D7C5-B086-690B-498D59ABB63E}"/>
                </a:ext>
              </a:extLst>
            </p:cNvPr>
            <p:cNvSpPr/>
            <p:nvPr/>
          </p:nvSpPr>
          <p:spPr>
            <a:xfrm>
              <a:off x="6580088" y="381592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FB00F8D-EC28-ED45-8FF9-3E389C47C600}"/>
                </a:ext>
              </a:extLst>
            </p:cNvPr>
            <p:cNvSpPr/>
            <p:nvPr/>
          </p:nvSpPr>
          <p:spPr>
            <a:xfrm>
              <a:off x="7267196" y="381123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BCFFE698-6C28-8413-ABA1-CE5BA0B5A9E4}"/>
                </a:ext>
              </a:extLst>
            </p:cNvPr>
            <p:cNvGrpSpPr/>
            <p:nvPr/>
          </p:nvGrpSpPr>
          <p:grpSpPr>
            <a:xfrm>
              <a:off x="6923641" y="3473098"/>
              <a:ext cx="797845" cy="118120"/>
              <a:chOff x="4084956" y="4032069"/>
              <a:chExt cx="941160" cy="139337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3D820455-4445-D365-9EC0-21ADD32FF44D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7749D5C4-39ED-BCDA-7C65-C17ACB224E17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4DA86986-6D1E-EB4B-1E86-75C20CC830CC}"/>
                </a:ext>
              </a:extLst>
            </p:cNvPr>
            <p:cNvSpPr/>
            <p:nvPr/>
          </p:nvSpPr>
          <p:spPr>
            <a:xfrm>
              <a:off x="7954304" y="381592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59AD68FE-A427-203F-0340-9C841513FBFE}"/>
                </a:ext>
              </a:extLst>
            </p:cNvPr>
            <p:cNvSpPr/>
            <p:nvPr/>
          </p:nvSpPr>
          <p:spPr>
            <a:xfrm>
              <a:off x="6236533" y="4201116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B7D07FD2-8323-8BB3-3E5E-CBB27F6C4EB7}"/>
                </a:ext>
              </a:extLst>
            </p:cNvPr>
            <p:cNvSpPr/>
            <p:nvPr/>
          </p:nvSpPr>
          <p:spPr>
            <a:xfrm>
              <a:off x="6580088" y="4543941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0DFCACB5-6E5A-A41D-85E2-337E2392E94F}"/>
                </a:ext>
              </a:extLst>
            </p:cNvPr>
            <p:cNvSpPr/>
            <p:nvPr/>
          </p:nvSpPr>
          <p:spPr>
            <a:xfrm>
              <a:off x="7267196" y="453925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4F358A0-86FE-ACF9-6584-9C140CCBCEBE}"/>
                </a:ext>
              </a:extLst>
            </p:cNvPr>
            <p:cNvGrpSpPr/>
            <p:nvPr/>
          </p:nvGrpSpPr>
          <p:grpSpPr>
            <a:xfrm>
              <a:off x="6923641" y="4201116"/>
              <a:ext cx="797845" cy="118120"/>
              <a:chOff x="4084956" y="4032069"/>
              <a:chExt cx="941160" cy="139337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BD0BD2E9-6BF9-8492-B463-F7561C742F72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85A21335-B0EA-FF9A-9DD2-ABF66B50A193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531BD6E4-49C7-1ECB-4B77-C87C2B8FB045}"/>
                </a:ext>
              </a:extLst>
            </p:cNvPr>
            <p:cNvSpPr/>
            <p:nvPr/>
          </p:nvSpPr>
          <p:spPr>
            <a:xfrm>
              <a:off x="7954304" y="4543941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9195DC79-E7A4-B35E-089A-786475636A6F}"/>
                </a:ext>
              </a:extLst>
            </p:cNvPr>
            <p:cNvSpPr/>
            <p:nvPr/>
          </p:nvSpPr>
          <p:spPr>
            <a:xfrm>
              <a:off x="4518763" y="526726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BF50AD2-7BA9-5C87-A796-71AA93113039}"/>
                </a:ext>
              </a:extLst>
            </p:cNvPr>
            <p:cNvGrpSpPr/>
            <p:nvPr/>
          </p:nvGrpSpPr>
          <p:grpSpPr>
            <a:xfrm>
              <a:off x="4175208" y="4929135"/>
              <a:ext cx="797845" cy="118120"/>
              <a:chOff x="4084956" y="4032069"/>
              <a:chExt cx="941160" cy="139337"/>
            </a:xfrm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845663D1-53C0-1572-CFAD-9F47B81BCD2F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A11AB902-E55D-DBC1-0555-BED9048016E1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9DC65F84-6288-984C-B031-49B8DF81AB39}"/>
                </a:ext>
              </a:extLst>
            </p:cNvPr>
            <p:cNvSpPr/>
            <p:nvPr/>
          </p:nvSpPr>
          <p:spPr>
            <a:xfrm>
              <a:off x="5549425" y="492913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6344F703-F188-D730-92BF-882ECA651151}"/>
                </a:ext>
              </a:extLst>
            </p:cNvPr>
            <p:cNvSpPr/>
            <p:nvPr/>
          </p:nvSpPr>
          <p:spPr>
            <a:xfrm>
              <a:off x="5205871" y="527195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7692817E-34CC-B694-0496-CC979320ABC2}"/>
                </a:ext>
              </a:extLst>
            </p:cNvPr>
            <p:cNvSpPr/>
            <p:nvPr/>
          </p:nvSpPr>
          <p:spPr>
            <a:xfrm>
              <a:off x="5892979" y="526726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7FF2675-06E2-CE54-186B-81989C76928D}"/>
                </a:ext>
              </a:extLst>
            </p:cNvPr>
            <p:cNvSpPr/>
            <p:nvPr/>
          </p:nvSpPr>
          <p:spPr>
            <a:xfrm>
              <a:off x="6236533" y="492913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3A08EAA7-F1F7-3FB7-94C0-B5EB4EF0CF40}"/>
                </a:ext>
              </a:extLst>
            </p:cNvPr>
            <p:cNvSpPr/>
            <p:nvPr/>
          </p:nvSpPr>
          <p:spPr>
            <a:xfrm>
              <a:off x="6580088" y="527195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098319E-AB8C-B1CB-675A-594C69CA82DE}"/>
                </a:ext>
              </a:extLst>
            </p:cNvPr>
            <p:cNvSpPr/>
            <p:nvPr/>
          </p:nvSpPr>
          <p:spPr>
            <a:xfrm>
              <a:off x="7267196" y="526726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71C993EC-F2B0-71E6-10A4-9707861A9011}"/>
                </a:ext>
              </a:extLst>
            </p:cNvPr>
            <p:cNvGrpSpPr/>
            <p:nvPr/>
          </p:nvGrpSpPr>
          <p:grpSpPr>
            <a:xfrm>
              <a:off x="6923641" y="4929135"/>
              <a:ext cx="797845" cy="118120"/>
              <a:chOff x="4084956" y="4032069"/>
              <a:chExt cx="941160" cy="139337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C6407CDB-A446-8A93-CAFD-6CE32B5B076C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D103E08A-371E-D5F3-8092-F178C254D704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B4A4EC3-5C72-58FD-20BD-11543109C684}"/>
                </a:ext>
              </a:extLst>
            </p:cNvPr>
            <p:cNvSpPr/>
            <p:nvPr/>
          </p:nvSpPr>
          <p:spPr>
            <a:xfrm>
              <a:off x="7954304" y="527195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B67E6C19-7707-0818-64D8-1B2484F510E0}"/>
                </a:ext>
              </a:extLst>
            </p:cNvPr>
            <p:cNvGrpSpPr/>
            <p:nvPr/>
          </p:nvGrpSpPr>
          <p:grpSpPr>
            <a:xfrm>
              <a:off x="3071541" y="1012021"/>
              <a:ext cx="6048917" cy="791426"/>
              <a:chOff x="3071541" y="1012021"/>
              <a:chExt cx="6048917" cy="791426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A002C5AB-85D1-FEE9-BD62-5A2343D0CDCC}"/>
                  </a:ext>
                </a:extLst>
              </p:cNvPr>
              <p:cNvSpPr/>
              <p:nvPr/>
            </p:nvSpPr>
            <p:spPr>
              <a:xfrm>
                <a:off x="4074459" y="1206132"/>
                <a:ext cx="4086560" cy="42314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0AB31D8C-E190-2301-767D-7C61149B3EF4}"/>
                  </a:ext>
                </a:extLst>
              </p:cNvPr>
              <p:cNvSpPr txBox="1"/>
              <p:nvPr/>
            </p:nvSpPr>
            <p:spPr>
              <a:xfrm>
                <a:off x="3071541" y="1012021"/>
                <a:ext cx="6048917" cy="791426"/>
              </a:xfrm>
              <a:prstGeom prst="rect">
                <a:avLst/>
              </a:prstGeom>
              <a:noFill/>
            </p:spPr>
            <p:txBody>
              <a:bodyPr wrap="square" tIns="87086" bIns="87086" rtlCol="0">
                <a:spAutoFit/>
              </a:bodyPr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/>
                  </a:rPr>
                  <a:t>-</a:t>
                </a:r>
                <a:r>
                  <a:rPr kumimoji="0" lang="en-US" sz="4000" b="0" i="0" u="none" strike="noStrike" kern="1200" cap="none" spc="0" normalizeH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/>
                  </a:rPr>
                  <a:t> - -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/>
                  </a:rPr>
                  <a:t>NEGATIVE 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/>
                  </a:rPr>
                  <a:t>- - -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469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52 0.0051 C 0.00196 0.00718 0.00053 0.00973 -0.00117 0.01158 C -0.00208 0.0125 -0.00312 0.0125 -0.00403 0.0132 C -0.00507 0.01413 -0.00585 0.01575 -0.0069 0.01667 C -0.00768 0.01737 -0.00872 0.0176 -0.00963 0.01829 C -0.01067 0.01922 -0.01158 0.02038 -0.0125 0.02153 C -0.0207 0.03195 -0.01236 0.02223 -0.01901 0.02987 C -0.02356 0.0419 -0.02226 0.03612 -0.02369 0.04653 C -0.02356 0.04885 -0.02278 0.05718 -0.02187 0.05996 C -0.02018 0.06528 -0.01861 0.06644 -0.01718 0.07153 C -0.01679 0.07315 -0.01666 0.075 -0.01627 0.07663 C -0.01575 0.07848 -0.01497 0.07987 -0.01432 0.08172 C -0.01367 0.0838 -0.01315 0.08612 -0.0125 0.0882 C -0.01132 0.09167 -0.01002 0.09491 -0.00872 0.09838 C -0.00807 0.1 -0.00716 0.10139 -0.0069 0.10325 C -0.00651 0.10487 -0.00638 0.10672 -0.00585 0.10834 C -0.00481 0.11181 -0.00208 0.11737 -0.00026 0.11991 C 0.00066 0.1213 0.00157 0.12223 0.00261 0.12338 C 0.00573 0.13172 0.00782 0.13195 0.00534 0.14167 C 0.00469 0.14422 0.00378 0.14653 0.00261 0.14838 C 0.00183 0.14931 0.00066 0.14931 -0.00026 0.15 C -0.00156 0.15163 -0.0026 0.15371 -0.00403 0.15487 C -0.00585 0.15649 -0.00807 0.15625 -0.00963 0.15834 C -0.01328 0.1625 -0.01145 0.16088 -0.01536 0.1632 C -0.01627 0.16551 -0.01705 0.16806 -0.01809 0.16991 C -0.01927 0.172 -0.02096 0.17269 -0.02187 0.175 C -0.02304 0.17778 -0.02369 0.18496 -0.02369 0.18519 C -0.02317 0.19051 -0.02291 0.1963 -0.02187 0.20163 C -0.02161 0.20325 -0.02161 0.20533 -0.02096 0.20672 C -0.0194 0.2095 -0.01718 0.21112 -0.01536 0.2132 C -0.01432 0.21436 -0.01354 0.21598 -0.0125 0.21667 C -0.00963 0.21829 -0.00885 0.21852 -0.00585 0.22153 C -0.00403 0.22362 -0.00182 0.22547 -0.00026 0.22825 C 0.00066 0.22987 0.00183 0.23125 0.00261 0.23334 C 0.00339 0.23519 0.00378 0.23774 0.00443 0.24005 C 0.00495 0.24167 0.00573 0.24329 0.00625 0.24491 C 0.00665 0.24723 0.00691 0.24931 0.0073 0.25163 C 0.00756 0.25325 0.00808 0.25487 0.00821 0.25649 C 0.0086 0.26158 0.0086 0.26667 0.00912 0.27153 C 0.00925 0.27338 0.00925 0.2757 0.01003 0.27663 C 0.01264 0.2794 0.01602 0.27871 0.01849 0.28149 L 0.02136 0.28496 C 0.02227 0.2875 0.02422 0.29144 0.02422 0.29491 C 0.02422 0.29931 0.02292 0.30325 0.02136 0.30649 C 0.02045 0.30834 0.01941 0.30973 0.01849 0.31158 C 0.01784 0.3132 0.01745 0.31528 0.01667 0.31667 C 0.01589 0.31806 0.01472 0.31852 0.01381 0.31991 C 0.0125 0.322 0.01159 0.325 0.01003 0.32663 C 0.00834 0.32848 0.00612 0.32801 0.00443 0.32987 C -0.0026 0.3382 0.00599 0.32755 -0.00117 0.3382 C -0.00208 0.33959 -0.00312 0.34051 -0.00403 0.34167 C -0.00468 0.34329 -0.00572 0.34468 -0.00585 0.34653 C -0.00611 0.34838 -0.00546 0.35 -0.00494 0.35163 C -0.00442 0.35348 -0.0039 0.3551 -0.00312 0.35649 C 0.00235 0.36621 -0.00286 0.35255 0.00261 0.36482 C 0.01081 0.3838 0.00378 0.36783 0.0073 0.37987 C 0.00769 0.38172 0.0086 0.38311 0.00912 0.38496 C 0.00977 0.38727 0.01068 0.39445 0.01094 0.39653 C 0.01068 0.40278 0.01068 0.4088 0.01003 0.41482 C 0.00938 0.42153 0.00847 0.42616 0.00534 0.42987 C 0.00456 0.43079 0.00352 0.43125 0.00261 0.43149 C -0.00026 0.43241 -0.00312 0.43264 -0.00585 0.43334 C -0.0082 0.43588 -0.01041 0.43843 -0.0125 0.44167 C -0.01354 0.44306 -0.01432 0.44491 -0.01536 0.44653 C -0.01562 0.44815 -0.01575 0.45 -0.01627 0.45163 C -0.01679 0.45325 -0.0177 0.45463 -0.01809 0.45649 C -0.01888 0.45973 -0.02005 0.46667 -0.02005 0.4669 C -0.01966 0.4794 -0.01966 0.49213 -0.01901 0.50487 C -0.01901 0.50718 -0.01861 0.5095 -0.01809 0.51158 C -0.01731 0.51482 -0.01497 0.51899 -0.01718 0.51482 " pathEditMode="relative" rAng="0" ptsTypes="AAAAAAAAAAAAAAAAAAAAAAAAAAAAAAAAAAAAAAAAAAAAAAAAAAAAAAAAAAAAAAAAAAAAAA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255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86 -0.0199 C -0.00443 -0.01828 -0.00586 -0.01643 -0.00755 -0.01504 C -0.0095 -0.01319 -0.01315 -0.0125 -0.0151 -0.01157 C -0.02344 -0.00833 -0.01341 -0.01157 -0.02448 -0.00833 C -0.02539 -0.00717 -0.02695 -0.00694 -0.02721 -0.00509 C -0.02838 0.00139 -0.02266 0.00787 -0.0207 0.00834 L -0.00755 0.01158 C -0.00664 0.01227 -0.00547 0.01204 -0.00469 0.01343 C -0.00208 0.01783 -0.00482 0.0206 -0.00664 0.02338 C -0.00742 0.02454 -0.00833 0.02616 -0.00937 0.02662 C -0.01029 0.02709 -0.02305 0.02986 -0.02344 0.0301 C -0.02448 0.03056 -0.02565 0.03033 -0.0263 0.03172 C -0.02695 0.03287 -0.02721 0.03496 -0.02721 0.03658 C -0.02721 0.0419 -0.02591 0.04537 -0.02344 0.04838 C -0.02266 0.04931 -0.02161 0.04977 -0.0207 0.05 C -0.01758 0.05093 -0.01445 0.05116 -0.01133 0.05162 C -0.00247 0.05278 0.00313 0.05255 0.0112 0.0551 C 0.0125 0.05533 0.01367 0.05602 0.01498 0.05672 C 0.01524 0.05834 0.01628 0.05996 0.01589 0.06158 C 0.0155 0.06389 0.01419 0.06528 0.01315 0.06667 C 0.01146 0.06875 0.00859 0.0706 0.00651 0.07176 C 0.00534 0.07223 0.00404 0.07269 0.00274 0.07338 C 0.00182 0.07385 0.00091 0.07454 -1.04167E-6 0.075 C -0.0013 0.07662 -0.00325 0.07732 -0.00377 0.0801 C -0.00456 0.08403 -0.00013 0.08635 0.00091 0.08658 C 0.00469 0.0875 0.00833 0.08773 0.01211 0.08843 C 0.01315 0.08935 0.01458 0.08982 0.01498 0.09167 C 0.01537 0.09329 0.01471 0.09537 0.01406 0.09676 C 0.01133 0.10139 0.00886 0.10185 0.0056 0.10324 C 0.00469 0.1044 0.00378 0.10579 0.00274 0.10672 C 0.00013 0.10857 -0.00677 0.10949 -0.00846 0.10996 C -0.01042 0.11042 -0.01224 0.11111 -0.01406 0.11158 C -0.01471 0.11343 -0.01601 0.11459 -0.01601 0.11667 C -0.01601 0.11875 -0.01458 0.11991 -0.01406 0.12176 C -0.01367 0.12315 -0.0138 0.12523 -0.01315 0.12662 C -0.0125 0.12824 -0.01133 0.12917 -0.01042 0.1301 C 0.00052 0.13959 -0.00729 0.13079 -0.00104 0.13843 C 0.00495 0.13773 0.01328 0.13982 0.01966 0.13496 C 0.02096 0.13403 0.02214 0.13287 0.02344 0.13172 C 0.02435 0.13056 0.02526 0.1294 0.02617 0.12824 C 0.02969 0.11922 0.02617 0.12685 0.03086 0.11991 C 0.03555 0.11297 0.03164 0.11621 0.03659 0.11343 C 0.03971 0.11389 0.04297 0.1132 0.04596 0.11505 C 0.04948 0.11713 0.04714 0.1301 0.04688 0.13172 C 0.0457 0.13889 0.04466 0.13797 0.04219 0.14329 C 0.03802 0.15232 0.04323 0.14491 0.03659 0.15324 C 0.03568 0.1544 0.03477 0.15602 0.03373 0.15672 C 0.02565 0.16111 0.01771 0.16065 0.00938 0.16158 C 0.00833 0.16227 0.00729 0.16227 0.00651 0.16343 C 0.00482 0.16574 0.0043 0.16991 0.00365 0.17338 C 0.00404 0.175 0.00417 0.17685 0.00469 0.17824 C 0.00664 0.18565 0.00886 0.18704 0.01406 0.19005 L 0.01966 0.19329 C 0.01862 0.19861 0.01888 0.19977 0.01589 0.20324 C 0.01511 0.2044 0.01393 0.20417 0.01315 0.2051 C 0.00339 0.21459 0.01107 0.20949 0.00469 0.21343 C 0.00156 0.21158 0.00287 0.21158 0.00091 0.21158 " pathEditMode="relative" rAng="0" ptsTypes="AAAAAAAAAAAAAAAAAAAAAAAAAAAAAAAAAAAAAAAAAAAAAAAAAAAAAAA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" y="1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87CDE670-F714-CDEE-0263-9D8324C19603}"/>
              </a:ext>
            </a:extLst>
          </p:cNvPr>
          <p:cNvGrpSpPr/>
          <p:nvPr/>
        </p:nvGrpSpPr>
        <p:grpSpPr>
          <a:xfrm>
            <a:off x="5951539" y="2572530"/>
            <a:ext cx="3261437" cy="3475980"/>
            <a:chOff x="3209642" y="10373410"/>
            <a:chExt cx="2423963" cy="258341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22A0AEF-9B9E-D0D2-E1C9-55932B91002F}"/>
                </a:ext>
              </a:extLst>
            </p:cNvPr>
            <p:cNvSpPr/>
            <p:nvPr/>
          </p:nvSpPr>
          <p:spPr>
            <a:xfrm>
              <a:off x="3209642" y="10373410"/>
              <a:ext cx="2423963" cy="2583415"/>
            </a:xfrm>
            <a:prstGeom prst="rect">
              <a:avLst/>
            </a:prstGeom>
            <a:solidFill>
              <a:srgbClr val="DEEBF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A2059FD-A767-3493-F3A8-76209D4CB317}"/>
                </a:ext>
              </a:extLst>
            </p:cNvPr>
            <p:cNvGrpSpPr/>
            <p:nvPr/>
          </p:nvGrpSpPr>
          <p:grpSpPr>
            <a:xfrm>
              <a:off x="3442915" y="10592243"/>
              <a:ext cx="1895926" cy="67372"/>
              <a:chOff x="3430695" y="10592243"/>
              <a:chExt cx="1895926" cy="67372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F326BDD7-BA9F-95C8-ED69-E0E101F5F3CB}"/>
                  </a:ext>
                </a:extLst>
              </p:cNvPr>
              <p:cNvSpPr/>
              <p:nvPr/>
            </p:nvSpPr>
            <p:spPr>
              <a:xfrm flipV="1">
                <a:off x="3430695" y="10592243"/>
                <a:ext cx="548640" cy="67372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05F2E993-6390-E28B-E41A-100CA0EA9075}"/>
                  </a:ext>
                </a:extLst>
              </p:cNvPr>
              <p:cNvSpPr/>
              <p:nvPr/>
            </p:nvSpPr>
            <p:spPr>
              <a:xfrm flipV="1">
                <a:off x="4104339" y="10592243"/>
                <a:ext cx="548640" cy="67372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AAEA34-FE43-1C34-2733-AD2F303BCD2B}"/>
                  </a:ext>
                </a:extLst>
              </p:cNvPr>
              <p:cNvSpPr/>
              <p:nvPr/>
            </p:nvSpPr>
            <p:spPr>
              <a:xfrm flipV="1">
                <a:off x="4777981" y="10592243"/>
                <a:ext cx="548640" cy="67372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F2A39A70-E54A-C46F-465A-A493ABEC5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Gel electrophoresis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CD70195-9963-A7D0-1030-866256FF9467}"/>
              </a:ext>
            </a:extLst>
          </p:cNvPr>
          <p:cNvGrpSpPr/>
          <p:nvPr/>
        </p:nvGrpSpPr>
        <p:grpSpPr>
          <a:xfrm>
            <a:off x="7884000" y="2541660"/>
            <a:ext cx="3504938" cy="2323524"/>
            <a:chOff x="7884000" y="2541660"/>
            <a:chExt cx="3504938" cy="232352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C1E2113-A582-CA84-6C8A-F16654BF7341}"/>
                </a:ext>
              </a:extLst>
            </p:cNvPr>
            <p:cNvSpPr txBox="1"/>
            <p:nvPr/>
          </p:nvSpPr>
          <p:spPr>
            <a:xfrm>
              <a:off x="9327675" y="3541912"/>
              <a:ext cx="20612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2D73"/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Longer </a:t>
              </a:r>
            </a:p>
            <a:p>
              <a:pPr algn="ctr"/>
              <a:r>
                <a:rPr lang="en-US" sz="2400" dirty="0">
                  <a:solidFill>
                    <a:srgbClr val="002D73"/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DNA pieces </a:t>
              </a:r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04D361BE-C8E8-09EA-C074-BDD111F606C8}"/>
                </a:ext>
              </a:extLst>
            </p:cNvPr>
            <p:cNvGrpSpPr/>
            <p:nvPr/>
          </p:nvGrpSpPr>
          <p:grpSpPr>
            <a:xfrm flipH="1">
              <a:off x="7884000" y="2630057"/>
              <a:ext cx="1763427" cy="2235127"/>
              <a:chOff x="10983290" y="2601630"/>
              <a:chExt cx="1763427" cy="2235127"/>
            </a:xfrm>
          </p:grpSpPr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A4BF32D3-2ACC-68C7-84B4-6AB76BB6B55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999161" y="2601630"/>
                <a:ext cx="1747556" cy="2161399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753C4555-9D7A-FE84-23B8-D3FD66EEC0E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983290" y="3497235"/>
                <a:ext cx="1737662" cy="133952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6271E2CB-FDCC-F920-7B52-9AC6259C63E4}"/>
                </a:ext>
              </a:extLst>
            </p:cNvPr>
            <p:cNvGrpSpPr/>
            <p:nvPr/>
          </p:nvGrpSpPr>
          <p:grpSpPr>
            <a:xfrm>
              <a:off x="9593055" y="2541660"/>
              <a:ext cx="1378612" cy="980809"/>
              <a:chOff x="1123550" y="2536140"/>
              <a:chExt cx="1378612" cy="980809"/>
            </a:xfrm>
          </p:grpSpPr>
          <p:pic>
            <p:nvPicPr>
              <p:cNvPr id="85" name="Picture 84">
                <a:extLst>
                  <a:ext uri="{FF2B5EF4-FFF2-40B4-BE49-F238E27FC236}">
                    <a16:creationId xmlns:a16="http://schemas.microsoft.com/office/drawing/2014/main" id="{CB5ED140-60AC-C3A9-2CC1-7C8110AE74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2220">
                <a:off x="1539036" y="2520279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86" name="Picture 85">
                <a:extLst>
                  <a:ext uri="{FF2B5EF4-FFF2-40B4-BE49-F238E27FC236}">
                    <a16:creationId xmlns:a16="http://schemas.microsoft.com/office/drawing/2014/main" id="{A7B5992F-1D06-CF09-CD88-8E9CCE22EC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2220">
                <a:off x="1199739" y="2649141"/>
                <a:ext cx="316786" cy="469164"/>
              </a:xfrm>
              <a:prstGeom prst="rect">
                <a:avLst/>
              </a:prstGeom>
            </p:spPr>
          </p:pic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24C0CA25-E0E5-C98A-A7B2-1D7A1744E4C7}"/>
                  </a:ext>
                </a:extLst>
              </p:cNvPr>
              <p:cNvGrpSpPr/>
              <p:nvPr/>
            </p:nvGrpSpPr>
            <p:grpSpPr>
              <a:xfrm rot="21389370" flipH="1">
                <a:off x="1232433" y="3171974"/>
                <a:ext cx="832107" cy="316786"/>
                <a:chOff x="5568218" y="1765326"/>
                <a:chExt cx="832107" cy="316786"/>
              </a:xfrm>
            </p:grpSpPr>
            <p:pic>
              <p:nvPicPr>
                <p:cNvPr id="91" name="Picture 90">
                  <a:extLst>
                    <a:ext uri="{FF2B5EF4-FFF2-40B4-BE49-F238E27FC236}">
                      <a16:creationId xmlns:a16="http://schemas.microsoft.com/office/drawing/2014/main" id="{D527E4A3-F124-BD29-08D2-D30F48E6D4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>
                              <a14:foregroundMark x1="70091" y1="57637" x2="70091" y2="57637"/>
                              <a14:foregroundMark x1="64048" y1="79226" x2="64048" y2="79226"/>
                              <a14:foregroundMark x1="33837" y1="17719" x2="33837" y2="17719"/>
                              <a14:foregroundMark x1="57100" y1="89409" x2="57100" y2="89409"/>
                              <a14:foregroundMark x1="51360" y1="84114" x2="51360" y2="84114"/>
                              <a14:foregroundMark x1="51360" y1="79430" x2="51360" y2="79430"/>
                              <a14:foregroundMark x1="51964" y1="62933" x2="51964" y2="62933"/>
                              <a14:foregroundMark x1="51360" y1="58859" x2="51360" y2="58859"/>
                              <a14:foregroundMark x1="51662" y1="54175" x2="51662" y2="54175"/>
                              <a14:foregroundMark x1="51964" y1="49491" x2="51964" y2="49491"/>
                              <a14:foregroundMark x1="53474" y1="45010" x2="53474" y2="45010"/>
                              <a14:foregroundMark x1="53474" y1="41548" x2="53474" y2="41548"/>
                              <a14:foregroundMark x1="52870" y1="24440" x2="52870" y2="24440"/>
                              <a14:foregroundMark x1="52870" y1="20163" x2="52870" y2="20163"/>
                              <a14:foregroundMark x1="53474" y1="15071" x2="53474" y2="15071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 flipH="1">
                  <a:off x="5644407" y="1689137"/>
                  <a:ext cx="316786" cy="469164"/>
                </a:xfrm>
                <a:prstGeom prst="rect">
                  <a:avLst/>
                </a:prstGeom>
              </p:spPr>
            </p:pic>
            <p:pic>
              <p:nvPicPr>
                <p:cNvPr id="92" name="Picture 91">
                  <a:extLst>
                    <a:ext uri="{FF2B5EF4-FFF2-40B4-BE49-F238E27FC236}">
                      <a16:creationId xmlns:a16="http://schemas.microsoft.com/office/drawing/2014/main" id="{0EE3B67E-6295-A66B-10B6-741DE01CBD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>
                              <a14:foregroundMark x1="70091" y1="57637" x2="70091" y2="57637"/>
                              <a14:foregroundMark x1="64048" y1="79226" x2="64048" y2="79226"/>
                              <a14:foregroundMark x1="33837" y1="17719" x2="33837" y2="17719"/>
                              <a14:foregroundMark x1="57100" y1="89409" x2="57100" y2="89409"/>
                              <a14:foregroundMark x1="51360" y1="84114" x2="51360" y2="84114"/>
                              <a14:foregroundMark x1="51360" y1="79430" x2="51360" y2="79430"/>
                              <a14:foregroundMark x1="51964" y1="62933" x2="51964" y2="62933"/>
                              <a14:foregroundMark x1="51360" y1="58859" x2="51360" y2="58859"/>
                              <a14:foregroundMark x1="51662" y1="54175" x2="51662" y2="54175"/>
                              <a14:foregroundMark x1="51964" y1="49491" x2="51964" y2="49491"/>
                              <a14:foregroundMark x1="53474" y1="45010" x2="53474" y2="45010"/>
                              <a14:foregroundMark x1="53474" y1="41548" x2="53474" y2="41548"/>
                              <a14:foregroundMark x1="52870" y1="24440" x2="52870" y2="24440"/>
                              <a14:foregroundMark x1="52870" y1="20163" x2="52870" y2="20163"/>
                              <a14:foregroundMark x1="53474" y1="15071" x2="53474" y2="15071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 flipH="1">
                  <a:off x="6007350" y="1689137"/>
                  <a:ext cx="316786" cy="469164"/>
                </a:xfrm>
                <a:prstGeom prst="rect">
                  <a:avLst/>
                </a:prstGeom>
              </p:spPr>
            </p:pic>
          </p:grpSp>
          <p:pic>
            <p:nvPicPr>
              <p:cNvPr id="88" name="Picture 87">
                <a:extLst>
                  <a:ext uri="{FF2B5EF4-FFF2-40B4-BE49-F238E27FC236}">
                    <a16:creationId xmlns:a16="http://schemas.microsoft.com/office/drawing/2014/main" id="{77FE4268-FA2F-092E-7DC8-CB84369C73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296837">
                <a:off x="1711877" y="2765628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89" name="Picture 88">
                <a:extLst>
                  <a:ext uri="{FF2B5EF4-FFF2-40B4-BE49-F238E27FC236}">
                    <a16:creationId xmlns:a16="http://schemas.microsoft.com/office/drawing/2014/main" id="{4AACE922-9EC6-2D51-FB71-40153F49D3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296837">
                <a:off x="2062540" y="2859242"/>
                <a:ext cx="316786" cy="469164"/>
              </a:xfrm>
              <a:prstGeom prst="rect">
                <a:avLst/>
              </a:prstGeom>
            </p:spPr>
          </p:pic>
          <p:sp>
            <p:nvSpPr>
              <p:cNvPr id="90" name="Rounded Rectangle 89">
                <a:extLst>
                  <a:ext uri="{FF2B5EF4-FFF2-40B4-BE49-F238E27FC236}">
                    <a16:creationId xmlns:a16="http://schemas.microsoft.com/office/drawing/2014/main" id="{E48C44EC-BDBF-CF20-E1D8-5792073D7AB8}"/>
                  </a:ext>
                </a:extLst>
              </p:cNvPr>
              <p:cNvSpPr/>
              <p:nvPr/>
            </p:nvSpPr>
            <p:spPr>
              <a:xfrm flipH="1">
                <a:off x="1124201" y="2536140"/>
                <a:ext cx="1377961" cy="980809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2D73"/>
                  </a:solidFill>
                  <a:latin typeface="AMP_GothamRoundedBold" panose="02000000000000000000" pitchFamily="2" charset="77"/>
                </a:endParaRPr>
              </a:p>
            </p:txBody>
          </p:sp>
        </p:grp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507A076C-EC01-E1AF-36F2-03E402F05A45}"/>
              </a:ext>
            </a:extLst>
          </p:cNvPr>
          <p:cNvGrpSpPr/>
          <p:nvPr/>
        </p:nvGrpSpPr>
        <p:grpSpPr>
          <a:xfrm>
            <a:off x="7884000" y="4486058"/>
            <a:ext cx="3741943" cy="1811806"/>
            <a:chOff x="7884000" y="4486058"/>
            <a:chExt cx="3741943" cy="1811806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49CA81BD-A0DC-B623-D6E7-8BDDFDCA08F3}"/>
                </a:ext>
              </a:extLst>
            </p:cNvPr>
            <p:cNvGrpSpPr/>
            <p:nvPr/>
          </p:nvGrpSpPr>
          <p:grpSpPr>
            <a:xfrm flipH="1">
              <a:off x="7884000" y="4565877"/>
              <a:ext cx="1705878" cy="821921"/>
              <a:chOff x="10900001" y="4827803"/>
              <a:chExt cx="1705878" cy="821921"/>
            </a:xfrm>
          </p:grpSpPr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9EB64B1B-4776-3CC4-2F39-49965FE695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900001" y="5509791"/>
                <a:ext cx="1705878" cy="139933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4CDC367C-7238-1B82-F90E-C877DA37FD3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925033" y="4827803"/>
                <a:ext cx="1680846" cy="591339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07FBA6E9-3E6D-2ECE-500A-2F48EDB96D32}"/>
                </a:ext>
              </a:extLst>
            </p:cNvPr>
            <p:cNvGrpSpPr/>
            <p:nvPr/>
          </p:nvGrpSpPr>
          <p:grpSpPr>
            <a:xfrm>
              <a:off x="9590477" y="4486058"/>
              <a:ext cx="1377961" cy="980809"/>
              <a:chOff x="1140829" y="4828418"/>
              <a:chExt cx="1377961" cy="980809"/>
            </a:xfrm>
          </p:grpSpPr>
          <p:pic>
            <p:nvPicPr>
              <p:cNvPr id="75" name="Picture 74">
                <a:extLst>
                  <a:ext uri="{FF2B5EF4-FFF2-40B4-BE49-F238E27FC236}">
                    <a16:creationId xmlns:a16="http://schemas.microsoft.com/office/drawing/2014/main" id="{B74E8DC3-3F02-34D5-0190-CFAAF7DCEE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1387397">
                <a:off x="1153378" y="5196463"/>
                <a:ext cx="316786" cy="469164"/>
              </a:xfrm>
              <a:prstGeom prst="rect">
                <a:avLst/>
              </a:prstGeom>
            </p:spPr>
          </p:pic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2E76F2A8-7F93-9BE4-5320-324765F3CB4C}"/>
                  </a:ext>
                </a:extLst>
              </p:cNvPr>
              <p:cNvGrpSpPr/>
              <p:nvPr/>
            </p:nvGrpSpPr>
            <p:grpSpPr>
              <a:xfrm flipH="1" flipV="1">
                <a:off x="1140829" y="4828418"/>
                <a:ext cx="1377961" cy="980809"/>
                <a:chOff x="5373670" y="1695892"/>
                <a:chExt cx="1377961" cy="980809"/>
              </a:xfrm>
            </p:grpSpPr>
            <p:pic>
              <p:nvPicPr>
                <p:cNvPr id="77" name="Picture 76">
                  <a:extLst>
                    <a:ext uri="{FF2B5EF4-FFF2-40B4-BE49-F238E27FC236}">
                      <a16:creationId xmlns:a16="http://schemas.microsoft.com/office/drawing/2014/main" id="{F8AF7992-3ECB-A8AE-BDE6-0D6139FDC9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>
                              <a14:foregroundMark x1="70091" y1="57637" x2="70091" y2="57637"/>
                              <a14:foregroundMark x1="64048" y1="79226" x2="64048" y2="79226"/>
                              <a14:foregroundMark x1="33837" y1="17719" x2="33837" y2="17719"/>
                              <a14:foregroundMark x1="57100" y1="89409" x2="57100" y2="89409"/>
                              <a14:foregroundMark x1="51360" y1="84114" x2="51360" y2="84114"/>
                              <a14:foregroundMark x1="51360" y1="79430" x2="51360" y2="79430"/>
                              <a14:foregroundMark x1="51964" y1="62933" x2="51964" y2="62933"/>
                              <a14:foregroundMark x1="51360" y1="58859" x2="51360" y2="58859"/>
                              <a14:foregroundMark x1="51662" y1="54175" x2="51662" y2="54175"/>
                              <a14:foregroundMark x1="51964" y1="49491" x2="51964" y2="49491"/>
                              <a14:foregroundMark x1="53474" y1="45010" x2="53474" y2="45010"/>
                              <a14:foregroundMark x1="53474" y1="41548" x2="53474" y2="41548"/>
                              <a14:foregroundMark x1="52870" y1="24440" x2="52870" y2="24440"/>
                              <a14:foregroundMark x1="52870" y1="20163" x2="52870" y2="20163"/>
                              <a14:foregroundMark x1="53474" y1="15071" x2="53474" y2="15071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6647780" flipH="1">
                  <a:off x="5846217" y="1771741"/>
                  <a:ext cx="316786" cy="469164"/>
                </a:xfrm>
                <a:prstGeom prst="rect">
                  <a:avLst/>
                </a:prstGeom>
              </p:spPr>
            </p:pic>
            <p:pic>
              <p:nvPicPr>
                <p:cNvPr id="78" name="Picture 77">
                  <a:extLst>
                    <a:ext uri="{FF2B5EF4-FFF2-40B4-BE49-F238E27FC236}">
                      <a16:creationId xmlns:a16="http://schemas.microsoft.com/office/drawing/2014/main" id="{82A53EA0-E472-3F4E-1B32-E741315D5B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>
                              <a14:foregroundMark x1="70091" y1="57637" x2="70091" y2="57637"/>
                              <a14:foregroundMark x1="64048" y1="79226" x2="64048" y2="79226"/>
                              <a14:foregroundMark x1="33837" y1="17719" x2="33837" y2="17719"/>
                              <a14:foregroundMark x1="57100" y1="89409" x2="57100" y2="89409"/>
                              <a14:foregroundMark x1="51360" y1="84114" x2="51360" y2="84114"/>
                              <a14:foregroundMark x1="51360" y1="79430" x2="51360" y2="79430"/>
                              <a14:foregroundMark x1="51964" y1="62933" x2="51964" y2="62933"/>
                              <a14:foregroundMark x1="51360" y1="58859" x2="51360" y2="58859"/>
                              <a14:foregroundMark x1="51662" y1="54175" x2="51662" y2="54175"/>
                              <a14:foregroundMark x1="51964" y1="49491" x2="51964" y2="49491"/>
                              <a14:foregroundMark x1="53474" y1="45010" x2="53474" y2="45010"/>
                              <a14:foregroundMark x1="53474" y1="41548" x2="53474" y2="41548"/>
                              <a14:foregroundMark x1="52870" y1="24440" x2="52870" y2="24440"/>
                              <a14:foregroundMark x1="52870" y1="20163" x2="52870" y2="20163"/>
                              <a14:foregroundMark x1="53474" y1="15071" x2="53474" y2="15071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610630" flipH="1">
                  <a:off x="6263851" y="2235453"/>
                  <a:ext cx="316786" cy="469164"/>
                </a:xfrm>
                <a:prstGeom prst="rect">
                  <a:avLst/>
                </a:prstGeom>
              </p:spPr>
            </p:pic>
            <p:pic>
              <p:nvPicPr>
                <p:cNvPr id="79" name="Picture 78">
                  <a:extLst>
                    <a:ext uri="{FF2B5EF4-FFF2-40B4-BE49-F238E27FC236}">
                      <a16:creationId xmlns:a16="http://schemas.microsoft.com/office/drawing/2014/main" id="{8EF86E78-2E02-5A95-A672-196EB48B68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>
                              <a14:foregroundMark x1="70091" y1="57637" x2="70091" y2="57637"/>
                              <a14:foregroundMark x1="64048" y1="79226" x2="64048" y2="79226"/>
                              <a14:foregroundMark x1="33837" y1="17719" x2="33837" y2="17719"/>
                              <a14:foregroundMark x1="57100" y1="89409" x2="57100" y2="89409"/>
                              <a14:foregroundMark x1="51360" y1="84114" x2="51360" y2="84114"/>
                              <a14:foregroundMark x1="51360" y1="79430" x2="51360" y2="79430"/>
                              <a14:foregroundMark x1="51964" y1="62933" x2="51964" y2="62933"/>
                              <a14:foregroundMark x1="51360" y1="58859" x2="51360" y2="58859"/>
                              <a14:foregroundMark x1="51662" y1="54175" x2="51662" y2="54175"/>
                              <a14:foregroundMark x1="51964" y1="49491" x2="51964" y2="49491"/>
                              <a14:foregroundMark x1="53474" y1="45010" x2="53474" y2="45010"/>
                              <a14:foregroundMark x1="53474" y1="41548" x2="53474" y2="41548"/>
                              <a14:foregroundMark x1="52870" y1="24440" x2="52870" y2="24440"/>
                              <a14:foregroundMark x1="52870" y1="20163" x2="52870" y2="20163"/>
                              <a14:foregroundMark x1="53474" y1="15071" x2="53474" y2="15071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5303163" flipH="1">
                  <a:off x="5546038" y="2158151"/>
                  <a:ext cx="316786" cy="469164"/>
                </a:xfrm>
                <a:prstGeom prst="rect">
                  <a:avLst/>
                </a:prstGeom>
              </p:spPr>
            </p:pic>
            <p:sp>
              <p:nvSpPr>
                <p:cNvPr id="80" name="Rounded Rectangle 79">
                  <a:extLst>
                    <a:ext uri="{FF2B5EF4-FFF2-40B4-BE49-F238E27FC236}">
                      <a16:creationId xmlns:a16="http://schemas.microsoft.com/office/drawing/2014/main" id="{7DAEDCA0-83FB-506F-3DFD-9401B5250ADD}"/>
                    </a:ext>
                  </a:extLst>
                </p:cNvPr>
                <p:cNvSpPr/>
                <p:nvPr/>
              </p:nvSpPr>
              <p:spPr>
                <a:xfrm>
                  <a:off x="5373670" y="1695892"/>
                  <a:ext cx="1377961" cy="980809"/>
                </a:xfrm>
                <a:prstGeom prst="roundRect">
                  <a:avLst/>
                </a:prstGeom>
                <a:noFill/>
                <a:ln w="285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002D73"/>
                    </a:solidFill>
                    <a:latin typeface="AMP_GothamRoundedBold" panose="02000000000000000000" pitchFamily="2" charset="77"/>
                  </a:endParaRPr>
                </a:p>
              </p:txBody>
            </p:sp>
          </p:grp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5D69C04-AFE2-DAB3-744B-88942D95E3C1}"/>
                </a:ext>
              </a:extLst>
            </p:cNvPr>
            <p:cNvSpPr txBox="1"/>
            <p:nvPr/>
          </p:nvSpPr>
          <p:spPr>
            <a:xfrm>
              <a:off x="9456939" y="5466867"/>
              <a:ext cx="21690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2D73"/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Shorter </a:t>
              </a:r>
            </a:p>
            <a:p>
              <a:pPr algn="ctr"/>
              <a:r>
                <a:rPr lang="en-US" sz="2400" dirty="0">
                  <a:solidFill>
                    <a:srgbClr val="002D73"/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DNA pieces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95D0F99-D28D-8A09-1D3A-0C93CE3F4892}"/>
              </a:ext>
            </a:extLst>
          </p:cNvPr>
          <p:cNvGrpSpPr/>
          <p:nvPr/>
        </p:nvGrpSpPr>
        <p:grpSpPr>
          <a:xfrm>
            <a:off x="6417203" y="14295"/>
            <a:ext cx="2672368" cy="2822446"/>
            <a:chOff x="7820273" y="93234"/>
            <a:chExt cx="2672368" cy="2822446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50F05189-CC43-D6C0-9404-13D8C07340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86647" y="2351450"/>
              <a:ext cx="1028897" cy="53829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4264E5A-172F-958E-6A69-4AD644A3D86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27859" y="2336865"/>
              <a:ext cx="759828" cy="57881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05325825-0EC1-C5CC-B381-1895B9E1CB1B}"/>
                </a:ext>
              </a:extLst>
            </p:cNvPr>
            <p:cNvGrpSpPr/>
            <p:nvPr/>
          </p:nvGrpSpPr>
          <p:grpSpPr>
            <a:xfrm>
              <a:off x="7820273" y="93234"/>
              <a:ext cx="2672368" cy="2274363"/>
              <a:chOff x="7012805" y="1143176"/>
              <a:chExt cx="2672368" cy="2274363"/>
            </a:xfrm>
          </p:grpSpPr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D71A5FCD-1398-841D-CDE8-45DA1DB0BB1A}"/>
                  </a:ext>
                </a:extLst>
              </p:cNvPr>
              <p:cNvSpPr txBox="1"/>
              <p:nvPr/>
            </p:nvSpPr>
            <p:spPr>
              <a:xfrm>
                <a:off x="7012805" y="1143176"/>
                <a:ext cx="267236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2D73"/>
                    </a:solidFill>
                    <a:latin typeface="AMP_GothamRoundedBold" panose="02000000000000000000" pitchFamily="2" charset="77"/>
                    <a:cs typeface="Arial" panose="020B0604020202020204" pitchFamily="34" charset="0"/>
                  </a:rPr>
                  <a:t>Different sized </a:t>
                </a:r>
              </a:p>
              <a:p>
                <a:pPr algn="ctr"/>
                <a:r>
                  <a:rPr lang="en-US" sz="2400" dirty="0">
                    <a:solidFill>
                      <a:srgbClr val="002D73"/>
                    </a:solidFill>
                    <a:latin typeface="AMP_GothamRoundedBold" panose="02000000000000000000" pitchFamily="2" charset="77"/>
                    <a:cs typeface="Arial" panose="020B0604020202020204" pitchFamily="34" charset="0"/>
                  </a:rPr>
                  <a:t>pieces of DNA</a:t>
                </a:r>
              </a:p>
            </p:txBody>
          </p:sp>
          <p:pic>
            <p:nvPicPr>
              <p:cNvPr id="98" name="Picture 97">
                <a:extLst>
                  <a:ext uri="{FF2B5EF4-FFF2-40B4-BE49-F238E27FC236}">
                    <a16:creationId xmlns:a16="http://schemas.microsoft.com/office/drawing/2014/main" id="{823BE6DE-B8B9-DBD3-7432-315A4C6DF0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2220">
                <a:off x="7941496" y="1958891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99" name="Picture 98">
                <a:extLst>
                  <a:ext uri="{FF2B5EF4-FFF2-40B4-BE49-F238E27FC236}">
                    <a16:creationId xmlns:a16="http://schemas.microsoft.com/office/drawing/2014/main" id="{76AED25D-CD45-EF48-5EC7-055C466758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2220">
                <a:off x="7602199" y="2087753"/>
                <a:ext cx="316786" cy="469164"/>
              </a:xfrm>
              <a:prstGeom prst="rect">
                <a:avLst/>
              </a:prstGeom>
            </p:spPr>
          </p:pic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3ABA8BDB-72F5-392D-C81C-CA023C03AF5C}"/>
                  </a:ext>
                </a:extLst>
              </p:cNvPr>
              <p:cNvGrpSpPr/>
              <p:nvPr/>
            </p:nvGrpSpPr>
            <p:grpSpPr>
              <a:xfrm rot="21389370" flipH="1">
                <a:off x="7514870" y="3073063"/>
                <a:ext cx="832107" cy="316786"/>
                <a:chOff x="5716333" y="2219587"/>
                <a:chExt cx="832107" cy="316786"/>
              </a:xfrm>
            </p:grpSpPr>
            <p:pic>
              <p:nvPicPr>
                <p:cNvPr id="108" name="Picture 107">
                  <a:extLst>
                    <a:ext uri="{FF2B5EF4-FFF2-40B4-BE49-F238E27FC236}">
                      <a16:creationId xmlns:a16="http://schemas.microsoft.com/office/drawing/2014/main" id="{2F331A80-4389-78EC-F9CD-33E02A263B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>
                              <a14:foregroundMark x1="70091" y1="57637" x2="70091" y2="57637"/>
                              <a14:foregroundMark x1="64048" y1="79226" x2="64048" y2="79226"/>
                              <a14:foregroundMark x1="33837" y1="17719" x2="33837" y2="17719"/>
                              <a14:foregroundMark x1="57100" y1="89409" x2="57100" y2="89409"/>
                              <a14:foregroundMark x1="51360" y1="84114" x2="51360" y2="84114"/>
                              <a14:foregroundMark x1="51360" y1="79430" x2="51360" y2="79430"/>
                              <a14:foregroundMark x1="51964" y1="62933" x2="51964" y2="62933"/>
                              <a14:foregroundMark x1="51360" y1="58859" x2="51360" y2="58859"/>
                              <a14:foregroundMark x1="51662" y1="54175" x2="51662" y2="54175"/>
                              <a14:foregroundMark x1="51964" y1="49491" x2="51964" y2="49491"/>
                              <a14:foregroundMark x1="53474" y1="45010" x2="53474" y2="45010"/>
                              <a14:foregroundMark x1="53474" y1="41548" x2="53474" y2="41548"/>
                              <a14:foregroundMark x1="52870" y1="24440" x2="52870" y2="24440"/>
                              <a14:foregroundMark x1="52870" y1="20163" x2="52870" y2="20163"/>
                              <a14:foregroundMark x1="53474" y1="15071" x2="53474" y2="15071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 flipH="1">
                  <a:off x="5792522" y="2143398"/>
                  <a:ext cx="316786" cy="469164"/>
                </a:xfrm>
                <a:prstGeom prst="rect">
                  <a:avLst/>
                </a:prstGeom>
              </p:spPr>
            </p:pic>
            <p:pic>
              <p:nvPicPr>
                <p:cNvPr id="109" name="Picture 108">
                  <a:extLst>
                    <a:ext uri="{FF2B5EF4-FFF2-40B4-BE49-F238E27FC236}">
                      <a16:creationId xmlns:a16="http://schemas.microsoft.com/office/drawing/2014/main" id="{494804A3-3333-3E70-FEA8-262FADE41F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>
                              <a14:foregroundMark x1="70091" y1="57637" x2="70091" y2="57637"/>
                              <a14:foregroundMark x1="64048" y1="79226" x2="64048" y2="79226"/>
                              <a14:foregroundMark x1="33837" y1="17719" x2="33837" y2="17719"/>
                              <a14:foregroundMark x1="57100" y1="89409" x2="57100" y2="89409"/>
                              <a14:foregroundMark x1="51360" y1="84114" x2="51360" y2="84114"/>
                              <a14:foregroundMark x1="51360" y1="79430" x2="51360" y2="79430"/>
                              <a14:foregroundMark x1="51964" y1="62933" x2="51964" y2="62933"/>
                              <a14:foregroundMark x1="51360" y1="58859" x2="51360" y2="58859"/>
                              <a14:foregroundMark x1="51662" y1="54175" x2="51662" y2="54175"/>
                              <a14:foregroundMark x1="51964" y1="49491" x2="51964" y2="49491"/>
                              <a14:foregroundMark x1="53474" y1="45010" x2="53474" y2="45010"/>
                              <a14:foregroundMark x1="53474" y1="41548" x2="53474" y2="41548"/>
                              <a14:foregroundMark x1="52870" y1="24440" x2="52870" y2="24440"/>
                              <a14:foregroundMark x1="52870" y1="20163" x2="52870" y2="20163"/>
                              <a14:foregroundMark x1="53474" y1="15071" x2="53474" y2="15071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 flipH="1">
                  <a:off x="6155465" y="2143398"/>
                  <a:ext cx="316786" cy="469164"/>
                </a:xfrm>
                <a:prstGeom prst="rect">
                  <a:avLst/>
                </a:prstGeom>
              </p:spPr>
            </p:pic>
          </p:grpSp>
          <p:pic>
            <p:nvPicPr>
              <p:cNvPr id="101" name="Picture 100">
                <a:extLst>
                  <a:ext uri="{FF2B5EF4-FFF2-40B4-BE49-F238E27FC236}">
                    <a16:creationId xmlns:a16="http://schemas.microsoft.com/office/drawing/2014/main" id="{0A82CB9D-DDB5-A771-772E-B6E5DC8AAF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296837">
                <a:off x="8053710" y="2328306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102" name="Picture 101">
                <a:extLst>
                  <a:ext uri="{FF2B5EF4-FFF2-40B4-BE49-F238E27FC236}">
                    <a16:creationId xmlns:a16="http://schemas.microsoft.com/office/drawing/2014/main" id="{E29B7ADE-A613-D41B-76AC-617D015ED9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296837">
                <a:off x="8404373" y="2421920"/>
                <a:ext cx="316786" cy="469164"/>
              </a:xfrm>
              <a:prstGeom prst="rect">
                <a:avLst/>
              </a:prstGeom>
            </p:spPr>
          </p:pic>
          <p:sp>
            <p:nvSpPr>
              <p:cNvPr id="103" name="Rounded Rectangle 102">
                <a:extLst>
                  <a:ext uri="{FF2B5EF4-FFF2-40B4-BE49-F238E27FC236}">
                    <a16:creationId xmlns:a16="http://schemas.microsoft.com/office/drawing/2014/main" id="{933453EB-208D-5763-7497-58F7C196EDCE}"/>
                  </a:ext>
                </a:extLst>
              </p:cNvPr>
              <p:cNvSpPr/>
              <p:nvPr/>
            </p:nvSpPr>
            <p:spPr>
              <a:xfrm flipH="1">
                <a:off x="7267440" y="1970219"/>
                <a:ext cx="2019898" cy="1447320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2D73"/>
                  </a:solidFill>
                  <a:latin typeface="AMP_GothamRoundedBold" panose="02000000000000000000" pitchFamily="2" charset="77"/>
                </a:endParaRPr>
              </a:p>
            </p:txBody>
          </p:sp>
          <p:pic>
            <p:nvPicPr>
              <p:cNvPr id="104" name="Picture 103">
                <a:extLst>
                  <a:ext uri="{FF2B5EF4-FFF2-40B4-BE49-F238E27FC236}">
                    <a16:creationId xmlns:a16="http://schemas.microsoft.com/office/drawing/2014/main" id="{4D51896F-F620-DE84-1220-6EBBCB4A5E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1387397">
                <a:off x="8679694" y="2000368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105" name="Picture 104">
                <a:extLst>
                  <a:ext uri="{FF2B5EF4-FFF2-40B4-BE49-F238E27FC236}">
                    <a16:creationId xmlns:a16="http://schemas.microsoft.com/office/drawing/2014/main" id="{32B1BA16-7832-7904-24CE-41CA72EE48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3097496" flipV="1">
                <a:off x="8494676" y="2871724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106" name="Picture 105">
                <a:extLst>
                  <a:ext uri="{FF2B5EF4-FFF2-40B4-BE49-F238E27FC236}">
                    <a16:creationId xmlns:a16="http://schemas.microsoft.com/office/drawing/2014/main" id="{078767E7-4A30-A567-8952-A1BB7AD0C3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610630" flipV="1">
                <a:off x="8027735" y="2651954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107" name="Picture 106">
                <a:extLst>
                  <a:ext uri="{FF2B5EF4-FFF2-40B4-BE49-F238E27FC236}">
                    <a16:creationId xmlns:a16="http://schemas.microsoft.com/office/drawing/2014/main" id="{4583278E-493C-8F13-61EE-6E81DD0037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5303163" flipV="1">
                <a:off x="7488901" y="2540762"/>
                <a:ext cx="316786" cy="469164"/>
              </a:xfrm>
              <a:prstGeom prst="rect">
                <a:avLst/>
              </a:prstGeom>
            </p:spPr>
          </p:pic>
        </p:grp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3728AE6F-D499-508E-423B-BCA5BD1104C3}"/>
              </a:ext>
            </a:extLst>
          </p:cNvPr>
          <p:cNvSpPr/>
          <p:nvPr/>
        </p:nvSpPr>
        <p:spPr>
          <a:xfrm flipV="1">
            <a:off x="6265743" y="2875666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EDB17195-983A-E58E-911E-B1916D60A49C}"/>
              </a:ext>
            </a:extLst>
          </p:cNvPr>
          <p:cNvSpPr/>
          <p:nvPr/>
        </p:nvSpPr>
        <p:spPr>
          <a:xfrm flipV="1">
            <a:off x="6265743" y="2875666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B1101DA2-678D-C539-99D0-4C45697537CB}"/>
              </a:ext>
            </a:extLst>
          </p:cNvPr>
          <p:cNvSpPr/>
          <p:nvPr/>
        </p:nvSpPr>
        <p:spPr>
          <a:xfrm flipV="1">
            <a:off x="6265743" y="2875666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5E9EC00-D74F-CFDF-3270-6CE48A0BEEC5}"/>
              </a:ext>
            </a:extLst>
          </p:cNvPr>
          <p:cNvSpPr/>
          <p:nvPr/>
        </p:nvSpPr>
        <p:spPr>
          <a:xfrm flipV="1">
            <a:off x="6265743" y="2875666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2250295E-D2D0-D61D-57B6-E839E50F3462}"/>
              </a:ext>
            </a:extLst>
          </p:cNvPr>
          <p:cNvSpPr/>
          <p:nvPr/>
        </p:nvSpPr>
        <p:spPr>
          <a:xfrm flipV="1">
            <a:off x="6265743" y="2875666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1761C34B-F07B-9795-AE2A-584843A70780}"/>
              </a:ext>
            </a:extLst>
          </p:cNvPr>
          <p:cNvSpPr/>
          <p:nvPr/>
        </p:nvSpPr>
        <p:spPr>
          <a:xfrm flipV="1">
            <a:off x="6265743" y="2875666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Text Placeholder 1">
            <a:extLst>
              <a:ext uri="{FF2B5EF4-FFF2-40B4-BE49-F238E27FC236}">
                <a16:creationId xmlns:a16="http://schemas.microsoft.com/office/drawing/2014/main" id="{DE898C20-0D83-AA56-DEA7-D720AF254B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4481806" cy="4294187"/>
          </a:xfrm>
        </p:spPr>
        <p:txBody>
          <a:bodyPr/>
          <a:lstStyle/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Gel electrophoresis separates DNA by size.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Samples are placed in pockets called wells.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Smaller pieces of DNA travel farther through the gel. </a:t>
            </a:r>
            <a:endParaRPr lang="en-US" sz="3000" dirty="0">
              <a:solidFill>
                <a:srgbClr val="002D73"/>
              </a:solidFill>
              <a:effectLst/>
              <a:latin typeface="Helvetica" pitchFamily="2" charset="0"/>
            </a:endParaRPr>
          </a:p>
          <a:p>
            <a:pPr marL="0" indent="0">
              <a:buClr>
                <a:srgbClr val="002D73"/>
              </a:buClr>
              <a:buSzPts val="3000"/>
              <a:buNone/>
            </a:pPr>
            <a:endParaRPr lang="en-US" dirty="0">
              <a:solidFill>
                <a:srgbClr val="002D73"/>
              </a:solidFill>
            </a:endParaRPr>
          </a:p>
          <a:p>
            <a:pPr>
              <a:buClr>
                <a:srgbClr val="002D73"/>
              </a:buClr>
              <a:buSzPts val="3000"/>
            </a:pPr>
            <a:endParaRPr lang="en-US" sz="3000" u="none" strike="noStrike" cap="none" dirty="0">
              <a:highlight>
                <a:srgbClr val="D9F2F5"/>
              </a:highlight>
              <a:latin typeface="Helvetica" pitchFamily="2" charset="0"/>
              <a:ea typeface="Helvetica Neue"/>
              <a:cs typeface="Helvetica Neue"/>
              <a:sym typeface="Helvetica Neue"/>
            </a:endParaRPr>
          </a:p>
          <a:p>
            <a:pPr>
              <a:buClr>
                <a:srgbClr val="002D73"/>
              </a:buClr>
              <a:buSzPts val="3000"/>
            </a:pPr>
            <a:endParaRPr lang="en-US" dirty="0">
              <a:highlight>
                <a:srgbClr val="D9F2F5"/>
              </a:highlight>
              <a:sym typeface="Helvetica Neue"/>
            </a:endParaRPr>
          </a:p>
          <a:p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40EB5F-6375-3EF5-18E4-57D436094C86}"/>
              </a:ext>
            </a:extLst>
          </p:cNvPr>
          <p:cNvSpPr/>
          <p:nvPr/>
        </p:nvSpPr>
        <p:spPr>
          <a:xfrm flipV="1">
            <a:off x="7171571" y="2875666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F0BC2E-9ED0-E500-FCD0-D8C22FB926CF}"/>
              </a:ext>
            </a:extLst>
          </p:cNvPr>
          <p:cNvSpPr/>
          <p:nvPr/>
        </p:nvSpPr>
        <p:spPr>
          <a:xfrm flipV="1">
            <a:off x="7178436" y="2871317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91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07407E-6 L 0.00052 0.07407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7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07407E-6 L 0.00039 0.30185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509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07407E-6 L 0.00039 0.25231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261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07407E-6 L -6.25E-7 0.18842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2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07407E-6 L 0.00039 0.14907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745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07407E-6 L 0.00039 0.3537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768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07407E-6 L 0.00039 0.27847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91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48148E-6 L -0.00013 0.3331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664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22" grpId="0" animBg="1"/>
      <p:bldP spid="2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A39A70-E54A-C46F-465A-A493ABEC5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Gel electrophoresis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E7BFBBDD-7548-AF16-D907-0F69BFB6B3A7}"/>
              </a:ext>
            </a:extLst>
          </p:cNvPr>
          <p:cNvGrpSpPr/>
          <p:nvPr/>
        </p:nvGrpSpPr>
        <p:grpSpPr>
          <a:xfrm>
            <a:off x="5022805" y="2568282"/>
            <a:ext cx="979564" cy="3019752"/>
            <a:chOff x="4878426" y="2568282"/>
            <a:chExt cx="979564" cy="301975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2538E8B-545E-8D4A-C2E6-EF7F897EF424}"/>
                </a:ext>
              </a:extLst>
            </p:cNvPr>
            <p:cNvGrpSpPr/>
            <p:nvPr/>
          </p:nvGrpSpPr>
          <p:grpSpPr>
            <a:xfrm>
              <a:off x="4974607" y="3966191"/>
              <a:ext cx="861133" cy="1621843"/>
              <a:chOff x="4409079" y="3531465"/>
              <a:chExt cx="861133" cy="1621843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582AC3B-E7DB-C3FB-694E-09BB198D0F64}"/>
                  </a:ext>
                </a:extLst>
              </p:cNvPr>
              <p:cNvSpPr txBox="1"/>
              <p:nvPr/>
            </p:nvSpPr>
            <p:spPr>
              <a:xfrm>
                <a:off x="4457169" y="4691643"/>
                <a:ext cx="8130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800" dirty="0">
                    <a:solidFill>
                      <a:srgbClr val="002D73"/>
                    </a:solidFill>
                    <a:latin typeface="AMP_GothamRoundedBold" panose="02000000000000000000" pitchFamily="2" charset="77"/>
                    <a:cs typeface="Arial" panose="020B0604020202020204" pitchFamily="34" charset="0"/>
                  </a:rPr>
                  <a:t>100 </a:t>
                </a:r>
                <a:r>
                  <a:rPr lang="en-US" sz="2400" dirty="0">
                    <a:solidFill>
                      <a:srgbClr val="002D73"/>
                    </a:solidFill>
                    <a:latin typeface="AMP_GothamRoundedBold" panose="02000000000000000000" pitchFamily="2" charset="77"/>
                    <a:cs typeface="Arial" panose="020B0604020202020204" pitchFamily="34" charset="0"/>
                  </a:rPr>
                  <a:t>-</a:t>
                </a:r>
                <a:endParaRPr lang="en-US" sz="1800" dirty="0">
                  <a:solidFill>
                    <a:srgbClr val="002D73"/>
                  </a:solidFill>
                  <a:latin typeface="AMP_GothamRoundedBold" panose="02000000000000000000" pitchFamily="2" charset="77"/>
                  <a:cs typeface="Arial" panose="020B0604020202020204" pitchFamily="34" charset="0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4D5006-DBFA-69F3-4F26-E4BFB3B7FC02}"/>
                  </a:ext>
                </a:extLst>
              </p:cNvPr>
              <p:cNvSpPr txBox="1"/>
              <p:nvPr/>
            </p:nvSpPr>
            <p:spPr>
              <a:xfrm>
                <a:off x="4410681" y="4307690"/>
                <a:ext cx="8595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800" dirty="0">
                    <a:solidFill>
                      <a:srgbClr val="002D73"/>
                    </a:solidFill>
                    <a:latin typeface="AMP_GothamRoundedBold" panose="02000000000000000000" pitchFamily="2" charset="77"/>
                    <a:cs typeface="Arial" panose="020B0604020202020204" pitchFamily="34" charset="0"/>
                  </a:rPr>
                  <a:t>200 </a:t>
                </a:r>
                <a:r>
                  <a:rPr lang="en-US" sz="2400" dirty="0">
                    <a:solidFill>
                      <a:srgbClr val="002D73"/>
                    </a:solidFill>
                    <a:latin typeface="AMP_GothamRoundedBold" panose="02000000000000000000" pitchFamily="2" charset="77"/>
                    <a:cs typeface="Arial" panose="020B0604020202020204" pitchFamily="34" charset="0"/>
                  </a:rPr>
                  <a:t>-</a:t>
                </a:r>
                <a:endParaRPr lang="en-US" sz="1800" dirty="0">
                  <a:solidFill>
                    <a:srgbClr val="002D73"/>
                  </a:solidFill>
                  <a:latin typeface="AMP_GothamRoundedBold" panose="02000000000000000000" pitchFamily="2" charset="77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AAFF1B3-3EB5-082D-F9D0-F3ED08209C01}"/>
                  </a:ext>
                </a:extLst>
              </p:cNvPr>
              <p:cNvSpPr txBox="1"/>
              <p:nvPr/>
            </p:nvSpPr>
            <p:spPr>
              <a:xfrm>
                <a:off x="4412285" y="3985344"/>
                <a:ext cx="8579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800" dirty="0">
                    <a:solidFill>
                      <a:srgbClr val="002D73"/>
                    </a:solidFill>
                    <a:latin typeface="AMP_GothamRoundedBold" panose="02000000000000000000" pitchFamily="2" charset="77"/>
                    <a:cs typeface="Arial" panose="020B0604020202020204" pitchFamily="34" charset="0"/>
                  </a:rPr>
                  <a:t>300 </a:t>
                </a:r>
                <a:r>
                  <a:rPr lang="en-US" sz="2400" dirty="0">
                    <a:solidFill>
                      <a:srgbClr val="002D73"/>
                    </a:solidFill>
                    <a:latin typeface="AMP_GothamRoundedBold" panose="02000000000000000000" pitchFamily="2" charset="77"/>
                    <a:cs typeface="Arial" panose="020B0604020202020204" pitchFamily="34" charset="0"/>
                  </a:rPr>
                  <a:t>-</a:t>
                </a:r>
                <a:endParaRPr lang="en-US" sz="1800" dirty="0">
                  <a:solidFill>
                    <a:srgbClr val="002D73"/>
                  </a:solidFill>
                  <a:latin typeface="AMP_GothamRoundedBold" panose="02000000000000000000" pitchFamily="2" charset="77"/>
                  <a:cs typeface="Arial" panose="020B06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3363DB-D8CF-367F-E431-4CBBA11615BC}"/>
                  </a:ext>
                </a:extLst>
              </p:cNvPr>
              <p:cNvSpPr txBox="1"/>
              <p:nvPr/>
            </p:nvSpPr>
            <p:spPr>
              <a:xfrm>
                <a:off x="4409079" y="3531465"/>
                <a:ext cx="8611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800" dirty="0">
                    <a:solidFill>
                      <a:srgbClr val="002D73"/>
                    </a:solidFill>
                    <a:latin typeface="AMP_GothamRoundedBold" panose="02000000000000000000" pitchFamily="2" charset="77"/>
                    <a:cs typeface="Arial" panose="020B0604020202020204" pitchFamily="34" charset="0"/>
                  </a:rPr>
                  <a:t>500 </a:t>
                </a:r>
                <a:r>
                  <a:rPr lang="en-US" sz="2400" dirty="0">
                    <a:solidFill>
                      <a:srgbClr val="002D73"/>
                    </a:solidFill>
                    <a:latin typeface="AMP_GothamRoundedBold" panose="02000000000000000000" pitchFamily="2" charset="77"/>
                    <a:cs typeface="Arial" panose="020B0604020202020204" pitchFamily="34" charset="0"/>
                  </a:rPr>
                  <a:t>-</a:t>
                </a:r>
                <a:endParaRPr lang="en-US" sz="1800" dirty="0">
                  <a:solidFill>
                    <a:srgbClr val="002D73"/>
                  </a:solidFill>
                  <a:latin typeface="AMP_GothamRoundedBold" panose="02000000000000000000" pitchFamily="2" charset="7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4F8F10D-B2F5-B722-7FFA-3E3648F805C9}"/>
                </a:ext>
              </a:extLst>
            </p:cNvPr>
            <p:cNvSpPr txBox="1"/>
            <p:nvPr/>
          </p:nvSpPr>
          <p:spPr>
            <a:xfrm>
              <a:off x="5078609" y="2568282"/>
              <a:ext cx="7793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b="1" dirty="0">
                  <a:solidFill>
                    <a:srgbClr val="002D73"/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Base</a:t>
              </a:r>
            </a:p>
            <a:p>
              <a:pPr algn="r"/>
              <a:r>
                <a:rPr lang="en-US" sz="1800" b="1" dirty="0">
                  <a:solidFill>
                    <a:srgbClr val="002D73"/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Pairs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8546787-3927-74C3-86ED-F01CDD5EEF70}"/>
                </a:ext>
              </a:extLst>
            </p:cNvPr>
            <p:cNvSpPr txBox="1"/>
            <p:nvPr/>
          </p:nvSpPr>
          <p:spPr>
            <a:xfrm>
              <a:off x="4977813" y="3683164"/>
              <a:ext cx="8579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solidFill>
                    <a:srgbClr val="002D73"/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700 </a:t>
              </a:r>
              <a:r>
                <a:rPr lang="en-US" sz="2400" dirty="0">
                  <a:solidFill>
                    <a:srgbClr val="002D73"/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-</a:t>
              </a:r>
              <a:endParaRPr lang="en-US" sz="1800" dirty="0">
                <a:solidFill>
                  <a:srgbClr val="002D73"/>
                </a:solidFill>
                <a:latin typeface="AMP_GothamRoundedBold" panose="02000000000000000000" pitchFamily="2" charset="77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E89F9FA-5435-41E4-0A27-2884751C52C2}"/>
                </a:ext>
              </a:extLst>
            </p:cNvPr>
            <p:cNvSpPr txBox="1"/>
            <p:nvPr/>
          </p:nvSpPr>
          <p:spPr>
            <a:xfrm>
              <a:off x="4878426" y="3209080"/>
              <a:ext cx="9573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solidFill>
                    <a:srgbClr val="002D73"/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1200 </a:t>
              </a:r>
              <a:r>
                <a:rPr lang="en-US" sz="2400" dirty="0">
                  <a:solidFill>
                    <a:srgbClr val="002D73"/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-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8189521-A2E8-3390-007B-073BE109D74E}"/>
              </a:ext>
            </a:extLst>
          </p:cNvPr>
          <p:cNvGrpSpPr/>
          <p:nvPr/>
        </p:nvGrpSpPr>
        <p:grpSpPr>
          <a:xfrm>
            <a:off x="5951539" y="2572530"/>
            <a:ext cx="3261437" cy="3475980"/>
            <a:chOff x="3209642" y="10373410"/>
            <a:chExt cx="2423963" cy="2583415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BDB8DB9B-6993-1996-546B-14987A9646B8}"/>
                </a:ext>
              </a:extLst>
            </p:cNvPr>
            <p:cNvSpPr/>
            <p:nvPr/>
          </p:nvSpPr>
          <p:spPr>
            <a:xfrm>
              <a:off x="3209642" y="10373410"/>
              <a:ext cx="2423963" cy="2583415"/>
            </a:xfrm>
            <a:prstGeom prst="rect">
              <a:avLst/>
            </a:prstGeom>
            <a:solidFill>
              <a:srgbClr val="DEEBF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P_GothamRoundedBold" panose="02000000000000000000" pitchFamily="2" charset="77"/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EBBBC32E-9C59-4D62-6E80-C0030B9434B1}"/>
                </a:ext>
              </a:extLst>
            </p:cNvPr>
            <p:cNvGrpSpPr/>
            <p:nvPr/>
          </p:nvGrpSpPr>
          <p:grpSpPr>
            <a:xfrm>
              <a:off x="3442915" y="10592243"/>
              <a:ext cx="1895926" cy="67372"/>
              <a:chOff x="3430695" y="10592243"/>
              <a:chExt cx="1895926" cy="67372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F075482C-98A4-9F2F-FD08-C5A7ACD1825A}"/>
                  </a:ext>
                </a:extLst>
              </p:cNvPr>
              <p:cNvSpPr/>
              <p:nvPr/>
            </p:nvSpPr>
            <p:spPr>
              <a:xfrm flipV="1">
                <a:off x="3430695" y="10592243"/>
                <a:ext cx="548640" cy="67372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MP_GothamRoundedBold" panose="02000000000000000000" pitchFamily="2" charset="77"/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28190203-D192-449B-4399-7EEF0501AC82}"/>
                  </a:ext>
                </a:extLst>
              </p:cNvPr>
              <p:cNvSpPr/>
              <p:nvPr/>
            </p:nvSpPr>
            <p:spPr>
              <a:xfrm flipV="1">
                <a:off x="4104339" y="10592243"/>
                <a:ext cx="548640" cy="67372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MP_GothamRoundedBold" panose="02000000000000000000" pitchFamily="2" charset="77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09B9964B-8656-E67F-34DA-AABB0BF046E8}"/>
                  </a:ext>
                </a:extLst>
              </p:cNvPr>
              <p:cNvSpPr/>
              <p:nvPr/>
            </p:nvSpPr>
            <p:spPr>
              <a:xfrm flipV="1">
                <a:off x="4777981" y="10592243"/>
                <a:ext cx="548640" cy="67372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MP_GothamRoundedBold" panose="02000000000000000000" pitchFamily="2" charset="77"/>
                </a:endParaRPr>
              </a:p>
            </p:txBody>
          </p:sp>
        </p:grp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262A087-C26B-6C6F-5A60-BDB0F1C67BF2}"/>
              </a:ext>
            </a:extLst>
          </p:cNvPr>
          <p:cNvSpPr/>
          <p:nvPr/>
        </p:nvSpPr>
        <p:spPr>
          <a:xfrm flipV="1">
            <a:off x="7171571" y="5157246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MP_GothamRoundedBold" panose="02000000000000000000" pitchFamily="2" charset="77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8192BBE3-6F03-32DA-43F6-57C0C7B26D81}"/>
              </a:ext>
            </a:extLst>
          </p:cNvPr>
          <p:cNvSpPr/>
          <p:nvPr/>
        </p:nvSpPr>
        <p:spPr>
          <a:xfrm flipV="1">
            <a:off x="7171571" y="4786799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MP_GothamRoundedBold" panose="02000000000000000000" pitchFamily="2" charset="77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3728AE6F-D499-508E-423B-BCA5BD1104C3}"/>
              </a:ext>
            </a:extLst>
          </p:cNvPr>
          <p:cNvSpPr/>
          <p:nvPr/>
        </p:nvSpPr>
        <p:spPr>
          <a:xfrm flipV="1">
            <a:off x="6265743" y="5295997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MP_GothamRoundedBold" panose="02000000000000000000" pitchFamily="2" charset="77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EDB17195-983A-E58E-911E-B1916D60A49C}"/>
              </a:ext>
            </a:extLst>
          </p:cNvPr>
          <p:cNvSpPr/>
          <p:nvPr/>
        </p:nvSpPr>
        <p:spPr>
          <a:xfrm flipV="1">
            <a:off x="6265743" y="4945097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MP_GothamRoundedBold" panose="02000000000000000000" pitchFamily="2" charset="77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B1101DA2-678D-C539-99D0-4C45697537CB}"/>
              </a:ext>
            </a:extLst>
          </p:cNvPr>
          <p:cNvSpPr/>
          <p:nvPr/>
        </p:nvSpPr>
        <p:spPr>
          <a:xfrm flipV="1">
            <a:off x="6265743" y="4606704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MP_GothamRoundedBold" panose="02000000000000000000" pitchFamily="2" charset="77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5E9EC00-D74F-CFDF-3270-6CE48A0BEEC5}"/>
              </a:ext>
            </a:extLst>
          </p:cNvPr>
          <p:cNvSpPr/>
          <p:nvPr/>
        </p:nvSpPr>
        <p:spPr>
          <a:xfrm flipV="1">
            <a:off x="6265743" y="4159596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MP_GothamRoundedBold" panose="02000000000000000000" pitchFamily="2" charset="77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2250295E-D2D0-D61D-57B6-E839E50F3462}"/>
              </a:ext>
            </a:extLst>
          </p:cNvPr>
          <p:cNvSpPr/>
          <p:nvPr/>
        </p:nvSpPr>
        <p:spPr>
          <a:xfrm flipV="1">
            <a:off x="6265743" y="3889046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MP_GothamRoundedBold" panose="02000000000000000000" pitchFamily="2" charset="77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1761C34B-F07B-9795-AE2A-584843A70780}"/>
              </a:ext>
            </a:extLst>
          </p:cNvPr>
          <p:cNvSpPr/>
          <p:nvPr/>
        </p:nvSpPr>
        <p:spPr>
          <a:xfrm flipV="1">
            <a:off x="6265743" y="3378203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MP_GothamRoundedBold" panose="02000000000000000000" pitchFamily="2" charset="77"/>
            </a:endParaRPr>
          </a:p>
        </p:txBody>
      </p:sp>
      <p:sp>
        <p:nvSpPr>
          <p:cNvPr id="129" name="Text Placeholder 1">
            <a:extLst>
              <a:ext uri="{FF2B5EF4-FFF2-40B4-BE49-F238E27FC236}">
                <a16:creationId xmlns:a16="http://schemas.microsoft.com/office/drawing/2014/main" id="{DE898C20-0D83-AA56-DEA7-D720AF254B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4481806" cy="4294187"/>
          </a:xfrm>
        </p:spPr>
        <p:txBody>
          <a:bodyPr/>
          <a:lstStyle/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A DNA ladder contains pieces of DNA of known lengths.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Comparing to the ladder allows you to estimate the size of the DNA in your samples.</a:t>
            </a:r>
            <a:endParaRPr lang="en-US" sz="3000" dirty="0">
              <a:solidFill>
                <a:srgbClr val="002D73"/>
              </a:solidFill>
              <a:effectLst/>
              <a:latin typeface="Helvetica" pitchFamily="2" charset="0"/>
            </a:endParaRPr>
          </a:p>
          <a:p>
            <a:pPr marL="0" indent="0">
              <a:buClr>
                <a:srgbClr val="002D73"/>
              </a:buClr>
              <a:buSzPts val="3000"/>
              <a:buNone/>
            </a:pPr>
            <a:endParaRPr lang="en-US" dirty="0">
              <a:solidFill>
                <a:srgbClr val="002D73"/>
              </a:solidFill>
            </a:endParaRPr>
          </a:p>
          <a:p>
            <a:pPr>
              <a:buClr>
                <a:srgbClr val="002D73"/>
              </a:buClr>
              <a:buSzPts val="3000"/>
            </a:pPr>
            <a:endParaRPr lang="en-US" sz="3000" u="none" strike="noStrike" cap="none" dirty="0">
              <a:highlight>
                <a:srgbClr val="D9F2F5"/>
              </a:highlight>
              <a:latin typeface="Helvetica" pitchFamily="2" charset="0"/>
              <a:ea typeface="Helvetica Neue"/>
              <a:cs typeface="Helvetica Neue"/>
              <a:sym typeface="Helvetica Neue"/>
            </a:endParaRPr>
          </a:p>
          <a:p>
            <a:pPr>
              <a:buClr>
                <a:srgbClr val="002D73"/>
              </a:buClr>
              <a:buSzPts val="3000"/>
            </a:pPr>
            <a:endParaRPr lang="en-US" dirty="0">
              <a:highlight>
                <a:srgbClr val="D9F2F5"/>
              </a:highlight>
              <a:sym typeface="Helvetica Neue"/>
            </a:endParaRPr>
          </a:p>
          <a:p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7FC366-2149-449B-D318-145B66E20A01}"/>
              </a:ext>
            </a:extLst>
          </p:cNvPr>
          <p:cNvSpPr txBox="1"/>
          <p:nvPr/>
        </p:nvSpPr>
        <p:spPr>
          <a:xfrm>
            <a:off x="7863278" y="4637239"/>
            <a:ext cx="123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800" b="1" dirty="0">
                <a:solidFill>
                  <a:srgbClr val="D10F3A"/>
                </a:solidFill>
                <a:latin typeface="AMP_GothamRoundedBold" panose="02000000000000000000" pitchFamily="2" charset="77"/>
                <a:cs typeface="Arial" panose="020B0604020202020204" pitchFamily="34" charset="0"/>
              </a:rPr>
              <a:t>~ 250 bp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D1435C-4C6F-B2A6-A01A-6539B11D9F92}"/>
              </a:ext>
            </a:extLst>
          </p:cNvPr>
          <p:cNvSpPr txBox="1"/>
          <p:nvPr/>
        </p:nvSpPr>
        <p:spPr>
          <a:xfrm>
            <a:off x="7909765" y="5008695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800" b="1" dirty="0">
                <a:solidFill>
                  <a:srgbClr val="D10F3A"/>
                </a:solidFill>
                <a:latin typeface="AMP_GothamRoundedBold" panose="02000000000000000000" pitchFamily="2" charset="77"/>
                <a:cs typeface="Arial" panose="020B0604020202020204" pitchFamily="34" charset="0"/>
              </a:rPr>
              <a:t>~ 150 bp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842501C-CFFF-12AE-D888-CB9E7FFF7268}"/>
              </a:ext>
            </a:extLst>
          </p:cNvPr>
          <p:cNvSpPr txBox="1"/>
          <p:nvPr/>
        </p:nvSpPr>
        <p:spPr>
          <a:xfrm>
            <a:off x="6103070" y="2218645"/>
            <a:ext cx="1040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800" b="1" dirty="0">
                <a:solidFill>
                  <a:srgbClr val="002D73"/>
                </a:solidFill>
                <a:latin typeface="AMP_GothamRoundedBold" panose="02000000000000000000" pitchFamily="2" charset="77"/>
                <a:cs typeface="Arial" panose="020B0604020202020204" pitchFamily="34" charset="0"/>
              </a:rPr>
              <a:t>Ladder</a:t>
            </a:r>
          </a:p>
        </p:txBody>
      </p:sp>
    </p:spTree>
    <p:extLst>
      <p:ext uri="{BB962C8B-B14F-4D97-AF65-F5344CB8AC3E}">
        <p14:creationId xmlns:p14="http://schemas.microsoft.com/office/powerpoint/2010/main" val="28087345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6336FE-3B77-BE58-62DC-FA1428D077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4392882" cy="4294187"/>
          </a:xfrm>
        </p:spPr>
        <p:txBody>
          <a:bodyPr/>
          <a:lstStyle/>
          <a:p>
            <a:r>
              <a:rPr lang="en-US" dirty="0"/>
              <a:t>Gels have pockets called wells where we will add our samples.</a:t>
            </a:r>
          </a:p>
          <a:p>
            <a:r>
              <a:rPr lang="en-US" dirty="0"/>
              <a:t>The wells are a small target, so put your elbows on the table and hold the pipette with two hands.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3FC642-929C-8C3D-2070-A207D7FA2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Gel loading tips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2682239-71E2-07D8-FDF3-01AA1119BDA3}"/>
              </a:ext>
            </a:extLst>
          </p:cNvPr>
          <p:cNvGrpSpPr/>
          <p:nvPr/>
        </p:nvGrpSpPr>
        <p:grpSpPr>
          <a:xfrm>
            <a:off x="8204109" y="1051770"/>
            <a:ext cx="3053699" cy="3834490"/>
            <a:chOff x="7810500" y="1388899"/>
            <a:chExt cx="3657600" cy="459280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BFD3F87-15B2-C07C-06F7-899E30276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10500" y="1388899"/>
              <a:ext cx="3657600" cy="459280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8532038-E22B-6461-4CD3-27166D1F8A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45958" b="45829"/>
            <a:stretch/>
          </p:blipFill>
          <p:spPr>
            <a:xfrm>
              <a:off x="7810500" y="1782743"/>
              <a:ext cx="3657600" cy="377182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3CD0CD-2AE9-9ACE-E54C-5FB616FEEC87}"/>
                </a:ext>
              </a:extLst>
            </p:cNvPr>
            <p:cNvSpPr/>
            <p:nvPr/>
          </p:nvSpPr>
          <p:spPr>
            <a:xfrm>
              <a:off x="8012430" y="3429000"/>
              <a:ext cx="3291840" cy="491490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C507D61-9958-5748-A1BC-5F69E1918EDE}"/>
              </a:ext>
            </a:extLst>
          </p:cNvPr>
          <p:cNvGrpSpPr/>
          <p:nvPr/>
        </p:nvGrpSpPr>
        <p:grpSpPr>
          <a:xfrm>
            <a:off x="5102689" y="1355294"/>
            <a:ext cx="2460885" cy="1887399"/>
            <a:chOff x="1195709" y="4478505"/>
            <a:chExt cx="2460885" cy="1887399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4242C0F-271B-3AFC-0537-C45E1EAA2178}"/>
                </a:ext>
              </a:extLst>
            </p:cNvPr>
            <p:cNvSpPr/>
            <p:nvPr/>
          </p:nvSpPr>
          <p:spPr>
            <a:xfrm rot="16200000">
              <a:off x="1908991" y="3765223"/>
              <a:ext cx="1034321" cy="2460885"/>
            </a:xfrm>
            <a:custGeom>
              <a:avLst/>
              <a:gdLst>
                <a:gd name="connsiteX0" fmla="*/ 1034321 w 1034321"/>
                <a:gd name="connsiteY0" fmla="*/ 0 h 2460885"/>
                <a:gd name="connsiteX1" fmla="*/ 1034321 w 1034321"/>
                <a:gd name="connsiteY1" fmla="*/ 389744 h 2460885"/>
                <a:gd name="connsiteX2" fmla="*/ 299803 w 1034321"/>
                <a:gd name="connsiteY2" fmla="*/ 389744 h 2460885"/>
                <a:gd name="connsiteX3" fmla="*/ 299803 w 1034321"/>
                <a:gd name="connsiteY3" fmla="*/ 2071141 h 2460885"/>
                <a:gd name="connsiteX4" fmla="*/ 1034321 w 1034321"/>
                <a:gd name="connsiteY4" fmla="*/ 2071141 h 2460885"/>
                <a:gd name="connsiteX5" fmla="*/ 1034321 w 1034321"/>
                <a:gd name="connsiteY5" fmla="*/ 2460885 h 2460885"/>
                <a:gd name="connsiteX6" fmla="*/ 0 w 1034321"/>
                <a:gd name="connsiteY6" fmla="*/ 2460885 h 2460885"/>
                <a:gd name="connsiteX7" fmla="*/ 0 w 1034321"/>
                <a:gd name="connsiteY7" fmla="*/ 2098623 h 2460885"/>
                <a:gd name="connsiteX8" fmla="*/ 0 w 1034321"/>
                <a:gd name="connsiteY8" fmla="*/ 2071141 h 2460885"/>
                <a:gd name="connsiteX9" fmla="*/ 0 w 1034321"/>
                <a:gd name="connsiteY9" fmla="*/ 389744 h 2460885"/>
                <a:gd name="connsiteX10" fmla="*/ 0 w 1034321"/>
                <a:gd name="connsiteY10" fmla="*/ 384748 h 2460885"/>
                <a:gd name="connsiteX11" fmla="*/ 0 w 1034321"/>
                <a:gd name="connsiteY11" fmla="*/ 0 h 2460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34321" h="2460885">
                  <a:moveTo>
                    <a:pt x="1034321" y="0"/>
                  </a:moveTo>
                  <a:lnTo>
                    <a:pt x="1034321" y="389744"/>
                  </a:lnTo>
                  <a:lnTo>
                    <a:pt x="299803" y="389744"/>
                  </a:lnTo>
                  <a:lnTo>
                    <a:pt x="299803" y="2071141"/>
                  </a:lnTo>
                  <a:lnTo>
                    <a:pt x="1034321" y="2071141"/>
                  </a:lnTo>
                  <a:lnTo>
                    <a:pt x="1034321" y="2460885"/>
                  </a:lnTo>
                  <a:lnTo>
                    <a:pt x="0" y="2460885"/>
                  </a:lnTo>
                  <a:lnTo>
                    <a:pt x="0" y="2098623"/>
                  </a:lnTo>
                  <a:lnTo>
                    <a:pt x="0" y="2071141"/>
                  </a:lnTo>
                  <a:lnTo>
                    <a:pt x="0" y="389744"/>
                  </a:lnTo>
                  <a:lnTo>
                    <a:pt x="0" y="3847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rgbClr val="003D8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BB1B4CD-4DDE-ED5C-2EAE-4AA71B88EAD4}"/>
                </a:ext>
              </a:extLst>
            </p:cNvPr>
            <p:cNvSpPr txBox="1"/>
            <p:nvPr/>
          </p:nvSpPr>
          <p:spPr>
            <a:xfrm>
              <a:off x="1269051" y="5534907"/>
              <a:ext cx="23406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MP_GothamRoundedBold" panose="02000000000000000000" pitchFamily="2" charset="77"/>
                </a:rPr>
                <a:t>Cross section of well</a:t>
              </a: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14A09B3-B4A8-367D-A2E7-B359753ECA15}"/>
              </a:ext>
            </a:extLst>
          </p:cNvPr>
          <p:cNvCxnSpPr/>
          <p:nvPr/>
        </p:nvCxnSpPr>
        <p:spPr>
          <a:xfrm>
            <a:off x="7659584" y="1294410"/>
            <a:ext cx="736271" cy="17813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1BD564D-40A7-3A93-EFBF-927DD841C5C0}"/>
              </a:ext>
            </a:extLst>
          </p:cNvPr>
          <p:cNvCxnSpPr>
            <a:cxnSpLocks/>
          </p:cNvCxnSpPr>
          <p:nvPr/>
        </p:nvCxnSpPr>
        <p:spPr>
          <a:xfrm flipV="1">
            <a:off x="7695210" y="1662545"/>
            <a:ext cx="688769" cy="74814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2310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C0AF38-00D1-6D7A-AAA0-041FECA5F8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" y="1731958"/>
            <a:ext cx="5259779" cy="4294187"/>
          </a:xfrm>
        </p:spPr>
        <p:txBody>
          <a:bodyPr/>
          <a:lstStyle/>
          <a:p>
            <a:r>
              <a:rPr lang="en-US" dirty="0"/>
              <a:t>Place the micropipette tip just inside the opening of the well. Wiggle the tip back and forth to feel that the tip is in the well.</a:t>
            </a:r>
          </a:p>
          <a:p>
            <a:r>
              <a:rPr lang="en-US" dirty="0"/>
              <a:t>Do not stab your tip into the bottom of the well. The tip will either clog with gel or puncture the bottom of the well.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EFA154-501D-FA82-EA17-E030E864A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Gel loading tips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206B5BB9-F665-8BFF-2089-0D193F9DEADB}"/>
              </a:ext>
            </a:extLst>
          </p:cNvPr>
          <p:cNvSpPr/>
          <p:nvPr/>
        </p:nvSpPr>
        <p:spPr>
          <a:xfrm rot="16200000">
            <a:off x="8273474" y="1001620"/>
            <a:ext cx="1034321" cy="2460885"/>
          </a:xfrm>
          <a:custGeom>
            <a:avLst/>
            <a:gdLst>
              <a:gd name="connsiteX0" fmla="*/ 1034321 w 1034321"/>
              <a:gd name="connsiteY0" fmla="*/ 0 h 2460885"/>
              <a:gd name="connsiteX1" fmla="*/ 1034321 w 1034321"/>
              <a:gd name="connsiteY1" fmla="*/ 389744 h 2460885"/>
              <a:gd name="connsiteX2" fmla="*/ 299803 w 1034321"/>
              <a:gd name="connsiteY2" fmla="*/ 389744 h 2460885"/>
              <a:gd name="connsiteX3" fmla="*/ 299803 w 1034321"/>
              <a:gd name="connsiteY3" fmla="*/ 2071141 h 2460885"/>
              <a:gd name="connsiteX4" fmla="*/ 1034321 w 1034321"/>
              <a:gd name="connsiteY4" fmla="*/ 2071141 h 2460885"/>
              <a:gd name="connsiteX5" fmla="*/ 1034321 w 1034321"/>
              <a:gd name="connsiteY5" fmla="*/ 2460885 h 2460885"/>
              <a:gd name="connsiteX6" fmla="*/ 0 w 1034321"/>
              <a:gd name="connsiteY6" fmla="*/ 2460885 h 2460885"/>
              <a:gd name="connsiteX7" fmla="*/ 0 w 1034321"/>
              <a:gd name="connsiteY7" fmla="*/ 2098623 h 2460885"/>
              <a:gd name="connsiteX8" fmla="*/ 0 w 1034321"/>
              <a:gd name="connsiteY8" fmla="*/ 2071141 h 2460885"/>
              <a:gd name="connsiteX9" fmla="*/ 0 w 1034321"/>
              <a:gd name="connsiteY9" fmla="*/ 389744 h 2460885"/>
              <a:gd name="connsiteX10" fmla="*/ 0 w 1034321"/>
              <a:gd name="connsiteY10" fmla="*/ 384748 h 2460885"/>
              <a:gd name="connsiteX11" fmla="*/ 0 w 1034321"/>
              <a:gd name="connsiteY11" fmla="*/ 0 h 246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34321" h="2460885">
                <a:moveTo>
                  <a:pt x="1034321" y="0"/>
                </a:moveTo>
                <a:lnTo>
                  <a:pt x="1034321" y="389744"/>
                </a:lnTo>
                <a:lnTo>
                  <a:pt x="299803" y="389744"/>
                </a:lnTo>
                <a:lnTo>
                  <a:pt x="299803" y="2071141"/>
                </a:lnTo>
                <a:lnTo>
                  <a:pt x="1034321" y="2071141"/>
                </a:lnTo>
                <a:lnTo>
                  <a:pt x="1034321" y="2460885"/>
                </a:lnTo>
                <a:lnTo>
                  <a:pt x="0" y="2460885"/>
                </a:lnTo>
                <a:lnTo>
                  <a:pt x="0" y="2098623"/>
                </a:lnTo>
                <a:lnTo>
                  <a:pt x="0" y="2071141"/>
                </a:lnTo>
                <a:lnTo>
                  <a:pt x="0" y="389744"/>
                </a:lnTo>
                <a:lnTo>
                  <a:pt x="0" y="3847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3D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8F9A17D-769D-8A2D-6676-12F19E9CA47C}"/>
              </a:ext>
            </a:extLst>
          </p:cNvPr>
          <p:cNvGrpSpPr/>
          <p:nvPr/>
        </p:nvGrpSpPr>
        <p:grpSpPr>
          <a:xfrm>
            <a:off x="5907739" y="297298"/>
            <a:ext cx="5903262" cy="2625195"/>
            <a:chOff x="5907739" y="297298"/>
            <a:chExt cx="5903262" cy="2625195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AD2C090-B1B2-D350-B292-B6A3B5228E22}"/>
                </a:ext>
              </a:extLst>
            </p:cNvPr>
            <p:cNvCxnSpPr>
              <a:cxnSpLocks/>
            </p:cNvCxnSpPr>
            <p:nvPr/>
          </p:nvCxnSpPr>
          <p:spPr>
            <a:xfrm>
              <a:off x="7560192" y="1689750"/>
              <a:ext cx="2460885" cy="0"/>
            </a:xfrm>
            <a:prstGeom prst="line">
              <a:avLst/>
            </a:prstGeom>
            <a:ln w="1270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id="{1845CF1F-FAC9-C0AD-921A-AAB9B0E78C8A}"/>
                </a:ext>
              </a:extLst>
            </p:cNvPr>
            <p:cNvSpPr/>
            <p:nvPr/>
          </p:nvSpPr>
          <p:spPr>
            <a:xfrm rot="11825274">
              <a:off x="8742109" y="297298"/>
              <a:ext cx="368300" cy="1854200"/>
            </a:xfrm>
            <a:custGeom>
              <a:avLst/>
              <a:gdLst>
                <a:gd name="connsiteX0" fmla="*/ 0 w 368300"/>
                <a:gd name="connsiteY0" fmla="*/ 1854200 h 1854200"/>
                <a:gd name="connsiteX1" fmla="*/ 184150 w 368300"/>
                <a:gd name="connsiteY1" fmla="*/ 0 h 1854200"/>
                <a:gd name="connsiteX2" fmla="*/ 368300 w 368300"/>
                <a:gd name="connsiteY2" fmla="*/ 1854200 h 1854200"/>
                <a:gd name="connsiteX3" fmla="*/ 0 w 368300"/>
                <a:gd name="connsiteY3" fmla="*/ 1854200 h 1854200"/>
                <a:gd name="connsiteX0" fmla="*/ 0 w 368300"/>
                <a:gd name="connsiteY0" fmla="*/ 1854200 h 1854200"/>
                <a:gd name="connsiteX1" fmla="*/ 184150 w 368300"/>
                <a:gd name="connsiteY1" fmla="*/ 0 h 1854200"/>
                <a:gd name="connsiteX2" fmla="*/ 182665 w 368300"/>
                <a:gd name="connsiteY2" fmla="*/ 50645 h 1854200"/>
                <a:gd name="connsiteX3" fmla="*/ 368300 w 368300"/>
                <a:gd name="connsiteY3" fmla="*/ 1854200 h 1854200"/>
                <a:gd name="connsiteX4" fmla="*/ 0 w 368300"/>
                <a:gd name="connsiteY4" fmla="*/ 1854200 h 1854200"/>
                <a:gd name="connsiteX0" fmla="*/ 0 w 368300"/>
                <a:gd name="connsiteY0" fmla="*/ 1854200 h 1854200"/>
                <a:gd name="connsiteX1" fmla="*/ 184150 w 368300"/>
                <a:gd name="connsiteY1" fmla="*/ 0 h 1854200"/>
                <a:gd name="connsiteX2" fmla="*/ 225318 w 368300"/>
                <a:gd name="connsiteY2" fmla="*/ 2102 h 1854200"/>
                <a:gd name="connsiteX3" fmla="*/ 368300 w 368300"/>
                <a:gd name="connsiteY3" fmla="*/ 1854200 h 1854200"/>
                <a:gd name="connsiteX4" fmla="*/ 0 w 368300"/>
                <a:gd name="connsiteY4" fmla="*/ 1854200 h 185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00" h="1854200">
                  <a:moveTo>
                    <a:pt x="0" y="1854200"/>
                  </a:moveTo>
                  <a:lnTo>
                    <a:pt x="184150" y="0"/>
                  </a:lnTo>
                  <a:lnTo>
                    <a:pt x="225318" y="2102"/>
                  </a:lnTo>
                  <a:lnTo>
                    <a:pt x="368300" y="1854200"/>
                  </a:lnTo>
                  <a:lnTo>
                    <a:pt x="0" y="1854200"/>
                  </a:lnTo>
                  <a:close/>
                </a:path>
              </a:pathLst>
            </a:custGeom>
            <a:solidFill>
              <a:srgbClr val="EFEFE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MP_GothamRoundedBold" panose="02000000000000000000" pitchFamily="2" charset="7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E68DEF2-4B1A-34A5-75AD-17502F666227}"/>
                </a:ext>
              </a:extLst>
            </p:cNvPr>
            <p:cNvSpPr txBox="1"/>
            <p:nvPr/>
          </p:nvSpPr>
          <p:spPr>
            <a:xfrm>
              <a:off x="9250187" y="620863"/>
              <a:ext cx="18485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MP_GothamRoundedBold" panose="02000000000000000000" pitchFamily="2" charset="77"/>
                </a:rPr>
                <a:t>Pipette tip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90472E8-2F48-1399-4E25-531B997A1EF1}"/>
                </a:ext>
              </a:extLst>
            </p:cNvPr>
            <p:cNvSpPr txBox="1"/>
            <p:nvPr/>
          </p:nvSpPr>
          <p:spPr>
            <a:xfrm>
              <a:off x="10553001" y="1452052"/>
              <a:ext cx="1258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MP_GothamRoundedBold" panose="02000000000000000000" pitchFamily="2" charset="77"/>
                </a:rPr>
                <a:t>Top of well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9648F09E-CD63-B920-F7ED-28035A975A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30118" y="1680621"/>
              <a:ext cx="412375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Graphic 8" descr="Smiling face with no fill">
              <a:extLst>
                <a:ext uri="{FF2B5EF4-FFF2-40B4-BE49-F238E27FC236}">
                  <a16:creationId xmlns:a16="http://schemas.microsoft.com/office/drawing/2014/main" id="{1AC51421-52DD-2442-8005-A1DB3E98B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07739" y="1465728"/>
              <a:ext cx="1456765" cy="1456765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6572D28-7240-AD9F-EB32-ED865A2AFFCD}"/>
              </a:ext>
            </a:extLst>
          </p:cNvPr>
          <p:cNvGrpSpPr/>
          <p:nvPr/>
        </p:nvGrpSpPr>
        <p:grpSpPr>
          <a:xfrm>
            <a:off x="5875778" y="3442280"/>
            <a:ext cx="4119569" cy="2673639"/>
            <a:chOff x="5875778" y="3442280"/>
            <a:chExt cx="4119569" cy="2673639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A1FDA8D1-44D0-7D2D-B9AD-B02B526ACAB1}"/>
                </a:ext>
              </a:extLst>
            </p:cNvPr>
            <p:cNvSpPr/>
            <p:nvPr/>
          </p:nvSpPr>
          <p:spPr>
            <a:xfrm rot="16200000">
              <a:off x="8247744" y="3790342"/>
              <a:ext cx="1034321" cy="2460885"/>
            </a:xfrm>
            <a:custGeom>
              <a:avLst/>
              <a:gdLst>
                <a:gd name="connsiteX0" fmla="*/ 1034321 w 1034321"/>
                <a:gd name="connsiteY0" fmla="*/ 0 h 2460885"/>
                <a:gd name="connsiteX1" fmla="*/ 1034321 w 1034321"/>
                <a:gd name="connsiteY1" fmla="*/ 389744 h 2460885"/>
                <a:gd name="connsiteX2" fmla="*/ 299803 w 1034321"/>
                <a:gd name="connsiteY2" fmla="*/ 389744 h 2460885"/>
                <a:gd name="connsiteX3" fmla="*/ 299803 w 1034321"/>
                <a:gd name="connsiteY3" fmla="*/ 2071141 h 2460885"/>
                <a:gd name="connsiteX4" fmla="*/ 1034321 w 1034321"/>
                <a:gd name="connsiteY4" fmla="*/ 2071141 h 2460885"/>
                <a:gd name="connsiteX5" fmla="*/ 1034321 w 1034321"/>
                <a:gd name="connsiteY5" fmla="*/ 2460885 h 2460885"/>
                <a:gd name="connsiteX6" fmla="*/ 0 w 1034321"/>
                <a:gd name="connsiteY6" fmla="*/ 2460885 h 2460885"/>
                <a:gd name="connsiteX7" fmla="*/ 0 w 1034321"/>
                <a:gd name="connsiteY7" fmla="*/ 2098623 h 2460885"/>
                <a:gd name="connsiteX8" fmla="*/ 0 w 1034321"/>
                <a:gd name="connsiteY8" fmla="*/ 2071141 h 2460885"/>
                <a:gd name="connsiteX9" fmla="*/ 0 w 1034321"/>
                <a:gd name="connsiteY9" fmla="*/ 389744 h 2460885"/>
                <a:gd name="connsiteX10" fmla="*/ 0 w 1034321"/>
                <a:gd name="connsiteY10" fmla="*/ 384748 h 2460885"/>
                <a:gd name="connsiteX11" fmla="*/ 0 w 1034321"/>
                <a:gd name="connsiteY11" fmla="*/ 0 h 2460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34321" h="2460885">
                  <a:moveTo>
                    <a:pt x="1034321" y="0"/>
                  </a:moveTo>
                  <a:lnTo>
                    <a:pt x="1034321" y="389744"/>
                  </a:lnTo>
                  <a:lnTo>
                    <a:pt x="299803" y="389744"/>
                  </a:lnTo>
                  <a:lnTo>
                    <a:pt x="299803" y="2071141"/>
                  </a:lnTo>
                  <a:lnTo>
                    <a:pt x="1034321" y="2071141"/>
                  </a:lnTo>
                  <a:lnTo>
                    <a:pt x="1034321" y="2460885"/>
                  </a:lnTo>
                  <a:lnTo>
                    <a:pt x="0" y="2460885"/>
                  </a:lnTo>
                  <a:lnTo>
                    <a:pt x="0" y="2098623"/>
                  </a:lnTo>
                  <a:lnTo>
                    <a:pt x="0" y="2071141"/>
                  </a:lnTo>
                  <a:lnTo>
                    <a:pt x="0" y="389744"/>
                  </a:lnTo>
                  <a:lnTo>
                    <a:pt x="0" y="3847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rgbClr val="003D8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AMP_GothamRoundedBold" panose="02000000000000000000" pitchFamily="2" charset="77"/>
              </a:endParaRPr>
            </a:p>
          </p:txBody>
        </p:sp>
        <p:sp>
          <p:nvSpPr>
            <p:cNvPr id="11" name="Triangle 12">
              <a:extLst>
                <a:ext uri="{FF2B5EF4-FFF2-40B4-BE49-F238E27FC236}">
                  <a16:creationId xmlns:a16="http://schemas.microsoft.com/office/drawing/2014/main" id="{FBDC3264-8A1D-5024-49FF-0094E34AECAB}"/>
                </a:ext>
              </a:extLst>
            </p:cNvPr>
            <p:cNvSpPr/>
            <p:nvPr/>
          </p:nvSpPr>
          <p:spPr>
            <a:xfrm rot="11825274">
              <a:off x="8597626" y="3442280"/>
              <a:ext cx="368300" cy="1854200"/>
            </a:xfrm>
            <a:custGeom>
              <a:avLst/>
              <a:gdLst>
                <a:gd name="connsiteX0" fmla="*/ 0 w 368300"/>
                <a:gd name="connsiteY0" fmla="*/ 1854200 h 1854200"/>
                <a:gd name="connsiteX1" fmla="*/ 184150 w 368300"/>
                <a:gd name="connsiteY1" fmla="*/ 0 h 1854200"/>
                <a:gd name="connsiteX2" fmla="*/ 368300 w 368300"/>
                <a:gd name="connsiteY2" fmla="*/ 1854200 h 1854200"/>
                <a:gd name="connsiteX3" fmla="*/ 0 w 368300"/>
                <a:gd name="connsiteY3" fmla="*/ 1854200 h 1854200"/>
                <a:gd name="connsiteX0" fmla="*/ 0 w 368300"/>
                <a:gd name="connsiteY0" fmla="*/ 1854200 h 1854200"/>
                <a:gd name="connsiteX1" fmla="*/ 184150 w 368300"/>
                <a:gd name="connsiteY1" fmla="*/ 0 h 1854200"/>
                <a:gd name="connsiteX2" fmla="*/ 182665 w 368300"/>
                <a:gd name="connsiteY2" fmla="*/ 50645 h 1854200"/>
                <a:gd name="connsiteX3" fmla="*/ 368300 w 368300"/>
                <a:gd name="connsiteY3" fmla="*/ 1854200 h 1854200"/>
                <a:gd name="connsiteX4" fmla="*/ 0 w 368300"/>
                <a:gd name="connsiteY4" fmla="*/ 1854200 h 1854200"/>
                <a:gd name="connsiteX0" fmla="*/ 0 w 368300"/>
                <a:gd name="connsiteY0" fmla="*/ 1854200 h 1854200"/>
                <a:gd name="connsiteX1" fmla="*/ 184150 w 368300"/>
                <a:gd name="connsiteY1" fmla="*/ 0 h 1854200"/>
                <a:gd name="connsiteX2" fmla="*/ 225318 w 368300"/>
                <a:gd name="connsiteY2" fmla="*/ 2102 h 1854200"/>
                <a:gd name="connsiteX3" fmla="*/ 368300 w 368300"/>
                <a:gd name="connsiteY3" fmla="*/ 1854200 h 1854200"/>
                <a:gd name="connsiteX4" fmla="*/ 0 w 368300"/>
                <a:gd name="connsiteY4" fmla="*/ 1854200 h 185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00" h="1854200">
                  <a:moveTo>
                    <a:pt x="0" y="1854200"/>
                  </a:moveTo>
                  <a:lnTo>
                    <a:pt x="184150" y="0"/>
                  </a:lnTo>
                  <a:lnTo>
                    <a:pt x="225318" y="2102"/>
                  </a:lnTo>
                  <a:lnTo>
                    <a:pt x="368300" y="1854200"/>
                  </a:lnTo>
                  <a:lnTo>
                    <a:pt x="0" y="1854200"/>
                  </a:lnTo>
                  <a:close/>
                </a:path>
              </a:pathLst>
            </a:custGeom>
            <a:solidFill>
              <a:srgbClr val="EFEFE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MP_GothamRoundedBold" panose="02000000000000000000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4516EB9-AA9D-2CC1-6674-5346FF2D9B2D}"/>
                </a:ext>
              </a:extLst>
            </p:cNvPr>
            <p:cNvSpPr txBox="1"/>
            <p:nvPr/>
          </p:nvSpPr>
          <p:spPr>
            <a:xfrm>
              <a:off x="8042747" y="5654254"/>
              <a:ext cx="17780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D10F3A"/>
                  </a:solidFill>
                  <a:latin typeface="AMP_GothamRoundedBold" panose="02000000000000000000" pitchFamily="2" charset="77"/>
                </a:rPr>
                <a:t>Too deep!</a:t>
              </a:r>
            </a:p>
          </p:txBody>
        </p:sp>
        <p:pic>
          <p:nvPicPr>
            <p:cNvPr id="12" name="Graphic 11" descr="Sad face with no fill">
              <a:extLst>
                <a:ext uri="{FF2B5EF4-FFF2-40B4-BE49-F238E27FC236}">
                  <a16:creationId xmlns:a16="http://schemas.microsoft.com/office/drawing/2014/main" id="{F55328E3-B1FF-EBEF-6660-5EE7D2D4C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75778" y="4258235"/>
              <a:ext cx="1456765" cy="14567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74483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DC847-1DB4-0F4A-FCFB-3842B7596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8055C3-2184-8931-EF99-0E1E21EC59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Well 1: 10</a:t>
            </a:r>
            <a:r>
              <a:rPr lang="el-GR" sz="3000" dirty="0"/>
              <a:t> μ</a:t>
            </a:r>
            <a:r>
              <a:rPr lang="en-US" sz="3000" dirty="0"/>
              <a:t>l</a:t>
            </a:r>
            <a:r>
              <a:rPr lang="en-US" dirty="0"/>
              <a:t> DNA Ladder (tube DL) </a:t>
            </a:r>
          </a:p>
          <a:p>
            <a:pPr marL="0" indent="0">
              <a:buNone/>
            </a:pPr>
            <a:r>
              <a:rPr lang="en-US" dirty="0"/>
              <a:t>Well 2: 10 </a:t>
            </a:r>
            <a:r>
              <a:rPr lang="el-GR" sz="3000" dirty="0"/>
              <a:t>μ</a:t>
            </a:r>
            <a:r>
              <a:rPr lang="en-US" sz="3000" dirty="0"/>
              <a:t>l</a:t>
            </a:r>
            <a:r>
              <a:rPr lang="en-US" dirty="0"/>
              <a:t> Jacqueline DNA (tube J)</a:t>
            </a:r>
            <a:endParaRPr lang="en-US" strike="sngStrike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dirty="0"/>
              <a:t>Well 3: 10 </a:t>
            </a:r>
            <a:r>
              <a:rPr lang="el-GR" sz="3000" dirty="0"/>
              <a:t>μ</a:t>
            </a:r>
            <a:r>
              <a:rPr lang="en-US" sz="3000" dirty="0"/>
              <a:t>l</a:t>
            </a:r>
            <a:r>
              <a:rPr lang="en-US" dirty="0"/>
              <a:t> Kumar DNA (tube K)</a:t>
            </a:r>
          </a:p>
          <a:p>
            <a:pPr marL="0" indent="0">
              <a:buNone/>
            </a:pPr>
            <a:r>
              <a:rPr lang="en-US" dirty="0"/>
              <a:t>Well 4: 10 </a:t>
            </a:r>
            <a:r>
              <a:rPr lang="el-GR" sz="3000" dirty="0"/>
              <a:t>μ</a:t>
            </a:r>
            <a:r>
              <a:rPr lang="en-US" sz="3000" dirty="0"/>
              <a:t>l</a:t>
            </a:r>
            <a:r>
              <a:rPr lang="en-US" dirty="0"/>
              <a:t> Lewis DNA (tube L)</a:t>
            </a:r>
          </a:p>
          <a:p>
            <a:pPr marL="0" indent="0">
              <a:buNone/>
            </a:pPr>
            <a:r>
              <a:rPr lang="en-US" dirty="0"/>
              <a:t>Well 5: 10 </a:t>
            </a:r>
            <a:r>
              <a:rPr lang="el-GR" sz="3000" dirty="0"/>
              <a:t>μ</a:t>
            </a:r>
            <a:r>
              <a:rPr lang="en-US" sz="3000" dirty="0"/>
              <a:t>l</a:t>
            </a:r>
            <a:r>
              <a:rPr lang="en-US" dirty="0"/>
              <a:t> Marie DNA (tube M)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5DCB2B-84EF-0A27-A28F-09A954BBD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the gel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DA28971-AE12-9ECE-C779-71EEB7743245}"/>
              </a:ext>
            </a:extLst>
          </p:cNvPr>
          <p:cNvGrpSpPr/>
          <p:nvPr/>
        </p:nvGrpSpPr>
        <p:grpSpPr>
          <a:xfrm>
            <a:off x="7386542" y="530888"/>
            <a:ext cx="3730437" cy="4934425"/>
            <a:chOff x="7520654" y="1091720"/>
            <a:chExt cx="3730437" cy="493442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B08C69D-F38D-813A-4C21-D3188BAF63EF}"/>
                </a:ext>
              </a:extLst>
            </p:cNvPr>
            <p:cNvSpPr txBox="1"/>
            <p:nvPr/>
          </p:nvSpPr>
          <p:spPr>
            <a:xfrm>
              <a:off x="7594556" y="1091720"/>
              <a:ext cx="67518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000" dirty="0">
                  <a:solidFill>
                    <a:srgbClr val="003D84"/>
                  </a:solidFill>
                  <a:latin typeface="Helvetica" pitchFamily="2" charset="0"/>
                  <a:cs typeface="Arial" panose="020B0604020202020204" pitchFamily="34" charset="0"/>
                </a:rPr>
                <a:t>DL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BAB20BC-F73F-729B-EB13-D69FF1EE208D}"/>
                </a:ext>
              </a:extLst>
            </p:cNvPr>
            <p:cNvGrpSpPr/>
            <p:nvPr/>
          </p:nvGrpSpPr>
          <p:grpSpPr>
            <a:xfrm>
              <a:off x="7520654" y="1636239"/>
              <a:ext cx="3730437" cy="4389906"/>
              <a:chOff x="7882301" y="1636239"/>
              <a:chExt cx="2566243" cy="3019905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B863EAA-C8A8-46D9-0624-81C7DB993565}"/>
                  </a:ext>
                </a:extLst>
              </p:cNvPr>
              <p:cNvSpPr/>
              <p:nvPr/>
            </p:nvSpPr>
            <p:spPr>
              <a:xfrm>
                <a:off x="7882301" y="1636239"/>
                <a:ext cx="2566243" cy="301990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j-lt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520E778-9F35-C46E-480F-517258E7E4CA}"/>
                  </a:ext>
                </a:extLst>
              </p:cNvPr>
              <p:cNvSpPr/>
              <p:nvPr/>
            </p:nvSpPr>
            <p:spPr>
              <a:xfrm>
                <a:off x="7986902" y="1777804"/>
                <a:ext cx="388354" cy="7393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2D7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7DD3A6D-AE21-1ACA-857E-83D826ED3572}"/>
                  </a:ext>
                </a:extLst>
              </p:cNvPr>
              <p:cNvSpPr/>
              <p:nvPr/>
            </p:nvSpPr>
            <p:spPr>
              <a:xfrm>
                <a:off x="8462563" y="1777804"/>
                <a:ext cx="388354" cy="7393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2D7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2A50CD6-B508-1729-AD2E-958D75BB979B}"/>
                  </a:ext>
                </a:extLst>
              </p:cNvPr>
              <p:cNvSpPr/>
              <p:nvPr/>
            </p:nvSpPr>
            <p:spPr>
              <a:xfrm>
                <a:off x="8938224" y="1777804"/>
                <a:ext cx="388354" cy="7393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2D7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D11285D-B251-3ED7-6F86-26B975260C86}"/>
                  </a:ext>
                </a:extLst>
              </p:cNvPr>
              <p:cNvSpPr/>
              <p:nvPr/>
            </p:nvSpPr>
            <p:spPr>
              <a:xfrm>
                <a:off x="9413885" y="1777804"/>
                <a:ext cx="388354" cy="7393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2D7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F552EAD-F801-116E-C575-ACBE346FD112}"/>
                  </a:ext>
                </a:extLst>
              </p:cNvPr>
              <p:cNvSpPr/>
              <p:nvPr/>
            </p:nvSpPr>
            <p:spPr>
              <a:xfrm>
                <a:off x="9889546" y="1777804"/>
                <a:ext cx="388354" cy="7393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2D7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6C5D2B9-F8D7-65BC-1940-E867238B1D0F}"/>
                </a:ext>
              </a:extLst>
            </p:cNvPr>
            <p:cNvSpPr txBox="1"/>
            <p:nvPr/>
          </p:nvSpPr>
          <p:spPr>
            <a:xfrm>
              <a:off x="8448856" y="1091720"/>
              <a:ext cx="37702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000" dirty="0">
                  <a:solidFill>
                    <a:srgbClr val="003D84"/>
                  </a:solidFill>
                  <a:latin typeface="Helvetica" pitchFamily="2" charset="0"/>
                  <a:cs typeface="Arial" panose="020B0604020202020204" pitchFamily="34" charset="0"/>
                </a:rPr>
                <a:t>J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3F15AB5-D0F0-A925-53DC-7043AEEB1839}"/>
                </a:ext>
              </a:extLst>
            </p:cNvPr>
            <p:cNvSpPr txBox="1"/>
            <p:nvPr/>
          </p:nvSpPr>
          <p:spPr>
            <a:xfrm>
              <a:off x="9093118" y="1091720"/>
              <a:ext cx="44114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000" dirty="0">
                  <a:solidFill>
                    <a:srgbClr val="003D84"/>
                  </a:solidFill>
                  <a:latin typeface="Helvetica" pitchFamily="2" charset="0"/>
                  <a:cs typeface="Arial" panose="020B0604020202020204" pitchFamily="34" charset="0"/>
                </a:rPr>
                <a:t>K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E358FC1-6C61-62A2-31C7-A1D61D3A3AE7}"/>
                </a:ext>
              </a:extLst>
            </p:cNvPr>
            <p:cNvSpPr txBox="1"/>
            <p:nvPr/>
          </p:nvSpPr>
          <p:spPr>
            <a:xfrm>
              <a:off x="9835331" y="1091720"/>
              <a:ext cx="39786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000" dirty="0">
                  <a:solidFill>
                    <a:srgbClr val="003D84"/>
                  </a:solidFill>
                  <a:latin typeface="Helvetica" pitchFamily="2" charset="0"/>
                  <a:cs typeface="Arial" panose="020B0604020202020204" pitchFamily="34" charset="0"/>
                </a:rPr>
                <a:t>L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DE16628-F816-3914-2227-3DF5E8007768}"/>
                </a:ext>
              </a:extLst>
            </p:cNvPr>
            <p:cNvSpPr txBox="1"/>
            <p:nvPr/>
          </p:nvSpPr>
          <p:spPr>
            <a:xfrm>
              <a:off x="10438500" y="1091720"/>
              <a:ext cx="50526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dirty="0">
                  <a:solidFill>
                    <a:srgbClr val="003D84"/>
                  </a:solidFill>
                  <a:latin typeface="Helvetica" pitchFamily="2" charset="0"/>
                  <a:cs typeface="Arial" panose="020B0604020202020204" pitchFamily="34" charset="0"/>
                </a:rPr>
                <a:t>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09313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3EF93B-8185-0A65-6638-FAC086497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the gel electrophoresis results</a:t>
            </a:r>
            <a:endParaRPr lang="en-US" dirty="0">
              <a:highlight>
                <a:srgbClr val="FFFF00"/>
              </a:highlight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E42B466-E1B7-2003-E10B-A1C3C049B073}"/>
              </a:ext>
            </a:extLst>
          </p:cNvPr>
          <p:cNvGrpSpPr/>
          <p:nvPr/>
        </p:nvGrpSpPr>
        <p:grpSpPr>
          <a:xfrm>
            <a:off x="6647132" y="1679910"/>
            <a:ext cx="5201967" cy="3989138"/>
            <a:chOff x="6647132" y="1679910"/>
            <a:chExt cx="5201967" cy="398913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2077145-D8EF-D751-EFAE-6F2B5A14B390}"/>
                </a:ext>
              </a:extLst>
            </p:cNvPr>
            <p:cNvSpPr txBox="1"/>
            <p:nvPr/>
          </p:nvSpPr>
          <p:spPr>
            <a:xfrm rot="19494395">
              <a:off x="7405896" y="1903208"/>
              <a:ext cx="12923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73"/>
                  </a:solidFill>
                  <a:effectLst/>
                  <a:uLnTx/>
                  <a:uFillTx/>
                  <a:latin typeface="AMP_GothamRoundedBold" panose="02000000000000000000" pitchFamily="2" charset="77"/>
                  <a:ea typeface="+mn-ea"/>
                  <a:cs typeface="Arial" panose="020B0604020202020204" pitchFamily="34" charset="0"/>
                </a:rPr>
                <a:t>Ladder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B41E2E5-B2C7-03EE-8C7A-1E344E95CC24}"/>
                </a:ext>
              </a:extLst>
            </p:cNvPr>
            <p:cNvSpPr/>
            <p:nvPr/>
          </p:nvSpPr>
          <p:spPr>
            <a:xfrm>
              <a:off x="7429812" y="2649143"/>
              <a:ext cx="4419287" cy="3019905"/>
            </a:xfrm>
            <a:prstGeom prst="rect">
              <a:avLst/>
            </a:prstGeom>
            <a:solidFill>
              <a:srgbClr val="DEEBF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8B238BD-2131-07AA-66F3-994AEB98848E}"/>
                </a:ext>
              </a:extLst>
            </p:cNvPr>
            <p:cNvGrpSpPr/>
            <p:nvPr/>
          </p:nvGrpSpPr>
          <p:grpSpPr>
            <a:xfrm>
              <a:off x="6743313" y="3946729"/>
              <a:ext cx="667170" cy="1407590"/>
              <a:chOff x="4603042" y="3511145"/>
              <a:chExt cx="667170" cy="1407590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A193C9A-8B7A-7A3F-2B40-57A1CCF61D3D}"/>
                  </a:ext>
                </a:extLst>
              </p:cNvPr>
              <p:cNvSpPr txBox="1"/>
              <p:nvPr/>
            </p:nvSpPr>
            <p:spPr>
              <a:xfrm>
                <a:off x="4651132" y="4549403"/>
                <a:ext cx="6190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D73"/>
                    </a:solidFill>
                    <a:effectLst/>
                    <a:uLnTx/>
                    <a:uFillTx/>
                    <a:latin typeface="AMP_GothamRoundedBold" panose="02000000000000000000" pitchFamily="2" charset="77"/>
                    <a:ea typeface="+mn-ea"/>
                    <a:cs typeface="Arial" panose="020B0604020202020204" pitchFamily="34" charset="0"/>
                  </a:rPr>
                  <a:t>100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453D754-484A-1E5F-A82E-8F57E32A3B04}"/>
                  </a:ext>
                </a:extLst>
              </p:cNvPr>
              <p:cNvSpPr txBox="1"/>
              <p:nvPr/>
            </p:nvSpPr>
            <p:spPr>
              <a:xfrm>
                <a:off x="4604645" y="4241650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D73"/>
                    </a:solidFill>
                    <a:effectLst/>
                    <a:uLnTx/>
                    <a:uFillTx/>
                    <a:latin typeface="AMP_GothamRoundedBold" panose="02000000000000000000" pitchFamily="2" charset="77"/>
                    <a:ea typeface="+mn-ea"/>
                    <a:cs typeface="Arial" panose="020B0604020202020204" pitchFamily="34" charset="0"/>
                  </a:rPr>
                  <a:t>200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2DEED7A-80FF-0E54-7D75-4D248CB307B4}"/>
                  </a:ext>
                </a:extLst>
              </p:cNvPr>
              <p:cNvSpPr txBox="1"/>
              <p:nvPr/>
            </p:nvSpPr>
            <p:spPr>
              <a:xfrm>
                <a:off x="4606248" y="3873584"/>
                <a:ext cx="6639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D73"/>
                    </a:solidFill>
                    <a:effectLst/>
                    <a:uLnTx/>
                    <a:uFillTx/>
                    <a:latin typeface="AMP_GothamRoundedBold" panose="02000000000000000000" pitchFamily="2" charset="77"/>
                    <a:ea typeface="+mn-ea"/>
                    <a:cs typeface="Arial" panose="020B0604020202020204" pitchFamily="34" charset="0"/>
                  </a:rPr>
                  <a:t>300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DB22C4E-8D89-4D22-55C6-86932D5D11B2}"/>
                  </a:ext>
                </a:extLst>
              </p:cNvPr>
              <p:cNvSpPr txBox="1"/>
              <p:nvPr/>
            </p:nvSpPr>
            <p:spPr>
              <a:xfrm>
                <a:off x="4603042" y="3511145"/>
                <a:ext cx="6671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D73"/>
                    </a:solidFill>
                    <a:effectLst/>
                    <a:uLnTx/>
                    <a:uFillTx/>
                    <a:latin typeface="AMP_GothamRoundedBold" panose="02000000000000000000" pitchFamily="2" charset="77"/>
                    <a:ea typeface="+mn-ea"/>
                    <a:cs typeface="Arial" panose="020B0604020202020204" pitchFamily="34" charset="0"/>
                  </a:rPr>
                  <a:t>500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1C4E520-8199-8A69-56C4-96B4B1DB7D4F}"/>
                </a:ext>
              </a:extLst>
            </p:cNvPr>
            <p:cNvSpPr txBox="1"/>
            <p:nvPr/>
          </p:nvSpPr>
          <p:spPr>
            <a:xfrm>
              <a:off x="6650432" y="2715760"/>
              <a:ext cx="7793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D73"/>
                  </a:solidFill>
                  <a:effectLst/>
                  <a:uLnTx/>
                  <a:uFillTx/>
                  <a:latin typeface="AMP_GothamRoundedBold" panose="02000000000000000000" pitchFamily="2" charset="77"/>
                  <a:ea typeface="+mn-ea"/>
                  <a:cs typeface="Arial" panose="020B0604020202020204" pitchFamily="34" charset="0"/>
                </a:rPr>
                <a:t>Base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D73"/>
                  </a:solidFill>
                  <a:effectLst/>
                  <a:uLnTx/>
                  <a:uFillTx/>
                  <a:latin typeface="AMP_GothamRoundedBold" panose="02000000000000000000" pitchFamily="2" charset="77"/>
                  <a:ea typeface="+mn-ea"/>
                  <a:cs typeface="Arial" panose="020B0604020202020204" pitchFamily="34" charset="0"/>
                </a:rPr>
                <a:t>Pairs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843B17-1979-47E4-54AD-AE48B8CF3F06}"/>
                </a:ext>
              </a:extLst>
            </p:cNvPr>
            <p:cNvSpPr txBox="1"/>
            <p:nvPr/>
          </p:nvSpPr>
          <p:spPr>
            <a:xfrm>
              <a:off x="7747929" y="2626551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E4E59B6-D91A-79A5-F674-3574AE7249BE}"/>
                </a:ext>
              </a:extLst>
            </p:cNvPr>
            <p:cNvCxnSpPr>
              <a:cxnSpLocks/>
            </p:cNvCxnSpPr>
            <p:nvPr/>
          </p:nvCxnSpPr>
          <p:spPr>
            <a:xfrm>
              <a:off x="7599493" y="4092066"/>
              <a:ext cx="550128" cy="0"/>
            </a:xfrm>
            <a:prstGeom prst="line">
              <a:avLst/>
            </a:prstGeom>
            <a:noFill/>
            <a:ln w="38100" cap="flat" cmpd="sng" algn="ctr">
              <a:solidFill>
                <a:srgbClr val="002D73"/>
              </a:solidFill>
              <a:prstDash val="solid"/>
              <a:miter lim="800000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4A3474E-F7F6-15BC-4D63-0A1B1ACA3746}"/>
                </a:ext>
              </a:extLst>
            </p:cNvPr>
            <p:cNvCxnSpPr>
              <a:cxnSpLocks/>
            </p:cNvCxnSpPr>
            <p:nvPr/>
          </p:nvCxnSpPr>
          <p:spPr>
            <a:xfrm>
              <a:off x="7599493" y="4465806"/>
              <a:ext cx="550128" cy="0"/>
            </a:xfrm>
            <a:prstGeom prst="line">
              <a:avLst/>
            </a:prstGeom>
            <a:noFill/>
            <a:ln w="38100" cap="flat" cmpd="sng" algn="ctr">
              <a:solidFill>
                <a:srgbClr val="002D73"/>
              </a:solidFill>
              <a:prstDash val="solid"/>
              <a:miter lim="800000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67813E0-CE16-B6A8-28FC-205DC5416BC5}"/>
                </a:ext>
              </a:extLst>
            </p:cNvPr>
            <p:cNvCxnSpPr>
              <a:cxnSpLocks/>
            </p:cNvCxnSpPr>
            <p:nvPr/>
          </p:nvCxnSpPr>
          <p:spPr>
            <a:xfrm>
              <a:off x="7599493" y="4799372"/>
              <a:ext cx="550128" cy="0"/>
            </a:xfrm>
            <a:prstGeom prst="line">
              <a:avLst/>
            </a:prstGeom>
            <a:noFill/>
            <a:ln w="38100" cap="flat" cmpd="sng" algn="ctr">
              <a:solidFill>
                <a:srgbClr val="002D73"/>
              </a:solidFill>
              <a:prstDash val="solid"/>
              <a:miter lim="800000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D777442-D30B-061D-08CD-56C2F613528A}"/>
                </a:ext>
              </a:extLst>
            </p:cNvPr>
            <p:cNvCxnSpPr>
              <a:cxnSpLocks/>
            </p:cNvCxnSpPr>
            <p:nvPr/>
          </p:nvCxnSpPr>
          <p:spPr>
            <a:xfrm>
              <a:off x="7599493" y="5138875"/>
              <a:ext cx="550128" cy="0"/>
            </a:xfrm>
            <a:prstGeom prst="line">
              <a:avLst/>
            </a:prstGeom>
            <a:noFill/>
            <a:ln w="38100" cap="flat" cmpd="sng" algn="ctr">
              <a:solidFill>
                <a:srgbClr val="002D73"/>
              </a:solidFill>
              <a:prstDash val="solid"/>
              <a:miter lim="800000"/>
            </a:ln>
            <a:effectLst/>
          </p:spPr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DFA6653-9821-A10F-786D-464DB5B7D21F}"/>
                </a:ext>
              </a:extLst>
            </p:cNvPr>
            <p:cNvSpPr txBox="1"/>
            <p:nvPr/>
          </p:nvSpPr>
          <p:spPr>
            <a:xfrm>
              <a:off x="6751135" y="3663702"/>
              <a:ext cx="659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73"/>
                  </a:solidFill>
                  <a:effectLst/>
                  <a:uLnTx/>
                  <a:uFillTx/>
                  <a:latin typeface="AMP_GothamRoundedBold" panose="02000000000000000000" pitchFamily="2" charset="77"/>
                  <a:ea typeface="+mn-ea"/>
                  <a:cs typeface="Arial" panose="020B0604020202020204" pitchFamily="34" charset="0"/>
                </a:rPr>
                <a:t>700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E503B1E-8090-E521-BFD7-758A6EB663D7}"/>
                </a:ext>
              </a:extLst>
            </p:cNvPr>
            <p:cNvCxnSpPr>
              <a:cxnSpLocks/>
            </p:cNvCxnSpPr>
            <p:nvPr/>
          </p:nvCxnSpPr>
          <p:spPr>
            <a:xfrm>
              <a:off x="7599493" y="3809039"/>
              <a:ext cx="550128" cy="0"/>
            </a:xfrm>
            <a:prstGeom prst="line">
              <a:avLst/>
            </a:prstGeom>
            <a:noFill/>
            <a:ln w="38100" cap="flat" cmpd="sng" algn="ctr">
              <a:solidFill>
                <a:srgbClr val="002D73"/>
              </a:solidFill>
              <a:prstDash val="solid"/>
              <a:miter lim="800000"/>
            </a:ln>
            <a:effectLst/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DAF6A1-A623-F909-9268-1EC8ECA02077}"/>
                </a:ext>
              </a:extLst>
            </p:cNvPr>
            <p:cNvSpPr txBox="1"/>
            <p:nvPr/>
          </p:nvSpPr>
          <p:spPr>
            <a:xfrm>
              <a:off x="6647132" y="3235338"/>
              <a:ext cx="7633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73"/>
                  </a:solidFill>
                  <a:effectLst/>
                  <a:uLnTx/>
                  <a:uFillTx/>
                  <a:latin typeface="AMP_GothamRoundedBold" panose="02000000000000000000" pitchFamily="2" charset="77"/>
                  <a:ea typeface="+mn-ea"/>
                  <a:cs typeface="Arial" panose="020B0604020202020204" pitchFamily="34" charset="0"/>
                </a:rPr>
                <a:t>1200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8ECDD5E-C1A1-1EAA-85EB-5F06881CE2A1}"/>
                </a:ext>
              </a:extLst>
            </p:cNvPr>
            <p:cNvCxnSpPr>
              <a:cxnSpLocks/>
            </p:cNvCxnSpPr>
            <p:nvPr/>
          </p:nvCxnSpPr>
          <p:spPr>
            <a:xfrm>
              <a:off x="7599493" y="3380675"/>
              <a:ext cx="550128" cy="0"/>
            </a:xfrm>
            <a:prstGeom prst="line">
              <a:avLst/>
            </a:prstGeom>
            <a:noFill/>
            <a:ln w="38100" cap="flat" cmpd="sng" algn="ctr">
              <a:solidFill>
                <a:srgbClr val="002D73"/>
              </a:solidFill>
              <a:prstDash val="solid"/>
              <a:miter lim="800000"/>
            </a:ln>
            <a:effectLst/>
          </p:spPr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E5786AA-16B3-31D9-4D80-710C3E476EF0}"/>
                </a:ext>
              </a:extLst>
            </p:cNvPr>
            <p:cNvSpPr/>
            <p:nvPr/>
          </p:nvSpPr>
          <p:spPr>
            <a:xfrm flipV="1">
              <a:off x="7599493" y="2854823"/>
              <a:ext cx="550128" cy="90649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00B9E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4F56B66-60BE-7B2A-17CE-F141BCC3DF6C}"/>
                </a:ext>
              </a:extLst>
            </p:cNvPr>
            <p:cNvSpPr/>
            <p:nvPr/>
          </p:nvSpPr>
          <p:spPr>
            <a:xfrm flipV="1">
              <a:off x="8280825" y="2854820"/>
              <a:ext cx="550128" cy="90649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00B9E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0F04F26-37E4-29ED-3F4D-CD42D7E6B6BC}"/>
                </a:ext>
              </a:extLst>
            </p:cNvPr>
            <p:cNvSpPr/>
            <p:nvPr/>
          </p:nvSpPr>
          <p:spPr>
            <a:xfrm flipV="1">
              <a:off x="8990752" y="2854819"/>
              <a:ext cx="550128" cy="90649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00B9E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3F69EA9-1683-D6ED-4022-1089124E0A1F}"/>
                </a:ext>
              </a:extLst>
            </p:cNvPr>
            <p:cNvSpPr/>
            <p:nvPr/>
          </p:nvSpPr>
          <p:spPr>
            <a:xfrm flipV="1">
              <a:off x="9672084" y="2854821"/>
              <a:ext cx="550128" cy="90649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00B9E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A43A4B9-EFD2-93E0-0834-C6671E657A45}"/>
                </a:ext>
              </a:extLst>
            </p:cNvPr>
            <p:cNvSpPr txBox="1"/>
            <p:nvPr/>
          </p:nvSpPr>
          <p:spPr>
            <a:xfrm rot="19494395">
              <a:off x="8121766" y="1679910"/>
              <a:ext cx="23070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sz="2400" b="1" kern="1200" dirty="0">
                  <a:solidFill>
                    <a:srgbClr val="C00000"/>
                  </a:solidFill>
                  <a:latin typeface="AMP_GothamRoundedBold" panose="02000000000000000000" pitchFamily="2" charset="77"/>
                  <a:ea typeface="+mn-ea"/>
                  <a:cs typeface="Arial" panose="020B0604020202020204" pitchFamily="34" charset="0"/>
                </a:rPr>
                <a:t>AA genotype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A4C289E-3E41-3816-65E2-EB1EBB60872F}"/>
                </a:ext>
              </a:extLst>
            </p:cNvPr>
            <p:cNvGrpSpPr/>
            <p:nvPr/>
          </p:nvGrpSpPr>
          <p:grpSpPr>
            <a:xfrm>
              <a:off x="8300281" y="4634979"/>
              <a:ext cx="550128" cy="292661"/>
              <a:chOff x="7203634" y="3069309"/>
              <a:chExt cx="550128" cy="292661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766EF981-ADA4-E21A-2984-F2E9CCAF6F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03634" y="3069309"/>
                <a:ext cx="550128" cy="0"/>
              </a:xfrm>
              <a:prstGeom prst="line">
                <a:avLst/>
              </a:prstGeom>
              <a:noFill/>
              <a:ln w="38100" cap="flat" cmpd="sng" algn="ctr">
                <a:solidFill>
                  <a:srgbClr val="002D73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8659AE84-CEAA-1959-640D-8BF19438BA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03634" y="3361970"/>
                <a:ext cx="550128" cy="0"/>
              </a:xfrm>
              <a:prstGeom prst="line">
                <a:avLst/>
              </a:prstGeom>
              <a:noFill/>
              <a:ln w="38100" cap="flat" cmpd="sng" algn="ctr">
                <a:solidFill>
                  <a:srgbClr val="002D7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D15A086C-5CF6-C4F9-117E-BE1BAE738DBE}"/>
                </a:ext>
              </a:extLst>
            </p:cNvPr>
            <p:cNvGrpSpPr/>
            <p:nvPr/>
          </p:nvGrpSpPr>
          <p:grpSpPr>
            <a:xfrm>
              <a:off x="8914370" y="4397531"/>
              <a:ext cx="1973069" cy="796590"/>
              <a:chOff x="9614633" y="4428839"/>
              <a:chExt cx="1973069" cy="796590"/>
            </a:xfrm>
          </p:grpSpPr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29368609-6F2A-1C1B-7AE7-B8E4C02C41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614633" y="4660912"/>
                <a:ext cx="376086" cy="0"/>
              </a:xfrm>
              <a:prstGeom prst="straightConnector1">
                <a:avLst/>
              </a:prstGeom>
              <a:ln w="31750">
                <a:solidFill>
                  <a:srgbClr val="D10F3A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4DB17571-0392-324A-4758-4B78E66A7DB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614633" y="4978412"/>
                <a:ext cx="388786" cy="0"/>
              </a:xfrm>
              <a:prstGeom prst="straightConnector1">
                <a:avLst/>
              </a:prstGeom>
              <a:ln w="31750">
                <a:solidFill>
                  <a:srgbClr val="D10F3A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B7D37DA-36AF-A473-60C8-BF7980788123}"/>
                  </a:ext>
                </a:extLst>
              </p:cNvPr>
              <p:cNvSpPr txBox="1"/>
              <p:nvPr/>
            </p:nvSpPr>
            <p:spPr>
              <a:xfrm>
                <a:off x="10052825" y="4763764"/>
                <a:ext cx="15348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ClrTx/>
                  <a:buFontTx/>
                  <a:buNone/>
                </a:pPr>
                <a:r>
                  <a:rPr lang="en-US" sz="2400" kern="1200" dirty="0">
                    <a:solidFill>
                      <a:srgbClr val="C00000"/>
                    </a:solidFill>
                    <a:latin typeface="AMP_GothamRoundedBold" panose="02000000000000000000" pitchFamily="2" charset="77"/>
                    <a:ea typeface="+mn-ea"/>
                    <a:cs typeface="+mn-cs"/>
                  </a:rPr>
                  <a:t>150 bp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ABFE3EB-1571-8646-C830-04F0CAEC94CF}"/>
                  </a:ext>
                </a:extLst>
              </p:cNvPr>
              <p:cNvSpPr txBox="1"/>
              <p:nvPr/>
            </p:nvSpPr>
            <p:spPr>
              <a:xfrm>
                <a:off x="10057352" y="4428839"/>
                <a:ext cx="13051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ClrTx/>
                  <a:buFontTx/>
                  <a:buNone/>
                </a:pPr>
                <a:r>
                  <a:rPr lang="en-US" sz="2400" kern="1200" dirty="0">
                    <a:solidFill>
                      <a:srgbClr val="C00000"/>
                    </a:solidFill>
                    <a:latin typeface="AMP_GothamRoundedBold" panose="02000000000000000000" pitchFamily="2" charset="77"/>
                    <a:ea typeface="+mn-ea"/>
                    <a:cs typeface="+mn-cs"/>
                  </a:rPr>
                  <a:t>250 bp</a:t>
                </a: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5716596-1500-DB5F-8E5E-A1C4FAECC1D5}"/>
                </a:ext>
              </a:extLst>
            </p:cNvPr>
            <p:cNvSpPr/>
            <p:nvPr/>
          </p:nvSpPr>
          <p:spPr>
            <a:xfrm flipV="1">
              <a:off x="10337312" y="2854819"/>
              <a:ext cx="550128" cy="90649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00B9E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20FE5C9-E309-3312-48DA-6D5A2A234562}"/>
                </a:ext>
              </a:extLst>
            </p:cNvPr>
            <p:cNvSpPr/>
            <p:nvPr/>
          </p:nvSpPr>
          <p:spPr>
            <a:xfrm flipV="1">
              <a:off x="11018644" y="2854821"/>
              <a:ext cx="550128" cy="90649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00B9E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012F9450-79E7-B9D4-9594-8BC69C429266}"/>
              </a:ext>
            </a:extLst>
          </p:cNvPr>
          <p:cNvSpPr txBox="1"/>
          <p:nvPr/>
        </p:nvSpPr>
        <p:spPr>
          <a:xfrm>
            <a:off x="411480" y="1563624"/>
            <a:ext cx="394555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MP_GothamRoundedBold" panose="02000000000000000000" pitchFamily="2" charset="77"/>
              </a:rPr>
              <a:t>Normal </a:t>
            </a:r>
            <a:r>
              <a:rPr lang="en-US" sz="2400" i="1" dirty="0">
                <a:latin typeface="AMP_GothamRoundedBold" panose="02000000000000000000" pitchFamily="2" charset="77"/>
              </a:rPr>
              <a:t>β-globin</a:t>
            </a:r>
            <a:r>
              <a:rPr lang="en-US" sz="2400" dirty="0">
                <a:latin typeface="AMP_GothamRoundedBold" panose="02000000000000000000" pitchFamily="2" charset="77"/>
              </a:rPr>
              <a:t> allele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2BD4798-B816-7B04-5E2B-78B45C58445D}"/>
              </a:ext>
            </a:extLst>
          </p:cNvPr>
          <p:cNvGrpSpPr/>
          <p:nvPr/>
        </p:nvGrpSpPr>
        <p:grpSpPr>
          <a:xfrm>
            <a:off x="8292553" y="4029900"/>
            <a:ext cx="2357985" cy="1449870"/>
            <a:chOff x="8736897" y="2844727"/>
            <a:chExt cx="2357985" cy="1449870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E9AE82DC-DB3F-D495-5944-608E26EAB95B}"/>
                </a:ext>
              </a:extLst>
            </p:cNvPr>
            <p:cNvSpPr/>
            <p:nvPr/>
          </p:nvSpPr>
          <p:spPr>
            <a:xfrm>
              <a:off x="8736897" y="2844727"/>
              <a:ext cx="2344749" cy="144987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D73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318B47A-6544-6450-F263-9EFB3B5C0347}"/>
                </a:ext>
              </a:extLst>
            </p:cNvPr>
            <p:cNvSpPr txBox="1"/>
            <p:nvPr/>
          </p:nvSpPr>
          <p:spPr>
            <a:xfrm>
              <a:off x="8900809" y="2975141"/>
              <a:ext cx="219407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2D73"/>
                  </a:solidFill>
                  <a:latin typeface="AMP_GothamRoundedBold" panose="02000000000000000000" pitchFamily="2" charset="77"/>
                </a:rPr>
                <a:t>What will this look like on the gel?</a:t>
              </a:r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A422F70D-A607-AE53-F2A4-34BE76CD3F63}"/>
              </a:ext>
            </a:extLst>
          </p:cNvPr>
          <p:cNvSpPr/>
          <p:nvPr/>
        </p:nvSpPr>
        <p:spPr>
          <a:xfrm>
            <a:off x="2167524" y="2441707"/>
            <a:ext cx="944248" cy="5997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3D84"/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5898BA5-E884-0690-9717-3F6D6C690907}"/>
              </a:ext>
            </a:extLst>
          </p:cNvPr>
          <p:cNvGrpSpPr/>
          <p:nvPr/>
        </p:nvGrpSpPr>
        <p:grpSpPr>
          <a:xfrm>
            <a:off x="1935596" y="3332486"/>
            <a:ext cx="1494320" cy="1011391"/>
            <a:chOff x="2462857" y="3950997"/>
            <a:chExt cx="1494320" cy="101139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A46D5B1-5F7D-147F-1F66-76A7CE09AD75}"/>
                </a:ext>
              </a:extLst>
            </p:cNvPr>
            <p:cNvSpPr txBox="1"/>
            <p:nvPr/>
          </p:nvSpPr>
          <p:spPr>
            <a:xfrm>
              <a:off x="2462857" y="4500723"/>
              <a:ext cx="14943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MP_GothamRoundedBold" panose="02000000000000000000" pitchFamily="2" charset="77"/>
                </a:rPr>
                <a:t>DNA cut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71DB0ED-50DB-A090-36BC-756DFEE37129}"/>
                </a:ext>
              </a:extLst>
            </p:cNvPr>
            <p:cNvCxnSpPr>
              <a:cxnSpLocks/>
            </p:cNvCxnSpPr>
            <p:nvPr/>
          </p:nvCxnSpPr>
          <p:spPr>
            <a:xfrm>
              <a:off x="3140604" y="3950997"/>
              <a:ext cx="9147" cy="599265"/>
            </a:xfrm>
            <a:prstGeom prst="straightConnector1">
              <a:avLst/>
            </a:prstGeom>
            <a:ln w="76200">
              <a:solidFill>
                <a:schemeClr val="bg2">
                  <a:lumMod val="25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89C73F47-C27A-F80D-4B32-85E452A7D159}"/>
              </a:ext>
            </a:extLst>
          </p:cNvPr>
          <p:cNvSpPr/>
          <p:nvPr/>
        </p:nvSpPr>
        <p:spPr bwMode="auto">
          <a:xfrm>
            <a:off x="1618488" y="2295144"/>
            <a:ext cx="2115193" cy="87555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2000" spc="300" dirty="0">
                <a:latin typeface="Courier"/>
                <a:ea typeface="Times New Roman" panose="02020603050405020304" pitchFamily="18" charset="0"/>
                <a:cs typeface="Times New Roman" panose="02020603050405020304" pitchFamily="18" charset="0"/>
              </a:rPr>
              <a:t>CTC</a:t>
            </a:r>
            <a:r>
              <a:rPr lang="en-US" sz="2000" b="1" spc="300" dirty="0">
                <a:latin typeface="Courier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b="1" spc="300" dirty="0">
                <a:latin typeface="Courier"/>
                <a:ea typeface="Times New Roman" panose="02020603050405020304" pitchFamily="18" charset="0"/>
                <a:cs typeface="Courier"/>
              </a:rPr>
              <a:t>TG</a:t>
            </a:r>
            <a:r>
              <a:rPr lang="en-US" sz="2000" b="1" spc="300" dirty="0">
                <a:solidFill>
                  <a:srgbClr val="C00000"/>
                </a:solidFill>
                <a:latin typeface="Courier"/>
                <a:ea typeface="Times New Roman" panose="02020603050405020304" pitchFamily="18" charset="0"/>
                <a:cs typeface="Courier"/>
              </a:rPr>
              <a:t>A</a:t>
            </a:r>
            <a:r>
              <a:rPr lang="en-US" sz="2000" b="1" spc="300" dirty="0">
                <a:latin typeface="Courier"/>
                <a:ea typeface="Times New Roman" panose="02020603050405020304" pitchFamily="18" charset="0"/>
                <a:cs typeface="Courier"/>
              </a:rPr>
              <a:t>G</a:t>
            </a:r>
            <a:r>
              <a:rPr lang="en-US" sz="2000" spc="300" dirty="0">
                <a:latin typeface="Courier"/>
                <a:ea typeface="Times New Roman" panose="02020603050405020304" pitchFamily="18" charset="0"/>
                <a:cs typeface="Courier"/>
              </a:rPr>
              <a:t>GAC</a:t>
            </a:r>
            <a:endParaRPr lang="en-US" sz="2000" b="1" spc="300" dirty="0">
              <a:latin typeface="Couri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2000" spc="300" dirty="0">
                <a:latin typeface="Courier"/>
                <a:ea typeface="Times New Roman" panose="02020603050405020304" pitchFamily="18" charset="0"/>
                <a:cs typeface="Times New Roman" panose="02020603050405020304" pitchFamily="18" charset="0"/>
              </a:rPr>
              <a:t>GAG</a:t>
            </a:r>
            <a:r>
              <a:rPr lang="en-US" sz="2000" b="1" spc="300" dirty="0">
                <a:latin typeface="Courier"/>
                <a:ea typeface="Times New Roman" panose="02020603050405020304" pitchFamily="18" charset="0"/>
                <a:cs typeface="Times New Roman" panose="02020603050405020304" pitchFamily="18" charset="0"/>
              </a:rPr>
              <a:t>GAC</a:t>
            </a:r>
            <a:r>
              <a:rPr lang="en-US" sz="2000" b="1" spc="300" dirty="0">
                <a:solidFill>
                  <a:srgbClr val="C00000"/>
                </a:solidFill>
                <a:latin typeface="Courier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="1" spc="300" dirty="0">
                <a:latin typeface="Courier"/>
                <a:ea typeface="Times New Roman" panose="02020603050405020304" pitchFamily="18" charset="0"/>
                <a:cs typeface="Courier"/>
              </a:rPr>
              <a:t>C</a:t>
            </a:r>
            <a:r>
              <a:rPr lang="en-US" sz="2000" spc="300" dirty="0">
                <a:latin typeface="Courier"/>
                <a:ea typeface="Times New Roman" panose="02020603050405020304" pitchFamily="18" charset="0"/>
                <a:cs typeface="Courier"/>
              </a:rPr>
              <a:t>CTC</a:t>
            </a:r>
            <a:endParaRPr lang="en-US" sz="2000" b="1" spc="3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Rounded Rectangle 67">
            <a:extLst>
              <a:ext uri="{FF2B5EF4-FFF2-40B4-BE49-F238E27FC236}">
                <a16:creationId xmlns:a16="http://schemas.microsoft.com/office/drawing/2014/main" id="{3BF264AC-CC30-3F88-BC16-88ABF43A80D8}"/>
              </a:ext>
            </a:extLst>
          </p:cNvPr>
          <p:cNvSpPr/>
          <p:nvPr/>
        </p:nvSpPr>
        <p:spPr>
          <a:xfrm>
            <a:off x="1537219" y="2148840"/>
            <a:ext cx="2170538" cy="1086554"/>
          </a:xfrm>
          <a:prstGeom prst="roundRect">
            <a:avLst/>
          </a:prstGeom>
          <a:noFill/>
          <a:ln w="57150">
            <a:solidFill>
              <a:srgbClr val="1547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3D84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2D564B9-5373-B4A7-832D-918A44E9679A}"/>
              </a:ext>
            </a:extLst>
          </p:cNvPr>
          <p:cNvSpPr txBox="1"/>
          <p:nvPr/>
        </p:nvSpPr>
        <p:spPr>
          <a:xfrm>
            <a:off x="319765" y="4902774"/>
            <a:ext cx="1242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MP_GothamRoundedBold" panose="02000000000000000000" pitchFamily="2" charset="77"/>
              </a:rPr>
              <a:t>150 bp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621E3C1-DAB7-3846-5F20-4010BDE4BAFE}"/>
              </a:ext>
            </a:extLst>
          </p:cNvPr>
          <p:cNvSpPr txBox="1"/>
          <p:nvPr/>
        </p:nvSpPr>
        <p:spPr>
          <a:xfrm>
            <a:off x="2650913" y="5700637"/>
            <a:ext cx="1305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MP_GothamRoundedBold" panose="02000000000000000000" pitchFamily="2" charset="77"/>
              </a:rPr>
              <a:t>250 bp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C93904C4-8CB2-D3A2-0198-9907A4D90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84" y="2427627"/>
            <a:ext cx="1353375" cy="499972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72F6CE1-60B5-514A-A7F6-074D41741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1623" y="2427627"/>
            <a:ext cx="1353375" cy="499972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473DD3CF-2567-D385-F7AF-5142DD0FDA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6659"/>
          <a:stretch/>
        </p:blipFill>
        <p:spPr>
          <a:xfrm>
            <a:off x="5006521" y="2427627"/>
            <a:ext cx="721906" cy="499972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CE653-4B9A-069D-D516-A77889F0F685}"/>
              </a:ext>
            </a:extLst>
          </p:cNvPr>
          <p:cNvGrpSpPr/>
          <p:nvPr/>
        </p:nvGrpSpPr>
        <p:grpSpPr>
          <a:xfrm>
            <a:off x="367846" y="4435901"/>
            <a:ext cx="2016804" cy="499972"/>
            <a:chOff x="237216" y="4871341"/>
            <a:chExt cx="2016804" cy="499972"/>
          </a:xfrm>
        </p:grpSpPr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3CF55EC5-D738-6D19-AFA8-AC13AB6F5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7216" y="4871341"/>
              <a:ext cx="1353375" cy="499972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B6784E21-6A92-D6BB-5210-D958E242B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46659"/>
            <a:stretch/>
          </p:blipFill>
          <p:spPr>
            <a:xfrm>
              <a:off x="1532114" y="4871341"/>
              <a:ext cx="721906" cy="499972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C215711-0C47-1A5F-0A7F-3D18C98D8109}"/>
              </a:ext>
            </a:extLst>
          </p:cNvPr>
          <p:cNvGrpSpPr/>
          <p:nvPr/>
        </p:nvGrpSpPr>
        <p:grpSpPr>
          <a:xfrm>
            <a:off x="2726774" y="5142775"/>
            <a:ext cx="2646277" cy="499972"/>
            <a:chOff x="2463242" y="4968422"/>
            <a:chExt cx="2646277" cy="499972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031F5C23-5D76-FDDC-B6E2-B6AF1712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63242" y="4968422"/>
              <a:ext cx="1353375" cy="499972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341E17BB-5EE1-D3A2-03B4-F996E57FB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56144" y="4968422"/>
              <a:ext cx="1353375" cy="4999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186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3EF93B-8185-0A65-6638-FAC086497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the gel electrophoresis results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EC79DC-6ECD-1BBC-E63B-B5E59EC9B693}"/>
              </a:ext>
            </a:extLst>
          </p:cNvPr>
          <p:cNvSpPr txBox="1"/>
          <p:nvPr/>
        </p:nvSpPr>
        <p:spPr>
          <a:xfrm>
            <a:off x="408709" y="1566591"/>
            <a:ext cx="57501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MP_GothamRoundedBold" panose="02000000000000000000" pitchFamily="2" charset="77"/>
              </a:rPr>
              <a:t>Sickle cell allele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775260-6026-EA1E-2F17-FEC61F8839D9}"/>
              </a:ext>
            </a:extLst>
          </p:cNvPr>
          <p:cNvSpPr txBox="1"/>
          <p:nvPr/>
        </p:nvSpPr>
        <p:spPr>
          <a:xfrm rot="19494395">
            <a:off x="7405896" y="1903208"/>
            <a:ext cx="129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AMP_GothamRoundedBold" panose="02000000000000000000" pitchFamily="2" charset="77"/>
                <a:ea typeface="+mn-ea"/>
                <a:cs typeface="Arial" panose="020B0604020202020204" pitchFamily="34" charset="0"/>
              </a:rPr>
              <a:t>Ladder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1B155A-DC65-86E7-F6D3-E71F21B7A6DC}"/>
              </a:ext>
            </a:extLst>
          </p:cNvPr>
          <p:cNvSpPr/>
          <p:nvPr/>
        </p:nvSpPr>
        <p:spPr>
          <a:xfrm>
            <a:off x="7429813" y="2649143"/>
            <a:ext cx="4419287" cy="3019905"/>
          </a:xfrm>
          <a:prstGeom prst="rect">
            <a:avLst/>
          </a:prstGeom>
          <a:solidFill>
            <a:srgbClr val="DEEB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MP_GothamRoundedBold" panose="02000000000000000000" pitchFamily="2" charset="77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05CAD65-411A-797F-96EC-CD1EC4521094}"/>
              </a:ext>
            </a:extLst>
          </p:cNvPr>
          <p:cNvGrpSpPr/>
          <p:nvPr/>
        </p:nvGrpSpPr>
        <p:grpSpPr>
          <a:xfrm>
            <a:off x="6743313" y="3946729"/>
            <a:ext cx="667170" cy="1407590"/>
            <a:chOff x="4603042" y="3511145"/>
            <a:chExt cx="667170" cy="140759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5649009-29B8-201C-E3CB-5B81B4ED7947}"/>
                </a:ext>
              </a:extLst>
            </p:cNvPr>
            <p:cNvSpPr txBox="1"/>
            <p:nvPr/>
          </p:nvSpPr>
          <p:spPr>
            <a:xfrm>
              <a:off x="4651132" y="4549403"/>
              <a:ext cx="619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73"/>
                  </a:solidFill>
                  <a:effectLst/>
                  <a:uLnTx/>
                  <a:uFillTx/>
                  <a:latin typeface="AMP_GothamRoundedBold" panose="02000000000000000000" pitchFamily="2" charset="77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D4C52E2-C6C6-1045-81F4-18F663585D3A}"/>
                </a:ext>
              </a:extLst>
            </p:cNvPr>
            <p:cNvSpPr txBox="1"/>
            <p:nvPr/>
          </p:nvSpPr>
          <p:spPr>
            <a:xfrm>
              <a:off x="4604645" y="424165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73"/>
                  </a:solidFill>
                  <a:effectLst/>
                  <a:uLnTx/>
                  <a:uFillTx/>
                  <a:latin typeface="AMP_GothamRoundedBold" panose="02000000000000000000" pitchFamily="2" charset="77"/>
                  <a:ea typeface="+mn-ea"/>
                  <a:cs typeface="Arial" panose="020B0604020202020204" pitchFamily="34" charset="0"/>
                </a:rPr>
                <a:t>200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2CF0BE0-322C-563B-EFAD-B406D467D631}"/>
                </a:ext>
              </a:extLst>
            </p:cNvPr>
            <p:cNvSpPr txBox="1"/>
            <p:nvPr/>
          </p:nvSpPr>
          <p:spPr>
            <a:xfrm>
              <a:off x="4606248" y="3873584"/>
              <a:ext cx="6639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73"/>
                  </a:solidFill>
                  <a:effectLst/>
                  <a:uLnTx/>
                  <a:uFillTx/>
                  <a:latin typeface="AMP_GothamRoundedBold" panose="02000000000000000000" pitchFamily="2" charset="77"/>
                  <a:ea typeface="+mn-ea"/>
                  <a:cs typeface="Arial" panose="020B0604020202020204" pitchFamily="34" charset="0"/>
                </a:rPr>
                <a:t>300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5F924E5-55D9-CD39-2759-96B6ED86CBBC}"/>
                </a:ext>
              </a:extLst>
            </p:cNvPr>
            <p:cNvSpPr txBox="1"/>
            <p:nvPr/>
          </p:nvSpPr>
          <p:spPr>
            <a:xfrm>
              <a:off x="4603042" y="3511145"/>
              <a:ext cx="667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73"/>
                  </a:solidFill>
                  <a:effectLst/>
                  <a:uLnTx/>
                  <a:uFillTx/>
                  <a:latin typeface="AMP_GothamRoundedBold" panose="02000000000000000000" pitchFamily="2" charset="77"/>
                  <a:ea typeface="+mn-ea"/>
                  <a:cs typeface="Arial" panose="020B0604020202020204" pitchFamily="34" charset="0"/>
                </a:rPr>
                <a:t>500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7F856EC-0C11-2BB5-B864-188B8BAD571E}"/>
              </a:ext>
            </a:extLst>
          </p:cNvPr>
          <p:cNvSpPr txBox="1"/>
          <p:nvPr/>
        </p:nvSpPr>
        <p:spPr>
          <a:xfrm>
            <a:off x="6650432" y="2715760"/>
            <a:ext cx="779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AMP_GothamRoundedBold" panose="02000000000000000000" pitchFamily="2" charset="77"/>
                <a:ea typeface="+mn-ea"/>
                <a:cs typeface="Arial" panose="020B0604020202020204" pitchFamily="34" charset="0"/>
              </a:rPr>
              <a:t>Base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AMP_GothamRoundedBold" panose="02000000000000000000" pitchFamily="2" charset="77"/>
                <a:ea typeface="+mn-ea"/>
                <a:cs typeface="Arial" panose="020B0604020202020204" pitchFamily="34" charset="0"/>
              </a:rPr>
              <a:t>Pairs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0365C8-DBB7-4C7C-B80A-B6A9E0678B1B}"/>
              </a:ext>
            </a:extLst>
          </p:cNvPr>
          <p:cNvSpPr txBox="1"/>
          <p:nvPr/>
        </p:nvSpPr>
        <p:spPr>
          <a:xfrm>
            <a:off x="7747929" y="262655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D73"/>
              </a:solidFill>
              <a:effectLst/>
              <a:uLnTx/>
              <a:uFillTx/>
              <a:latin typeface="AMP_GothamRoundedBold" panose="02000000000000000000" pitchFamily="2" charset="77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458AD72-C6A6-2C04-D227-4DC46E7B58F5}"/>
              </a:ext>
            </a:extLst>
          </p:cNvPr>
          <p:cNvCxnSpPr>
            <a:cxnSpLocks/>
          </p:cNvCxnSpPr>
          <p:nvPr/>
        </p:nvCxnSpPr>
        <p:spPr>
          <a:xfrm>
            <a:off x="7599493" y="4092066"/>
            <a:ext cx="550128" cy="0"/>
          </a:xfrm>
          <a:prstGeom prst="line">
            <a:avLst/>
          </a:prstGeom>
          <a:noFill/>
          <a:ln w="38100" cap="flat" cmpd="sng" algn="ctr">
            <a:solidFill>
              <a:srgbClr val="002D73"/>
            </a:solidFill>
            <a:prstDash val="solid"/>
            <a:miter lim="800000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AFC321B-7E8E-3472-C04E-AFF9A87EB81B}"/>
              </a:ext>
            </a:extLst>
          </p:cNvPr>
          <p:cNvCxnSpPr>
            <a:cxnSpLocks/>
          </p:cNvCxnSpPr>
          <p:nvPr/>
        </p:nvCxnSpPr>
        <p:spPr>
          <a:xfrm>
            <a:off x="7599493" y="4465806"/>
            <a:ext cx="550128" cy="0"/>
          </a:xfrm>
          <a:prstGeom prst="line">
            <a:avLst/>
          </a:prstGeom>
          <a:noFill/>
          <a:ln w="38100" cap="flat" cmpd="sng" algn="ctr">
            <a:solidFill>
              <a:srgbClr val="002D73"/>
            </a:solidFill>
            <a:prstDash val="solid"/>
            <a:miter lim="800000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3A1BEF6-C3C4-F7F5-7C47-41E1C0DA66C9}"/>
              </a:ext>
            </a:extLst>
          </p:cNvPr>
          <p:cNvCxnSpPr>
            <a:cxnSpLocks/>
          </p:cNvCxnSpPr>
          <p:nvPr/>
        </p:nvCxnSpPr>
        <p:spPr>
          <a:xfrm>
            <a:off x="7599493" y="4799372"/>
            <a:ext cx="550128" cy="0"/>
          </a:xfrm>
          <a:prstGeom prst="line">
            <a:avLst/>
          </a:prstGeom>
          <a:noFill/>
          <a:ln w="38100" cap="flat" cmpd="sng" algn="ctr">
            <a:solidFill>
              <a:srgbClr val="002D73"/>
            </a:solidFill>
            <a:prstDash val="solid"/>
            <a:miter lim="800000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32F5F76-B054-C14F-FED6-CB336EBBEF39}"/>
              </a:ext>
            </a:extLst>
          </p:cNvPr>
          <p:cNvCxnSpPr>
            <a:cxnSpLocks/>
          </p:cNvCxnSpPr>
          <p:nvPr/>
        </p:nvCxnSpPr>
        <p:spPr>
          <a:xfrm>
            <a:off x="7599493" y="5138875"/>
            <a:ext cx="550128" cy="0"/>
          </a:xfrm>
          <a:prstGeom prst="line">
            <a:avLst/>
          </a:prstGeom>
          <a:noFill/>
          <a:ln w="38100" cap="flat" cmpd="sng" algn="ctr">
            <a:solidFill>
              <a:srgbClr val="002D73"/>
            </a:solidFill>
            <a:prstDash val="solid"/>
            <a:miter lim="800000"/>
          </a:ln>
          <a:effectLst/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7D2537A-3287-7457-FA27-A31F356D38F1}"/>
              </a:ext>
            </a:extLst>
          </p:cNvPr>
          <p:cNvSpPr txBox="1"/>
          <p:nvPr/>
        </p:nvSpPr>
        <p:spPr>
          <a:xfrm>
            <a:off x="6751135" y="3663702"/>
            <a:ext cx="65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AMP_GothamRoundedBold" panose="02000000000000000000" pitchFamily="2" charset="77"/>
                <a:ea typeface="+mn-ea"/>
                <a:cs typeface="Arial" panose="020B0604020202020204" pitchFamily="34" charset="0"/>
              </a:rPr>
              <a:t>700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F98B3BC-0DEC-DED4-0EE0-A28278EF13A9}"/>
              </a:ext>
            </a:extLst>
          </p:cNvPr>
          <p:cNvCxnSpPr>
            <a:cxnSpLocks/>
          </p:cNvCxnSpPr>
          <p:nvPr/>
        </p:nvCxnSpPr>
        <p:spPr>
          <a:xfrm>
            <a:off x="7599493" y="3809039"/>
            <a:ext cx="550128" cy="0"/>
          </a:xfrm>
          <a:prstGeom prst="line">
            <a:avLst/>
          </a:prstGeom>
          <a:noFill/>
          <a:ln w="38100" cap="flat" cmpd="sng" algn="ctr">
            <a:solidFill>
              <a:srgbClr val="002D73"/>
            </a:solidFill>
            <a:prstDash val="solid"/>
            <a:miter lim="800000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9F1E888-6DE7-7E61-8B7D-F5579333A8C4}"/>
              </a:ext>
            </a:extLst>
          </p:cNvPr>
          <p:cNvSpPr txBox="1"/>
          <p:nvPr/>
        </p:nvSpPr>
        <p:spPr>
          <a:xfrm>
            <a:off x="6647132" y="3235338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AMP_GothamRoundedBold" panose="02000000000000000000" pitchFamily="2" charset="77"/>
                <a:ea typeface="+mn-ea"/>
                <a:cs typeface="Arial" panose="020B0604020202020204" pitchFamily="34" charset="0"/>
              </a:rPr>
              <a:t>1200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6F458B-AA8E-8DA3-305C-564CE5817230}"/>
              </a:ext>
            </a:extLst>
          </p:cNvPr>
          <p:cNvCxnSpPr>
            <a:cxnSpLocks/>
          </p:cNvCxnSpPr>
          <p:nvPr/>
        </p:nvCxnSpPr>
        <p:spPr>
          <a:xfrm>
            <a:off x="7599493" y="3380675"/>
            <a:ext cx="550128" cy="0"/>
          </a:xfrm>
          <a:prstGeom prst="line">
            <a:avLst/>
          </a:prstGeom>
          <a:noFill/>
          <a:ln w="38100" cap="flat" cmpd="sng" algn="ctr">
            <a:solidFill>
              <a:srgbClr val="002D73"/>
            </a:solidFill>
            <a:prstDash val="solid"/>
            <a:miter lim="800000"/>
          </a:ln>
          <a:effectLst/>
        </p:spPr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53961899-C78A-5515-A498-2C8C04F00096}"/>
              </a:ext>
            </a:extLst>
          </p:cNvPr>
          <p:cNvSpPr/>
          <p:nvPr/>
        </p:nvSpPr>
        <p:spPr>
          <a:xfrm flipV="1">
            <a:off x="7599493" y="2854823"/>
            <a:ext cx="550128" cy="90649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P_GothamRoundedBold" panose="02000000000000000000" pitchFamily="2" charset="77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0C501AE-B0DC-31A9-D416-03FBF05CCD42}"/>
              </a:ext>
            </a:extLst>
          </p:cNvPr>
          <p:cNvSpPr/>
          <p:nvPr/>
        </p:nvSpPr>
        <p:spPr>
          <a:xfrm flipV="1">
            <a:off x="8280825" y="2854820"/>
            <a:ext cx="550128" cy="90649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P_GothamRoundedBold" panose="02000000000000000000" pitchFamily="2" charset="77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B258E2B-DBD3-0352-1CCF-EE07A929FE1E}"/>
              </a:ext>
            </a:extLst>
          </p:cNvPr>
          <p:cNvSpPr/>
          <p:nvPr/>
        </p:nvSpPr>
        <p:spPr>
          <a:xfrm flipV="1">
            <a:off x="8990752" y="2854819"/>
            <a:ext cx="550128" cy="90649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P_GothamRoundedBold" panose="02000000000000000000" pitchFamily="2" charset="77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B6A514F-2CCC-3E02-81B7-DFDFED2910D6}"/>
              </a:ext>
            </a:extLst>
          </p:cNvPr>
          <p:cNvSpPr/>
          <p:nvPr/>
        </p:nvSpPr>
        <p:spPr>
          <a:xfrm flipV="1">
            <a:off x="9672084" y="2854821"/>
            <a:ext cx="550128" cy="90649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P_GothamRoundedBold" panose="02000000000000000000" pitchFamily="2" charset="77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587725A-9C5A-5ED5-C33F-C1A399207DCD}"/>
              </a:ext>
            </a:extLst>
          </p:cNvPr>
          <p:cNvSpPr txBox="1"/>
          <p:nvPr/>
        </p:nvSpPr>
        <p:spPr>
          <a:xfrm rot="19494395">
            <a:off x="8858305" y="1705017"/>
            <a:ext cx="2173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>
                <a:solidFill>
                  <a:srgbClr val="D10F3A"/>
                </a:solidFill>
                <a:latin typeface="AMP_GothamRoundedBold" panose="02000000000000000000" pitchFamily="2" charset="77"/>
                <a:ea typeface="+mn-ea"/>
                <a:cs typeface="Arial" panose="020B0604020202020204" pitchFamily="34" charset="0"/>
              </a:rPr>
              <a:t>SS genotype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64C72C9-7EAC-139A-9E4E-C80D662D3EEA}"/>
              </a:ext>
            </a:extLst>
          </p:cNvPr>
          <p:cNvCxnSpPr>
            <a:cxnSpLocks/>
          </p:cNvCxnSpPr>
          <p:nvPr/>
        </p:nvCxnSpPr>
        <p:spPr>
          <a:xfrm>
            <a:off x="8980883" y="4284835"/>
            <a:ext cx="550128" cy="0"/>
          </a:xfrm>
          <a:prstGeom prst="line">
            <a:avLst/>
          </a:prstGeom>
          <a:noFill/>
          <a:ln w="38100" cap="flat" cmpd="sng" algn="ctr">
            <a:solidFill>
              <a:srgbClr val="002D73"/>
            </a:solidFill>
            <a:prstDash val="solid"/>
            <a:miter lim="800000"/>
          </a:ln>
          <a:effectLst/>
        </p:spPr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F12D45D0-9431-2F33-A5C9-CE1E92690CE5}"/>
              </a:ext>
            </a:extLst>
          </p:cNvPr>
          <p:cNvCxnSpPr>
            <a:cxnSpLocks/>
          </p:cNvCxnSpPr>
          <p:nvPr/>
        </p:nvCxnSpPr>
        <p:spPr>
          <a:xfrm flipH="1">
            <a:off x="9714181" y="4269521"/>
            <a:ext cx="376086" cy="0"/>
          </a:xfrm>
          <a:prstGeom prst="straightConnector1">
            <a:avLst/>
          </a:prstGeom>
          <a:ln w="3175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02D66FB1-DD0E-DF9A-2321-2EAF936A256E}"/>
              </a:ext>
            </a:extLst>
          </p:cNvPr>
          <p:cNvSpPr txBox="1"/>
          <p:nvPr/>
        </p:nvSpPr>
        <p:spPr>
          <a:xfrm>
            <a:off x="10168104" y="4037448"/>
            <a:ext cx="1354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kern="1200" dirty="0">
                <a:solidFill>
                  <a:srgbClr val="C00000"/>
                </a:solidFill>
                <a:latin typeface="AMP_GothamRoundedBold" panose="02000000000000000000" pitchFamily="2" charset="77"/>
                <a:ea typeface="+mn-ea"/>
                <a:cs typeface="+mn-cs"/>
              </a:rPr>
              <a:t>400 bp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C070D15-7423-3AE3-FD11-E1C5587C60E8}"/>
              </a:ext>
            </a:extLst>
          </p:cNvPr>
          <p:cNvGrpSpPr/>
          <p:nvPr/>
        </p:nvGrpSpPr>
        <p:grpSpPr>
          <a:xfrm>
            <a:off x="8981265" y="3809039"/>
            <a:ext cx="2541697" cy="1449870"/>
            <a:chOff x="8736897" y="2844727"/>
            <a:chExt cx="2541697" cy="1449870"/>
          </a:xfrm>
        </p:grpSpPr>
        <p:sp>
          <p:nvSpPr>
            <p:cNvPr id="57" name="Rounded Rectangle 52">
              <a:extLst>
                <a:ext uri="{FF2B5EF4-FFF2-40B4-BE49-F238E27FC236}">
                  <a16:creationId xmlns:a16="http://schemas.microsoft.com/office/drawing/2014/main" id="{57A947C5-42B8-7685-CD6E-33D962A559FE}"/>
                </a:ext>
              </a:extLst>
            </p:cNvPr>
            <p:cNvSpPr/>
            <p:nvPr/>
          </p:nvSpPr>
          <p:spPr>
            <a:xfrm>
              <a:off x="8736897" y="2844727"/>
              <a:ext cx="2541697" cy="144987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D73"/>
                </a:solidFill>
                <a:latin typeface="AMP_GothamRoundedBold" panose="02000000000000000000" pitchFamily="2" charset="77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47B7BD8-B9E1-B5FA-0065-0BB04D38D086}"/>
                </a:ext>
              </a:extLst>
            </p:cNvPr>
            <p:cNvSpPr txBox="1"/>
            <p:nvPr/>
          </p:nvSpPr>
          <p:spPr>
            <a:xfrm>
              <a:off x="8900809" y="2975141"/>
              <a:ext cx="216150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2D73"/>
                  </a:solidFill>
                  <a:latin typeface="AMP_GothamRoundedBold" panose="02000000000000000000" pitchFamily="2" charset="77"/>
                </a:rPr>
                <a:t>What will this look like on the gel?</a:t>
              </a:r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B51B19D0-F5BE-CA95-3C7B-AE3CE007EC20}"/>
              </a:ext>
            </a:extLst>
          </p:cNvPr>
          <p:cNvSpPr/>
          <p:nvPr/>
        </p:nvSpPr>
        <p:spPr>
          <a:xfrm flipV="1">
            <a:off x="10337312" y="2854819"/>
            <a:ext cx="550128" cy="90649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P_GothamRoundedBold" panose="02000000000000000000" pitchFamily="2" charset="77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818A852-0EF6-2A99-9C20-C857A8C09BF5}"/>
              </a:ext>
            </a:extLst>
          </p:cNvPr>
          <p:cNvSpPr/>
          <p:nvPr/>
        </p:nvSpPr>
        <p:spPr>
          <a:xfrm flipV="1">
            <a:off x="11018644" y="2854821"/>
            <a:ext cx="550128" cy="90649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P_GothamRoundedBold" panose="02000000000000000000" pitchFamily="2" charset="77"/>
              <a:ea typeface="+mn-ea"/>
              <a:cs typeface="+mn-cs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AC1A19B-D9EB-9446-1B71-11344EE3C790}"/>
              </a:ext>
            </a:extLst>
          </p:cNvPr>
          <p:cNvGrpSpPr/>
          <p:nvPr/>
        </p:nvGrpSpPr>
        <p:grpSpPr>
          <a:xfrm>
            <a:off x="8300281" y="4634979"/>
            <a:ext cx="550128" cy="292661"/>
            <a:chOff x="7203634" y="3069309"/>
            <a:chExt cx="550128" cy="292661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58E60FC-5AFA-12F7-4EAC-8B013946DDC5}"/>
                </a:ext>
              </a:extLst>
            </p:cNvPr>
            <p:cNvCxnSpPr>
              <a:cxnSpLocks/>
            </p:cNvCxnSpPr>
            <p:nvPr/>
          </p:nvCxnSpPr>
          <p:spPr>
            <a:xfrm>
              <a:off x="7203634" y="3069309"/>
              <a:ext cx="550128" cy="0"/>
            </a:xfrm>
            <a:prstGeom prst="line">
              <a:avLst/>
            </a:prstGeom>
            <a:noFill/>
            <a:ln w="38100" cap="flat" cmpd="sng" algn="ctr">
              <a:solidFill>
                <a:srgbClr val="002D73"/>
              </a:solidFill>
              <a:prstDash val="solid"/>
              <a:miter lim="800000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A6F3616C-B0B0-9BDA-8357-D621AC644B7E}"/>
                </a:ext>
              </a:extLst>
            </p:cNvPr>
            <p:cNvCxnSpPr>
              <a:cxnSpLocks/>
            </p:cNvCxnSpPr>
            <p:nvPr/>
          </p:nvCxnSpPr>
          <p:spPr>
            <a:xfrm>
              <a:off x="7203634" y="3361970"/>
              <a:ext cx="550128" cy="0"/>
            </a:xfrm>
            <a:prstGeom prst="line">
              <a:avLst/>
            </a:prstGeom>
            <a:noFill/>
            <a:ln w="38100" cap="flat" cmpd="sng" algn="ctr">
              <a:solidFill>
                <a:srgbClr val="002D73"/>
              </a:solidFill>
              <a:prstDash val="solid"/>
              <a:miter lim="800000"/>
            </a:ln>
            <a:effectLst/>
          </p:spPr>
        </p:cxn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00B310D5-365F-9989-EFA3-DA1CB5F9A7C3}"/>
              </a:ext>
            </a:extLst>
          </p:cNvPr>
          <p:cNvSpPr txBox="1"/>
          <p:nvPr/>
        </p:nvSpPr>
        <p:spPr>
          <a:xfrm rot="19494395">
            <a:off x="8150620" y="1679910"/>
            <a:ext cx="2249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kern="1200" dirty="0">
                <a:solidFill>
                  <a:srgbClr val="003D84"/>
                </a:solidFill>
                <a:latin typeface="AMP_GothamRoundedBold" panose="02000000000000000000" pitchFamily="2" charset="77"/>
                <a:ea typeface="+mn-ea"/>
                <a:cs typeface="Arial" panose="020B0604020202020204" pitchFamily="34" charset="0"/>
              </a:rPr>
              <a:t>AA genotype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7E842A6-4A1C-FBE7-969F-55112416C115}"/>
              </a:ext>
            </a:extLst>
          </p:cNvPr>
          <p:cNvGrpSpPr/>
          <p:nvPr/>
        </p:nvGrpSpPr>
        <p:grpSpPr>
          <a:xfrm>
            <a:off x="1571045" y="3328416"/>
            <a:ext cx="2111475" cy="1019449"/>
            <a:chOff x="8423926" y="3975711"/>
            <a:chExt cx="2111475" cy="101944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71B31A3-7F93-436D-A6D5-A36F5DD51994}"/>
                </a:ext>
              </a:extLst>
            </p:cNvPr>
            <p:cNvSpPr txBox="1"/>
            <p:nvPr/>
          </p:nvSpPr>
          <p:spPr>
            <a:xfrm>
              <a:off x="8423926" y="4533495"/>
              <a:ext cx="21114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MP_GothamRoundedBold" panose="02000000000000000000" pitchFamily="2" charset="77"/>
                </a:rPr>
                <a:t>DNA </a:t>
              </a:r>
              <a:r>
                <a:rPr lang="en-US" sz="2400" u="sng" dirty="0">
                  <a:latin typeface="AMP_GothamRoundedBold" panose="02000000000000000000" pitchFamily="2" charset="77"/>
                </a:rPr>
                <a:t>not</a:t>
              </a:r>
              <a:r>
                <a:rPr lang="en-US" sz="2400" dirty="0">
                  <a:latin typeface="AMP_GothamRoundedBold" panose="02000000000000000000" pitchFamily="2" charset="77"/>
                </a:rPr>
                <a:t> cut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81B13074-23B7-A82C-10FA-578531AF8C15}"/>
                </a:ext>
              </a:extLst>
            </p:cNvPr>
            <p:cNvCxnSpPr>
              <a:cxnSpLocks/>
            </p:cNvCxnSpPr>
            <p:nvPr/>
          </p:nvCxnSpPr>
          <p:spPr>
            <a:xfrm>
              <a:off x="9472824" y="3975711"/>
              <a:ext cx="0" cy="589712"/>
            </a:xfrm>
            <a:prstGeom prst="straightConnector1">
              <a:avLst/>
            </a:prstGeom>
            <a:ln w="76200">
              <a:solidFill>
                <a:schemeClr val="bg2">
                  <a:lumMod val="25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B29E0F45-6C6F-DFAF-67A9-450DE3844678}"/>
              </a:ext>
            </a:extLst>
          </p:cNvPr>
          <p:cNvSpPr txBox="1"/>
          <p:nvPr/>
        </p:nvSpPr>
        <p:spPr>
          <a:xfrm>
            <a:off x="2677212" y="2090926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D10F3A"/>
                </a:solidFill>
              </a:rPr>
              <a:t>*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D571F3E-0560-4711-AD62-E3013AD757EB}"/>
              </a:ext>
            </a:extLst>
          </p:cNvPr>
          <p:cNvSpPr txBox="1"/>
          <p:nvPr/>
        </p:nvSpPr>
        <p:spPr>
          <a:xfrm>
            <a:off x="850398" y="4980939"/>
            <a:ext cx="1354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MP_GothamRoundedBold" panose="02000000000000000000" pitchFamily="2" charset="77"/>
              </a:rPr>
              <a:t>400 bp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8F0AFBE-39E4-0F10-75A3-D50DFC342801}"/>
              </a:ext>
            </a:extLst>
          </p:cNvPr>
          <p:cNvSpPr/>
          <p:nvPr/>
        </p:nvSpPr>
        <p:spPr>
          <a:xfrm>
            <a:off x="2169125" y="2428283"/>
            <a:ext cx="944248" cy="5997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3D84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53B2EB8-2AD6-23BA-A565-ABA9C217180E}"/>
              </a:ext>
            </a:extLst>
          </p:cNvPr>
          <p:cNvSpPr/>
          <p:nvPr/>
        </p:nvSpPr>
        <p:spPr bwMode="auto">
          <a:xfrm>
            <a:off x="1614441" y="2291191"/>
            <a:ext cx="2115193" cy="87555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2000" spc="300" dirty="0">
                <a:latin typeface="Courier"/>
                <a:ea typeface="Times New Roman" panose="02020603050405020304" pitchFamily="18" charset="0"/>
                <a:cs typeface="Times New Roman" panose="02020603050405020304" pitchFamily="18" charset="0"/>
              </a:rPr>
              <a:t>CTC</a:t>
            </a:r>
            <a:r>
              <a:rPr lang="en-US" sz="2000" b="1" spc="300" dirty="0">
                <a:latin typeface="Courier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b="1" spc="300" dirty="0">
                <a:latin typeface="Courier"/>
                <a:ea typeface="Times New Roman" panose="02020603050405020304" pitchFamily="18" charset="0"/>
                <a:cs typeface="Courier"/>
              </a:rPr>
              <a:t>TG</a:t>
            </a:r>
            <a:r>
              <a:rPr lang="en-US" sz="2000" b="1" spc="300" dirty="0">
                <a:solidFill>
                  <a:srgbClr val="C00000"/>
                </a:solidFill>
                <a:latin typeface="Courier"/>
                <a:ea typeface="Times New Roman" panose="02020603050405020304" pitchFamily="18" charset="0"/>
                <a:cs typeface="Courier"/>
              </a:rPr>
              <a:t>T</a:t>
            </a:r>
            <a:r>
              <a:rPr lang="en-US" sz="2000" b="1" spc="300" dirty="0">
                <a:latin typeface="Courier"/>
                <a:ea typeface="Times New Roman" panose="02020603050405020304" pitchFamily="18" charset="0"/>
                <a:cs typeface="Courier"/>
              </a:rPr>
              <a:t>G</a:t>
            </a:r>
            <a:r>
              <a:rPr lang="en-US" sz="2000" spc="300" dirty="0">
                <a:latin typeface="Courier"/>
                <a:ea typeface="Times New Roman" panose="02020603050405020304" pitchFamily="18" charset="0"/>
                <a:cs typeface="Courier"/>
              </a:rPr>
              <a:t>GAC</a:t>
            </a:r>
            <a:endParaRPr lang="en-US" sz="2000" b="1" spc="300" dirty="0">
              <a:latin typeface="Couri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2000" spc="300" dirty="0">
                <a:latin typeface="Courier"/>
                <a:ea typeface="Times New Roman" panose="02020603050405020304" pitchFamily="18" charset="0"/>
                <a:cs typeface="Times New Roman" panose="02020603050405020304" pitchFamily="18" charset="0"/>
              </a:rPr>
              <a:t>GAG</a:t>
            </a:r>
            <a:r>
              <a:rPr lang="en-US" sz="2000" b="1" spc="300" dirty="0">
                <a:latin typeface="Courier"/>
                <a:ea typeface="Times New Roman" panose="02020603050405020304" pitchFamily="18" charset="0"/>
                <a:cs typeface="Times New Roman" panose="02020603050405020304" pitchFamily="18" charset="0"/>
              </a:rPr>
              <a:t>GAC</a:t>
            </a:r>
            <a:r>
              <a:rPr lang="en-US" sz="2000" b="1" spc="300" dirty="0">
                <a:solidFill>
                  <a:srgbClr val="C00000"/>
                </a:solidFill>
                <a:latin typeface="Courier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b="1" spc="300" dirty="0">
                <a:latin typeface="Courier"/>
                <a:ea typeface="Times New Roman" panose="02020603050405020304" pitchFamily="18" charset="0"/>
                <a:cs typeface="Courier"/>
              </a:rPr>
              <a:t>C</a:t>
            </a:r>
            <a:r>
              <a:rPr lang="en-US" sz="2000" spc="300" dirty="0">
                <a:latin typeface="Courier"/>
                <a:ea typeface="Times New Roman" panose="02020603050405020304" pitchFamily="18" charset="0"/>
                <a:cs typeface="Courier"/>
              </a:rPr>
              <a:t>CTC</a:t>
            </a:r>
            <a:endParaRPr lang="en-US" sz="2000" b="1" spc="3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ounded Rectangle 67">
            <a:extLst>
              <a:ext uri="{FF2B5EF4-FFF2-40B4-BE49-F238E27FC236}">
                <a16:creationId xmlns:a16="http://schemas.microsoft.com/office/drawing/2014/main" id="{9616E080-F09C-FBDC-3BA3-E2FA09317845}"/>
              </a:ext>
            </a:extLst>
          </p:cNvPr>
          <p:cNvSpPr/>
          <p:nvPr/>
        </p:nvSpPr>
        <p:spPr>
          <a:xfrm>
            <a:off x="1538820" y="2150586"/>
            <a:ext cx="2170538" cy="1086554"/>
          </a:xfrm>
          <a:prstGeom prst="roundRect">
            <a:avLst/>
          </a:prstGeom>
          <a:noFill/>
          <a:ln w="57150">
            <a:solidFill>
              <a:srgbClr val="1547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3D84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BCE6B84-3FB8-5347-D5B8-DFBA40DE9FF3}"/>
              </a:ext>
            </a:extLst>
          </p:cNvPr>
          <p:cNvGrpSpPr/>
          <p:nvPr/>
        </p:nvGrpSpPr>
        <p:grpSpPr>
          <a:xfrm>
            <a:off x="782439" y="4486486"/>
            <a:ext cx="4582887" cy="499972"/>
            <a:chOff x="7139704" y="5434391"/>
            <a:chExt cx="4582887" cy="499972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76947CE-F626-BEF7-C4DC-AC1E7B92F759}"/>
                </a:ext>
              </a:extLst>
            </p:cNvPr>
            <p:cNvGrpSpPr/>
            <p:nvPr/>
          </p:nvGrpSpPr>
          <p:grpSpPr>
            <a:xfrm>
              <a:off x="9705787" y="5434391"/>
              <a:ext cx="2016804" cy="499972"/>
              <a:chOff x="237216" y="4871341"/>
              <a:chExt cx="2016804" cy="499972"/>
            </a:xfrm>
          </p:grpSpPr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82B495EC-0E54-50B0-88A6-DABE809FA9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7216" y="4871341"/>
                <a:ext cx="1353375" cy="499972"/>
              </a:xfrm>
              <a:prstGeom prst="rect">
                <a:avLst/>
              </a:prstGeom>
            </p:spPr>
          </p:pic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A9488B57-46FC-3348-7680-27301EE352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r="46659"/>
              <a:stretch/>
            </p:blipFill>
            <p:spPr>
              <a:xfrm>
                <a:off x="1532114" y="4871341"/>
                <a:ext cx="721906" cy="499972"/>
              </a:xfrm>
              <a:prstGeom prst="rect">
                <a:avLst/>
              </a:prstGeom>
            </p:spPr>
          </p:pic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1B644790-8A70-351B-BA52-2EF30923123F}"/>
                </a:ext>
              </a:extLst>
            </p:cNvPr>
            <p:cNvGrpSpPr/>
            <p:nvPr/>
          </p:nvGrpSpPr>
          <p:grpSpPr>
            <a:xfrm>
              <a:off x="7139704" y="5434391"/>
              <a:ext cx="2646277" cy="499972"/>
              <a:chOff x="2463242" y="4968422"/>
              <a:chExt cx="2646277" cy="499972"/>
            </a:xfrm>
          </p:grpSpPr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35BCA72B-4DD6-A033-CF22-82C14A9BDF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63242" y="4968422"/>
                <a:ext cx="1353375" cy="499972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C203CB46-F34D-6B82-906F-AF3330291A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56144" y="4968422"/>
                <a:ext cx="1353375" cy="499972"/>
              </a:xfrm>
              <a:prstGeom prst="rect">
                <a:avLst/>
              </a:prstGeom>
            </p:spPr>
          </p:pic>
        </p:grpSp>
      </p:grpSp>
      <p:pic>
        <p:nvPicPr>
          <p:cNvPr id="67" name="Picture 66">
            <a:extLst>
              <a:ext uri="{FF2B5EF4-FFF2-40B4-BE49-F238E27FC236}">
                <a16:creationId xmlns:a16="http://schemas.microsoft.com/office/drawing/2014/main" id="{0FB9320F-4C7A-C77F-8C6B-0F0F8A965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19" y="2432304"/>
            <a:ext cx="1353375" cy="499972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F95324D3-C5F3-9CBC-0069-6A0B41922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9358" y="2432304"/>
            <a:ext cx="1353375" cy="499972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EC5B1F32-FD04-6D51-2559-3EFA158E21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6659"/>
          <a:stretch/>
        </p:blipFill>
        <p:spPr>
          <a:xfrm>
            <a:off x="5004256" y="2432304"/>
            <a:ext cx="721906" cy="49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12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3EF93B-8185-0A65-6638-FAC086497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the gel electrophoresis results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7703DA2-4DD4-E698-C905-06DAD1BD584A}"/>
              </a:ext>
            </a:extLst>
          </p:cNvPr>
          <p:cNvSpPr txBox="1"/>
          <p:nvPr/>
        </p:nvSpPr>
        <p:spPr>
          <a:xfrm rot="19494395">
            <a:off x="9584656" y="1679909"/>
            <a:ext cx="2212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>
                <a:solidFill>
                  <a:srgbClr val="C00000"/>
                </a:solidFill>
                <a:latin typeface="AMP_GothamRoundedBold" panose="02000000000000000000" pitchFamily="2" charset="77"/>
                <a:ea typeface="+mn-ea"/>
                <a:cs typeface="Arial" panose="020B0604020202020204" pitchFamily="34" charset="0"/>
              </a:rPr>
              <a:t>AS genotype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5912FE-8630-F481-62E0-14B0766EBC34}"/>
              </a:ext>
            </a:extLst>
          </p:cNvPr>
          <p:cNvSpPr txBox="1"/>
          <p:nvPr/>
        </p:nvSpPr>
        <p:spPr>
          <a:xfrm rot="19494395">
            <a:off x="7405896" y="1903208"/>
            <a:ext cx="129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AMP_GothamRoundedBold" panose="02000000000000000000" pitchFamily="2" charset="77"/>
                <a:ea typeface="+mn-ea"/>
                <a:cs typeface="Arial" panose="020B0604020202020204" pitchFamily="34" charset="0"/>
              </a:rPr>
              <a:t>Ladder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AFE5E40-7226-4CC8-8905-F92ED30A5809}"/>
              </a:ext>
            </a:extLst>
          </p:cNvPr>
          <p:cNvSpPr/>
          <p:nvPr/>
        </p:nvSpPr>
        <p:spPr>
          <a:xfrm>
            <a:off x="7429813" y="2649143"/>
            <a:ext cx="4419287" cy="3019905"/>
          </a:xfrm>
          <a:prstGeom prst="rect">
            <a:avLst/>
          </a:prstGeom>
          <a:solidFill>
            <a:srgbClr val="DEEB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MP_GothamRoundedBold" panose="02000000000000000000" pitchFamily="2" charset="77"/>
              <a:ea typeface="+mn-ea"/>
              <a:cs typeface="+mn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A56DABF-994F-9FA9-E510-727AD537CA05}"/>
              </a:ext>
            </a:extLst>
          </p:cNvPr>
          <p:cNvGrpSpPr/>
          <p:nvPr/>
        </p:nvGrpSpPr>
        <p:grpSpPr>
          <a:xfrm>
            <a:off x="6743313" y="3946729"/>
            <a:ext cx="667170" cy="1407590"/>
            <a:chOff x="4603042" y="3511145"/>
            <a:chExt cx="667170" cy="140759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6DFA851-B98B-2850-EF22-63C6F54F0E0A}"/>
                </a:ext>
              </a:extLst>
            </p:cNvPr>
            <p:cNvSpPr txBox="1"/>
            <p:nvPr/>
          </p:nvSpPr>
          <p:spPr>
            <a:xfrm>
              <a:off x="4651132" y="4549403"/>
              <a:ext cx="619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73"/>
                  </a:solidFill>
                  <a:effectLst/>
                  <a:uLnTx/>
                  <a:uFillTx/>
                  <a:latin typeface="AMP_GothamRoundedBold" panose="02000000000000000000" pitchFamily="2" charset="77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96CB4B9-9917-8B99-BBF0-C7F89C3C513D}"/>
                </a:ext>
              </a:extLst>
            </p:cNvPr>
            <p:cNvSpPr txBox="1"/>
            <p:nvPr/>
          </p:nvSpPr>
          <p:spPr>
            <a:xfrm>
              <a:off x="4604645" y="424165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73"/>
                  </a:solidFill>
                  <a:effectLst/>
                  <a:uLnTx/>
                  <a:uFillTx/>
                  <a:latin typeface="AMP_GothamRoundedBold" panose="02000000000000000000" pitchFamily="2" charset="77"/>
                  <a:ea typeface="+mn-ea"/>
                  <a:cs typeface="Arial" panose="020B0604020202020204" pitchFamily="34" charset="0"/>
                </a:rPr>
                <a:t>200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C812116-D4F7-2587-A17D-0109188AD486}"/>
                </a:ext>
              </a:extLst>
            </p:cNvPr>
            <p:cNvSpPr txBox="1"/>
            <p:nvPr/>
          </p:nvSpPr>
          <p:spPr>
            <a:xfrm>
              <a:off x="4606248" y="3873584"/>
              <a:ext cx="6639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73"/>
                  </a:solidFill>
                  <a:effectLst/>
                  <a:uLnTx/>
                  <a:uFillTx/>
                  <a:latin typeface="AMP_GothamRoundedBold" panose="02000000000000000000" pitchFamily="2" charset="77"/>
                  <a:ea typeface="+mn-ea"/>
                  <a:cs typeface="Arial" panose="020B0604020202020204" pitchFamily="34" charset="0"/>
                </a:rPr>
                <a:t>300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3281B83-7E6D-2F03-08A9-EBD9A92A8530}"/>
                </a:ext>
              </a:extLst>
            </p:cNvPr>
            <p:cNvSpPr txBox="1"/>
            <p:nvPr/>
          </p:nvSpPr>
          <p:spPr>
            <a:xfrm>
              <a:off x="4603042" y="3511145"/>
              <a:ext cx="667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73"/>
                  </a:solidFill>
                  <a:effectLst/>
                  <a:uLnTx/>
                  <a:uFillTx/>
                  <a:latin typeface="AMP_GothamRoundedBold" panose="02000000000000000000" pitchFamily="2" charset="77"/>
                  <a:ea typeface="+mn-ea"/>
                  <a:cs typeface="Arial" panose="020B0604020202020204" pitchFamily="34" charset="0"/>
                </a:rPr>
                <a:t>500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DA621F89-419F-E35B-3C4F-AA863F8AFDA5}"/>
              </a:ext>
            </a:extLst>
          </p:cNvPr>
          <p:cNvSpPr txBox="1"/>
          <p:nvPr/>
        </p:nvSpPr>
        <p:spPr>
          <a:xfrm>
            <a:off x="6650432" y="2715760"/>
            <a:ext cx="779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AMP_GothamRoundedBold" panose="02000000000000000000" pitchFamily="2" charset="77"/>
                <a:ea typeface="+mn-ea"/>
                <a:cs typeface="Arial" panose="020B0604020202020204" pitchFamily="34" charset="0"/>
              </a:rPr>
              <a:t>Base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AMP_GothamRoundedBold" panose="02000000000000000000" pitchFamily="2" charset="77"/>
                <a:ea typeface="+mn-ea"/>
                <a:cs typeface="Arial" panose="020B0604020202020204" pitchFamily="34" charset="0"/>
              </a:rPr>
              <a:t>Pairs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0C4C87C-0464-B146-AF71-DE692E43B282}"/>
              </a:ext>
            </a:extLst>
          </p:cNvPr>
          <p:cNvSpPr txBox="1"/>
          <p:nvPr/>
        </p:nvSpPr>
        <p:spPr>
          <a:xfrm>
            <a:off x="7747929" y="262655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D73"/>
              </a:solidFill>
              <a:effectLst/>
              <a:uLnTx/>
              <a:uFillTx/>
              <a:latin typeface="AMP_GothamRoundedBold" panose="02000000000000000000" pitchFamily="2" charset="77"/>
              <a:ea typeface="+mn-ea"/>
              <a:cs typeface="+mn-cs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F71E87D-7D12-922C-BC71-A5DF226E33FC}"/>
              </a:ext>
            </a:extLst>
          </p:cNvPr>
          <p:cNvCxnSpPr>
            <a:cxnSpLocks/>
          </p:cNvCxnSpPr>
          <p:nvPr/>
        </p:nvCxnSpPr>
        <p:spPr>
          <a:xfrm>
            <a:off x="7599493" y="4092066"/>
            <a:ext cx="550128" cy="0"/>
          </a:xfrm>
          <a:prstGeom prst="line">
            <a:avLst/>
          </a:prstGeom>
          <a:noFill/>
          <a:ln w="38100" cap="flat" cmpd="sng" algn="ctr">
            <a:solidFill>
              <a:srgbClr val="002D73"/>
            </a:solidFill>
            <a:prstDash val="solid"/>
            <a:miter lim="800000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1F923D4-B8D0-41FA-86C5-C12F9F0AE338}"/>
              </a:ext>
            </a:extLst>
          </p:cNvPr>
          <p:cNvCxnSpPr>
            <a:cxnSpLocks/>
          </p:cNvCxnSpPr>
          <p:nvPr/>
        </p:nvCxnSpPr>
        <p:spPr>
          <a:xfrm>
            <a:off x="7599493" y="4465806"/>
            <a:ext cx="550128" cy="0"/>
          </a:xfrm>
          <a:prstGeom prst="line">
            <a:avLst/>
          </a:prstGeom>
          <a:noFill/>
          <a:ln w="38100" cap="flat" cmpd="sng" algn="ctr">
            <a:solidFill>
              <a:srgbClr val="002D73"/>
            </a:solidFill>
            <a:prstDash val="solid"/>
            <a:miter lim="800000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0C74662-94C6-F7AF-0545-4551D91C44D6}"/>
              </a:ext>
            </a:extLst>
          </p:cNvPr>
          <p:cNvCxnSpPr>
            <a:cxnSpLocks/>
          </p:cNvCxnSpPr>
          <p:nvPr/>
        </p:nvCxnSpPr>
        <p:spPr>
          <a:xfrm>
            <a:off x="7599493" y="4799372"/>
            <a:ext cx="550128" cy="0"/>
          </a:xfrm>
          <a:prstGeom prst="line">
            <a:avLst/>
          </a:prstGeom>
          <a:noFill/>
          <a:ln w="38100" cap="flat" cmpd="sng" algn="ctr">
            <a:solidFill>
              <a:srgbClr val="002D73"/>
            </a:solidFill>
            <a:prstDash val="solid"/>
            <a:miter lim="800000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25E70A5-0CE4-E671-2909-33FD7375C3DD}"/>
              </a:ext>
            </a:extLst>
          </p:cNvPr>
          <p:cNvCxnSpPr>
            <a:cxnSpLocks/>
          </p:cNvCxnSpPr>
          <p:nvPr/>
        </p:nvCxnSpPr>
        <p:spPr>
          <a:xfrm>
            <a:off x="7599493" y="5138875"/>
            <a:ext cx="550128" cy="0"/>
          </a:xfrm>
          <a:prstGeom prst="line">
            <a:avLst/>
          </a:prstGeom>
          <a:noFill/>
          <a:ln w="38100" cap="flat" cmpd="sng" algn="ctr">
            <a:solidFill>
              <a:srgbClr val="002D73"/>
            </a:solidFill>
            <a:prstDash val="solid"/>
            <a:miter lim="800000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80B842CD-B8FC-B1BC-AD81-8838731EBA49}"/>
              </a:ext>
            </a:extLst>
          </p:cNvPr>
          <p:cNvSpPr txBox="1"/>
          <p:nvPr/>
        </p:nvSpPr>
        <p:spPr>
          <a:xfrm>
            <a:off x="6751135" y="3663702"/>
            <a:ext cx="65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AMP_GothamRoundedBold" panose="02000000000000000000" pitchFamily="2" charset="77"/>
                <a:ea typeface="+mn-ea"/>
                <a:cs typeface="Arial" panose="020B0604020202020204" pitchFamily="34" charset="0"/>
              </a:rPr>
              <a:t>700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E73C0CE-D286-29EE-EACF-278FFF26E6BF}"/>
              </a:ext>
            </a:extLst>
          </p:cNvPr>
          <p:cNvCxnSpPr>
            <a:cxnSpLocks/>
          </p:cNvCxnSpPr>
          <p:nvPr/>
        </p:nvCxnSpPr>
        <p:spPr>
          <a:xfrm>
            <a:off x="7599493" y="3809039"/>
            <a:ext cx="550128" cy="0"/>
          </a:xfrm>
          <a:prstGeom prst="line">
            <a:avLst/>
          </a:prstGeom>
          <a:noFill/>
          <a:ln w="38100" cap="flat" cmpd="sng" algn="ctr">
            <a:solidFill>
              <a:srgbClr val="002D73"/>
            </a:solidFill>
            <a:prstDash val="solid"/>
            <a:miter lim="800000"/>
          </a:ln>
          <a:effectLst/>
        </p:spPr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DFE51BB7-D955-5529-B283-71C78020FD68}"/>
              </a:ext>
            </a:extLst>
          </p:cNvPr>
          <p:cNvSpPr txBox="1"/>
          <p:nvPr/>
        </p:nvSpPr>
        <p:spPr>
          <a:xfrm>
            <a:off x="6647132" y="3235338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AMP_GothamRoundedBold" panose="02000000000000000000" pitchFamily="2" charset="77"/>
                <a:ea typeface="+mn-ea"/>
                <a:cs typeface="Arial" panose="020B0604020202020204" pitchFamily="34" charset="0"/>
              </a:rPr>
              <a:t>1200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D0D2E6A-F610-2F4C-6FEA-A32684C6A670}"/>
              </a:ext>
            </a:extLst>
          </p:cNvPr>
          <p:cNvCxnSpPr>
            <a:cxnSpLocks/>
          </p:cNvCxnSpPr>
          <p:nvPr/>
        </p:nvCxnSpPr>
        <p:spPr>
          <a:xfrm>
            <a:off x="7599493" y="3380675"/>
            <a:ext cx="550128" cy="0"/>
          </a:xfrm>
          <a:prstGeom prst="line">
            <a:avLst/>
          </a:prstGeom>
          <a:noFill/>
          <a:ln w="38100" cap="flat" cmpd="sng" algn="ctr">
            <a:solidFill>
              <a:srgbClr val="002D73"/>
            </a:solidFill>
            <a:prstDash val="solid"/>
            <a:miter lim="800000"/>
          </a:ln>
          <a:effectLst/>
        </p:spPr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4A219929-21AA-C7D8-9271-2D06ADD02601}"/>
              </a:ext>
            </a:extLst>
          </p:cNvPr>
          <p:cNvSpPr/>
          <p:nvPr/>
        </p:nvSpPr>
        <p:spPr>
          <a:xfrm flipV="1">
            <a:off x="7599493" y="2854823"/>
            <a:ext cx="550128" cy="90649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P_GothamRoundedBold" panose="02000000000000000000" pitchFamily="2" charset="77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DFA4EFA-0868-E1EA-35F1-B5F8596EE57D}"/>
              </a:ext>
            </a:extLst>
          </p:cNvPr>
          <p:cNvSpPr/>
          <p:nvPr/>
        </p:nvSpPr>
        <p:spPr>
          <a:xfrm flipV="1">
            <a:off x="8280825" y="2854820"/>
            <a:ext cx="550128" cy="90649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P_GothamRoundedBold" panose="02000000000000000000" pitchFamily="2" charset="77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614003E-59E8-68CB-328C-5146E91CDBF2}"/>
              </a:ext>
            </a:extLst>
          </p:cNvPr>
          <p:cNvSpPr/>
          <p:nvPr/>
        </p:nvSpPr>
        <p:spPr>
          <a:xfrm flipV="1">
            <a:off x="8990752" y="2854819"/>
            <a:ext cx="550128" cy="90649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P_GothamRoundedBold" panose="02000000000000000000" pitchFamily="2" charset="77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723D9DF-D35D-DEE5-349A-52D47CE68F06}"/>
              </a:ext>
            </a:extLst>
          </p:cNvPr>
          <p:cNvSpPr/>
          <p:nvPr/>
        </p:nvSpPr>
        <p:spPr>
          <a:xfrm flipV="1">
            <a:off x="9672084" y="2854821"/>
            <a:ext cx="550128" cy="90649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P_GothamRoundedBold" panose="02000000000000000000" pitchFamily="2" charset="77"/>
              <a:ea typeface="+mn-ea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00132CD-C29A-8038-1077-67243D851894}"/>
              </a:ext>
            </a:extLst>
          </p:cNvPr>
          <p:cNvSpPr txBox="1"/>
          <p:nvPr/>
        </p:nvSpPr>
        <p:spPr>
          <a:xfrm rot="19494395">
            <a:off x="8859107" y="1705017"/>
            <a:ext cx="2172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kern="1200" dirty="0">
                <a:solidFill>
                  <a:srgbClr val="003D84"/>
                </a:solidFill>
                <a:latin typeface="AMP_GothamRoundedBold" panose="02000000000000000000" pitchFamily="2" charset="77"/>
                <a:ea typeface="+mn-ea"/>
                <a:cs typeface="Arial" panose="020B0604020202020204" pitchFamily="34" charset="0"/>
              </a:rPr>
              <a:t>SS genotype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AD35A2B-1851-90F6-6992-D9B7BE882477}"/>
              </a:ext>
            </a:extLst>
          </p:cNvPr>
          <p:cNvCxnSpPr>
            <a:cxnSpLocks/>
          </p:cNvCxnSpPr>
          <p:nvPr/>
        </p:nvCxnSpPr>
        <p:spPr>
          <a:xfrm>
            <a:off x="8980883" y="4284835"/>
            <a:ext cx="550128" cy="0"/>
          </a:xfrm>
          <a:prstGeom prst="line">
            <a:avLst/>
          </a:prstGeom>
          <a:noFill/>
          <a:ln w="38100" cap="flat" cmpd="sng" algn="ctr">
            <a:solidFill>
              <a:srgbClr val="002D73"/>
            </a:solidFill>
            <a:prstDash val="solid"/>
            <a:miter lim="800000"/>
          </a:ln>
          <a:effectLst/>
        </p:spPr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76E64F61-D25E-DF33-8AB6-1B8088B2BEFF}"/>
              </a:ext>
            </a:extLst>
          </p:cNvPr>
          <p:cNvSpPr/>
          <p:nvPr/>
        </p:nvSpPr>
        <p:spPr>
          <a:xfrm flipV="1">
            <a:off x="10337312" y="2854819"/>
            <a:ext cx="550128" cy="90649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P_GothamRoundedBold" panose="02000000000000000000" pitchFamily="2" charset="77"/>
              <a:ea typeface="+mn-ea"/>
              <a:cs typeface="+mn-cs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6D95296-D095-AE42-A781-DA9C311D1B54}"/>
              </a:ext>
            </a:extLst>
          </p:cNvPr>
          <p:cNvSpPr/>
          <p:nvPr/>
        </p:nvSpPr>
        <p:spPr>
          <a:xfrm flipV="1">
            <a:off x="11018644" y="2854821"/>
            <a:ext cx="550128" cy="90649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P_GothamRoundedBold" panose="02000000000000000000" pitchFamily="2" charset="77"/>
              <a:ea typeface="+mn-ea"/>
              <a:cs typeface="+mn-cs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07FAA1D-31EA-6CE0-75AB-AF4353D2351D}"/>
              </a:ext>
            </a:extLst>
          </p:cNvPr>
          <p:cNvGrpSpPr/>
          <p:nvPr/>
        </p:nvGrpSpPr>
        <p:grpSpPr>
          <a:xfrm>
            <a:off x="8300281" y="4634979"/>
            <a:ext cx="550128" cy="292661"/>
            <a:chOff x="7203634" y="3069309"/>
            <a:chExt cx="550128" cy="292661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02EA44D5-04CA-DDB5-D924-1F6477B2E7DD}"/>
                </a:ext>
              </a:extLst>
            </p:cNvPr>
            <p:cNvCxnSpPr>
              <a:cxnSpLocks/>
            </p:cNvCxnSpPr>
            <p:nvPr/>
          </p:nvCxnSpPr>
          <p:spPr>
            <a:xfrm>
              <a:off x="7203634" y="3069309"/>
              <a:ext cx="550128" cy="0"/>
            </a:xfrm>
            <a:prstGeom prst="line">
              <a:avLst/>
            </a:prstGeom>
            <a:noFill/>
            <a:ln w="38100" cap="flat" cmpd="sng" algn="ctr">
              <a:solidFill>
                <a:srgbClr val="002D73"/>
              </a:solidFill>
              <a:prstDash val="solid"/>
              <a:miter lim="800000"/>
            </a:ln>
            <a:effectLst/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FD86B0A-B560-2853-2587-4AEB26555D76}"/>
                </a:ext>
              </a:extLst>
            </p:cNvPr>
            <p:cNvCxnSpPr>
              <a:cxnSpLocks/>
            </p:cNvCxnSpPr>
            <p:nvPr/>
          </p:nvCxnSpPr>
          <p:spPr>
            <a:xfrm>
              <a:off x="7203634" y="3361970"/>
              <a:ext cx="550128" cy="0"/>
            </a:xfrm>
            <a:prstGeom prst="line">
              <a:avLst/>
            </a:prstGeom>
            <a:noFill/>
            <a:ln w="38100" cap="flat" cmpd="sng" algn="ctr">
              <a:solidFill>
                <a:srgbClr val="002D73"/>
              </a:solidFill>
              <a:prstDash val="solid"/>
              <a:miter lim="800000"/>
            </a:ln>
            <a:effectLst/>
          </p:spPr>
        </p:cxn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6277CAC7-7745-1FDD-2B33-8F67F19CBD30}"/>
              </a:ext>
            </a:extLst>
          </p:cNvPr>
          <p:cNvSpPr txBox="1"/>
          <p:nvPr/>
        </p:nvSpPr>
        <p:spPr>
          <a:xfrm rot="19494395">
            <a:off x="8150620" y="1679910"/>
            <a:ext cx="2249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kern="1200" dirty="0">
                <a:solidFill>
                  <a:srgbClr val="003D84"/>
                </a:solidFill>
                <a:latin typeface="AMP_GothamRoundedBold" panose="02000000000000000000" pitchFamily="2" charset="77"/>
                <a:ea typeface="+mn-ea"/>
                <a:cs typeface="Arial" panose="020B0604020202020204" pitchFamily="34" charset="0"/>
              </a:rPr>
              <a:t>AA genotype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5938D32-22BB-D03C-5E6C-715C41506D4C}"/>
              </a:ext>
            </a:extLst>
          </p:cNvPr>
          <p:cNvCxnSpPr>
            <a:cxnSpLocks/>
          </p:cNvCxnSpPr>
          <p:nvPr/>
        </p:nvCxnSpPr>
        <p:spPr>
          <a:xfrm flipH="1">
            <a:off x="10334131" y="4650061"/>
            <a:ext cx="229094" cy="1241"/>
          </a:xfrm>
          <a:prstGeom prst="straightConnector1">
            <a:avLst/>
          </a:prstGeom>
          <a:ln w="3175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39DEC71-6C21-C2BC-6EF4-8C024F022A0F}"/>
              </a:ext>
            </a:extLst>
          </p:cNvPr>
          <p:cNvCxnSpPr>
            <a:cxnSpLocks/>
          </p:cNvCxnSpPr>
          <p:nvPr/>
        </p:nvCxnSpPr>
        <p:spPr>
          <a:xfrm flipH="1">
            <a:off x="10334131" y="4968802"/>
            <a:ext cx="229094" cy="0"/>
          </a:xfrm>
          <a:prstGeom prst="straightConnector1">
            <a:avLst/>
          </a:prstGeom>
          <a:ln w="3175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47C08C35-9FB5-1AF3-CA10-84E4F36D6EF1}"/>
              </a:ext>
            </a:extLst>
          </p:cNvPr>
          <p:cNvSpPr txBox="1"/>
          <p:nvPr/>
        </p:nvSpPr>
        <p:spPr>
          <a:xfrm>
            <a:off x="10546753" y="4754154"/>
            <a:ext cx="1354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kern="1200" dirty="0">
                <a:solidFill>
                  <a:srgbClr val="C00000"/>
                </a:solidFill>
                <a:latin typeface="AMP_GothamRoundedBold" panose="02000000000000000000" pitchFamily="2" charset="77"/>
                <a:ea typeface="+mn-ea"/>
                <a:cs typeface="+mn-cs"/>
              </a:rPr>
              <a:t>150 bp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DF404AF-E919-A390-8F07-2F301BFB30EC}"/>
              </a:ext>
            </a:extLst>
          </p:cNvPr>
          <p:cNvSpPr txBox="1"/>
          <p:nvPr/>
        </p:nvSpPr>
        <p:spPr>
          <a:xfrm>
            <a:off x="10546754" y="4419229"/>
            <a:ext cx="1305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kern="1200" dirty="0">
                <a:solidFill>
                  <a:srgbClr val="C00000"/>
                </a:solidFill>
                <a:latin typeface="AMP_GothamRoundedBold" panose="02000000000000000000" pitchFamily="2" charset="77"/>
                <a:ea typeface="+mn-ea"/>
                <a:cs typeface="+mn-cs"/>
              </a:rPr>
              <a:t>250 bp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66BA893-4F1D-D5F7-709A-8DDDEAD59823}"/>
              </a:ext>
            </a:extLst>
          </p:cNvPr>
          <p:cNvCxnSpPr>
            <a:cxnSpLocks/>
          </p:cNvCxnSpPr>
          <p:nvPr/>
        </p:nvCxnSpPr>
        <p:spPr>
          <a:xfrm>
            <a:off x="9684056" y="4282437"/>
            <a:ext cx="550128" cy="0"/>
          </a:xfrm>
          <a:prstGeom prst="line">
            <a:avLst/>
          </a:prstGeom>
          <a:noFill/>
          <a:ln w="38100" cap="flat" cmpd="sng" algn="ctr">
            <a:solidFill>
              <a:srgbClr val="002D73"/>
            </a:solidFill>
            <a:prstDash val="solid"/>
            <a:miter lim="800000"/>
          </a:ln>
          <a:effectLst/>
        </p:spPr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B6A3C10-B9D9-F819-4A5C-63B28FADC229}"/>
              </a:ext>
            </a:extLst>
          </p:cNvPr>
          <p:cNvGrpSpPr/>
          <p:nvPr/>
        </p:nvGrpSpPr>
        <p:grpSpPr>
          <a:xfrm>
            <a:off x="9702419" y="4657293"/>
            <a:ext cx="550128" cy="292661"/>
            <a:chOff x="7203634" y="3069309"/>
            <a:chExt cx="550128" cy="292661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4B71F8CB-0440-CFD2-4EBF-9C8F6E91BAF5}"/>
                </a:ext>
              </a:extLst>
            </p:cNvPr>
            <p:cNvCxnSpPr>
              <a:cxnSpLocks/>
            </p:cNvCxnSpPr>
            <p:nvPr/>
          </p:nvCxnSpPr>
          <p:spPr>
            <a:xfrm>
              <a:off x="7203634" y="3069309"/>
              <a:ext cx="550128" cy="0"/>
            </a:xfrm>
            <a:prstGeom prst="line">
              <a:avLst/>
            </a:prstGeom>
            <a:noFill/>
            <a:ln w="38100" cap="flat" cmpd="sng" algn="ctr">
              <a:solidFill>
                <a:srgbClr val="002D73"/>
              </a:solidFill>
              <a:prstDash val="solid"/>
              <a:miter lim="800000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54FB7EE-3836-6793-1CBD-04177577D5AE}"/>
                </a:ext>
              </a:extLst>
            </p:cNvPr>
            <p:cNvCxnSpPr>
              <a:cxnSpLocks/>
            </p:cNvCxnSpPr>
            <p:nvPr/>
          </p:nvCxnSpPr>
          <p:spPr>
            <a:xfrm>
              <a:off x="7203634" y="3361970"/>
              <a:ext cx="550128" cy="0"/>
            </a:xfrm>
            <a:prstGeom prst="line">
              <a:avLst/>
            </a:prstGeom>
            <a:noFill/>
            <a:ln w="38100" cap="flat" cmpd="sng" algn="ctr">
              <a:solidFill>
                <a:srgbClr val="002D73"/>
              </a:solidFill>
              <a:prstDash val="solid"/>
              <a:miter lim="800000"/>
            </a:ln>
            <a:effectLst/>
          </p:spPr>
        </p:cxnSp>
      </p:grp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19F237C-BE96-A663-DCF4-A4464D1ACB5A}"/>
              </a:ext>
            </a:extLst>
          </p:cNvPr>
          <p:cNvCxnSpPr>
            <a:cxnSpLocks/>
          </p:cNvCxnSpPr>
          <p:nvPr/>
        </p:nvCxnSpPr>
        <p:spPr>
          <a:xfrm flipH="1" flipV="1">
            <a:off x="10334131" y="4267123"/>
            <a:ext cx="251319" cy="77"/>
          </a:xfrm>
          <a:prstGeom prst="straightConnector1">
            <a:avLst/>
          </a:prstGeom>
          <a:ln w="3175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C1A6F874-1248-C97D-6C3D-85687D7F39C0}"/>
              </a:ext>
            </a:extLst>
          </p:cNvPr>
          <p:cNvSpPr txBox="1"/>
          <p:nvPr/>
        </p:nvSpPr>
        <p:spPr>
          <a:xfrm>
            <a:off x="10546754" y="4035050"/>
            <a:ext cx="1354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kern="1200" dirty="0">
                <a:solidFill>
                  <a:srgbClr val="C00000"/>
                </a:solidFill>
                <a:latin typeface="AMP_GothamRoundedBold" panose="02000000000000000000" pitchFamily="2" charset="77"/>
                <a:ea typeface="+mn-ea"/>
                <a:cs typeface="+mn-cs"/>
              </a:rPr>
              <a:t>400 bp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6E6D203-A3E0-626A-BDDE-D57482B192DA}"/>
              </a:ext>
            </a:extLst>
          </p:cNvPr>
          <p:cNvGrpSpPr/>
          <p:nvPr/>
        </p:nvGrpSpPr>
        <p:grpSpPr>
          <a:xfrm>
            <a:off x="9607078" y="3994622"/>
            <a:ext cx="2560724" cy="1519063"/>
            <a:chOff x="8736897" y="2844726"/>
            <a:chExt cx="2560724" cy="1519063"/>
          </a:xfrm>
        </p:grpSpPr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277C1DFA-5A11-C91F-C406-861CD699734D}"/>
                </a:ext>
              </a:extLst>
            </p:cNvPr>
            <p:cNvSpPr/>
            <p:nvPr/>
          </p:nvSpPr>
          <p:spPr>
            <a:xfrm>
              <a:off x="8736897" y="2844726"/>
              <a:ext cx="2560724" cy="151906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D73"/>
                </a:solidFill>
                <a:latin typeface="AMP_GothamRoundedBold" panose="02000000000000000000" pitchFamily="2" charset="7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D02D7DC-6339-85A5-9508-10BECF476D3C}"/>
                </a:ext>
              </a:extLst>
            </p:cNvPr>
            <p:cNvSpPr txBox="1"/>
            <p:nvPr/>
          </p:nvSpPr>
          <p:spPr>
            <a:xfrm>
              <a:off x="8900809" y="2975141"/>
              <a:ext cx="218083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2D73"/>
                  </a:solidFill>
                  <a:latin typeface="AMP_GothamRoundedBold" panose="02000000000000000000" pitchFamily="2" charset="77"/>
                </a:rPr>
                <a:t>What will this look like on the gel?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354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A3BBC-805D-D5FD-3BC7-3A9F5669A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46161B2-3611-073B-B5A7-7B91BAC70398}"/>
              </a:ext>
            </a:extLst>
          </p:cNvPr>
          <p:cNvGraphicFramePr>
            <a:graphicFrameLocks noGrp="1"/>
          </p:cNvGraphicFramePr>
          <p:nvPr/>
        </p:nvGraphicFramePr>
        <p:xfrm>
          <a:off x="129302" y="3332371"/>
          <a:ext cx="11605498" cy="3423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7264">
                  <a:extLst>
                    <a:ext uri="{9D8B030D-6E8A-4147-A177-3AD203B41FA5}">
                      <a16:colId xmlns:a16="http://schemas.microsoft.com/office/drawing/2014/main" val="4176974777"/>
                    </a:ext>
                  </a:extLst>
                </a:gridCol>
                <a:gridCol w="1869320">
                  <a:extLst>
                    <a:ext uri="{9D8B030D-6E8A-4147-A177-3AD203B41FA5}">
                      <a16:colId xmlns:a16="http://schemas.microsoft.com/office/drawing/2014/main" val="2594542750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749119411"/>
                    </a:ext>
                  </a:extLst>
                </a:gridCol>
                <a:gridCol w="1937657">
                  <a:extLst>
                    <a:ext uri="{9D8B030D-6E8A-4147-A177-3AD203B41FA5}">
                      <a16:colId xmlns:a16="http://schemas.microsoft.com/office/drawing/2014/main" val="412562880"/>
                    </a:ext>
                  </a:extLst>
                </a:gridCol>
                <a:gridCol w="2046514">
                  <a:extLst>
                    <a:ext uri="{9D8B030D-6E8A-4147-A177-3AD203B41FA5}">
                      <a16:colId xmlns:a16="http://schemas.microsoft.com/office/drawing/2014/main" val="1202665269"/>
                    </a:ext>
                  </a:extLst>
                </a:gridCol>
              </a:tblGrid>
              <a:tr h="366193"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Jacqueline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Kumar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Lewis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Marie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212225"/>
                  </a:ext>
                </a:extLst>
              </a:tr>
              <a:tr h="497449">
                <a:tc>
                  <a:txBody>
                    <a:bodyPr/>
                    <a:lstStyle/>
                    <a:p>
                      <a:pPr rtl="0"/>
                      <a:r>
                        <a:rPr lang="en-US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Sickle cell allele</a:t>
                      </a:r>
                      <a:endParaRPr lang="en-US" sz="2400" b="0" dirty="0">
                        <a:effectLst/>
                        <a:latin typeface="AMP_GothamRoundedBold" panose="02000000000000000000" pitchFamily="2" charset="77"/>
                      </a:endParaRPr>
                    </a:p>
                    <a:p>
                      <a:pPr rtl="0"/>
                      <a:r>
                        <a:rPr lang="en-US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(400 bp)</a:t>
                      </a:r>
                      <a:endParaRPr lang="en-US" sz="2400" b="0" dirty="0">
                        <a:effectLst/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1368360"/>
                  </a:ext>
                </a:extLst>
              </a:tr>
              <a:tr h="497449">
                <a:tc>
                  <a:txBody>
                    <a:bodyPr/>
                    <a:lstStyle/>
                    <a:p>
                      <a:r>
                        <a:rPr lang="en-US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Normal </a:t>
                      </a:r>
                      <a:r>
                        <a:rPr lang="el-GR" sz="2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β</a:t>
                      </a:r>
                      <a:r>
                        <a:rPr lang="el-GR" sz="24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24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globin</a:t>
                      </a:r>
                      <a:r>
                        <a:rPr lang="en-US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 allele (250 + 150 bp)</a:t>
                      </a:r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907801"/>
                  </a:ext>
                </a:extLst>
              </a:tr>
              <a:tr h="497449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Genotype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7823916"/>
                  </a:ext>
                </a:extLst>
              </a:tr>
              <a:tr h="497449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Phenotype</a:t>
                      </a:r>
                    </a:p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9576128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480C73CC-BD27-2087-DBCC-5AD26945407C}"/>
              </a:ext>
            </a:extLst>
          </p:cNvPr>
          <p:cNvGrpSpPr/>
          <p:nvPr/>
        </p:nvGrpSpPr>
        <p:grpSpPr>
          <a:xfrm>
            <a:off x="3280435" y="1698201"/>
            <a:ext cx="625589" cy="1172756"/>
            <a:chOff x="4652735" y="3436805"/>
            <a:chExt cx="625589" cy="117275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835E014-CA51-8596-B9E8-97FA7FD15B05}"/>
                </a:ext>
              </a:extLst>
            </p:cNvPr>
            <p:cNvSpPr txBox="1"/>
            <p:nvPr/>
          </p:nvSpPr>
          <p:spPr>
            <a:xfrm>
              <a:off x="4694413" y="4332562"/>
              <a:ext cx="5757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latin typeface="AMP_GothamLight" pitchFamily="2" charset="0"/>
                  <a:cs typeface="Arial" panose="020B0604020202020204" pitchFamily="34" charset="0"/>
                </a:rPr>
                <a:t>100 -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AC94D60-D22A-E7BE-25B7-E1D1C4C188C3}"/>
                </a:ext>
              </a:extLst>
            </p:cNvPr>
            <p:cNvSpPr txBox="1"/>
            <p:nvPr/>
          </p:nvSpPr>
          <p:spPr>
            <a:xfrm>
              <a:off x="4662450" y="4023183"/>
              <a:ext cx="6158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latin typeface="AMP_GothamLight" pitchFamily="2" charset="0"/>
                  <a:cs typeface="Arial" panose="020B0604020202020204" pitchFamily="34" charset="0"/>
                </a:rPr>
                <a:t>200 -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7E3039-A226-EE73-FB6F-F336F64B410D}"/>
                </a:ext>
              </a:extLst>
            </p:cNvPr>
            <p:cNvSpPr txBox="1"/>
            <p:nvPr/>
          </p:nvSpPr>
          <p:spPr>
            <a:xfrm>
              <a:off x="4652735" y="3799244"/>
              <a:ext cx="6174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latin typeface="AMP_GothamLight" pitchFamily="2" charset="0"/>
                  <a:cs typeface="Arial" panose="020B0604020202020204" pitchFamily="34" charset="0"/>
                </a:rPr>
                <a:t>300 -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6B8948-B06A-90D6-1A18-E302E30558C6}"/>
                </a:ext>
              </a:extLst>
            </p:cNvPr>
            <p:cNvSpPr txBox="1"/>
            <p:nvPr/>
          </p:nvSpPr>
          <p:spPr>
            <a:xfrm>
              <a:off x="4652735" y="3436805"/>
              <a:ext cx="6174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latin typeface="AMP_GothamLight" pitchFamily="2" charset="0"/>
                  <a:cs typeface="Arial" panose="020B0604020202020204" pitchFamily="34" charset="0"/>
                </a:rPr>
                <a:t>500 -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D9BF21B-634D-A82A-333B-B0C5E39CE7E2}"/>
              </a:ext>
            </a:extLst>
          </p:cNvPr>
          <p:cNvSpPr txBox="1"/>
          <p:nvPr/>
        </p:nvSpPr>
        <p:spPr>
          <a:xfrm>
            <a:off x="3252908" y="777325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latin typeface="AMP_GothamLight" pitchFamily="2" charset="0"/>
                <a:cs typeface="Arial" panose="020B0604020202020204" pitchFamily="34" charset="0"/>
              </a:rPr>
              <a:t>Base</a:t>
            </a:r>
          </a:p>
          <a:p>
            <a:pPr algn="r"/>
            <a:r>
              <a:rPr lang="en-US" sz="1200" b="1" dirty="0">
                <a:latin typeface="AMP_GothamLight" pitchFamily="2" charset="0"/>
                <a:cs typeface="Arial" panose="020B0604020202020204" pitchFamily="34" charset="0"/>
              </a:rPr>
              <a:t>pairs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487915-0331-615F-2E4C-F8D1A4489ED2}"/>
              </a:ext>
            </a:extLst>
          </p:cNvPr>
          <p:cNvSpPr txBox="1"/>
          <p:nvPr/>
        </p:nvSpPr>
        <p:spPr>
          <a:xfrm>
            <a:off x="3286720" y="1528016"/>
            <a:ext cx="6111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latin typeface="AMP_GothamLight" pitchFamily="2" charset="0"/>
                <a:cs typeface="Arial" panose="020B0604020202020204" pitchFamily="34" charset="0"/>
              </a:rPr>
              <a:t>700 -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FFC349-25D1-BF8F-96FB-57667A8FA64E}"/>
              </a:ext>
            </a:extLst>
          </p:cNvPr>
          <p:cNvSpPr txBox="1"/>
          <p:nvPr/>
        </p:nvSpPr>
        <p:spPr>
          <a:xfrm>
            <a:off x="3189064" y="1159124"/>
            <a:ext cx="708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latin typeface="AMP_GothamLight" pitchFamily="2" charset="0"/>
                <a:cs typeface="Arial" panose="020B0604020202020204" pitchFamily="34" charset="0"/>
              </a:rPr>
              <a:t>1,200 -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441003-428F-000E-284E-63888129480A}"/>
              </a:ext>
            </a:extLst>
          </p:cNvPr>
          <p:cNvSpPr txBox="1"/>
          <p:nvPr/>
        </p:nvSpPr>
        <p:spPr>
          <a:xfrm>
            <a:off x="5597371" y="501568"/>
            <a:ext cx="40107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>
                <a:latin typeface="AMP_GothamRoundedBold" panose="02000000000000000000" pitchFamily="2" charset="77"/>
                <a:cs typeface="Arial" panose="020B0604020202020204" pitchFamily="34" charset="0"/>
              </a:rPr>
              <a:t>J</a:t>
            </a:r>
          </a:p>
        </p:txBody>
      </p:sp>
      <p:pic>
        <p:nvPicPr>
          <p:cNvPr id="33" name="Graphic 32" descr="Checkmark">
            <a:extLst>
              <a:ext uri="{FF2B5EF4-FFF2-40B4-BE49-F238E27FC236}">
                <a16:creationId xmlns:a16="http://schemas.microsoft.com/office/drawing/2014/main" id="{0B4E0696-922E-529C-567F-6FA10D5DF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29207" y="3883614"/>
            <a:ext cx="672643" cy="672643"/>
          </a:xfrm>
          <a:prstGeom prst="rect">
            <a:avLst/>
          </a:prstGeom>
        </p:spPr>
      </p:pic>
      <p:pic>
        <p:nvPicPr>
          <p:cNvPr id="34" name="Graphic 33" descr="Checkmark">
            <a:extLst>
              <a:ext uri="{FF2B5EF4-FFF2-40B4-BE49-F238E27FC236}">
                <a16:creationId xmlns:a16="http://schemas.microsoft.com/office/drawing/2014/main" id="{3EEFCE65-06CE-9A3B-9BB9-7F78C9A3B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7433" y="4699631"/>
            <a:ext cx="672643" cy="6726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8FEFB4-15C3-D4C1-7AC2-87919141DE2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" t="31991" r="58688" b="31741"/>
          <a:stretch/>
        </p:blipFill>
        <p:spPr>
          <a:xfrm>
            <a:off x="3906024" y="1030893"/>
            <a:ext cx="2504631" cy="21988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846EEF-8BE5-75C1-BA0D-E8890C596464}"/>
              </a:ext>
            </a:extLst>
          </p:cNvPr>
          <p:cNvSpPr txBox="1"/>
          <p:nvPr/>
        </p:nvSpPr>
        <p:spPr>
          <a:xfrm>
            <a:off x="4227048" y="5444746"/>
            <a:ext cx="1076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B96A29-BCB4-6BAF-0A78-1A4262C5F778}"/>
              </a:ext>
            </a:extLst>
          </p:cNvPr>
          <p:cNvSpPr txBox="1"/>
          <p:nvPr/>
        </p:nvSpPr>
        <p:spPr>
          <a:xfrm>
            <a:off x="3852749" y="5934149"/>
            <a:ext cx="18658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Sickle cell trait</a:t>
            </a:r>
          </a:p>
        </p:txBody>
      </p:sp>
      <p:sp>
        <p:nvSpPr>
          <p:cNvPr id="36" name="Title 2">
            <a:extLst>
              <a:ext uri="{FF2B5EF4-FFF2-40B4-BE49-F238E27FC236}">
                <a16:creationId xmlns:a16="http://schemas.microsoft.com/office/drawing/2014/main" id="{07D55AF0-1A78-B425-ECE8-D6E85BE6A233}"/>
              </a:ext>
            </a:extLst>
          </p:cNvPr>
          <p:cNvSpPr txBox="1">
            <a:spLocks/>
          </p:cNvSpPr>
          <p:nvPr/>
        </p:nvSpPr>
        <p:spPr>
          <a:xfrm>
            <a:off x="140254" y="186464"/>
            <a:ext cx="11339945" cy="8594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sz="3600" b="1" dirty="0">
                <a:solidFill>
                  <a:srgbClr val="D10F3A"/>
                </a:solidFill>
                <a:latin typeface="Helvetica" pitchFamily="2" charset="0"/>
              </a:rPr>
              <a:t>Expected results</a:t>
            </a:r>
            <a:endParaRPr lang="en-US" sz="3600" b="1" dirty="0">
              <a:solidFill>
                <a:srgbClr val="D10F3A"/>
              </a:solidFill>
              <a:highlight>
                <a:srgbClr val="FFFF00"/>
              </a:highlight>
              <a:latin typeface="Helvetica" pitchFamily="2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5D3AA05-7ED5-AF48-989E-232875219B86}"/>
              </a:ext>
            </a:extLst>
          </p:cNvPr>
          <p:cNvGrpSpPr/>
          <p:nvPr/>
        </p:nvGrpSpPr>
        <p:grpSpPr>
          <a:xfrm>
            <a:off x="6453135" y="1790534"/>
            <a:ext cx="1496719" cy="983724"/>
            <a:chOff x="7641855" y="1790534"/>
            <a:chExt cx="1496719" cy="98372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4B6B04F-57FA-8F97-AE73-AFF41AEF4FE6}"/>
                </a:ext>
              </a:extLst>
            </p:cNvPr>
            <p:cNvSpPr txBox="1"/>
            <p:nvPr/>
          </p:nvSpPr>
          <p:spPr>
            <a:xfrm>
              <a:off x="8054623" y="1790534"/>
              <a:ext cx="10839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400 bp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F03DDCE-0405-0CDB-C4B9-3B9C4731AF11}"/>
                </a:ext>
              </a:extLst>
            </p:cNvPr>
            <p:cNvSpPr txBox="1"/>
            <p:nvPr/>
          </p:nvSpPr>
          <p:spPr>
            <a:xfrm>
              <a:off x="8073058" y="2102463"/>
              <a:ext cx="1047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250 bp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BA7770-B62D-AD92-0C1A-A37F35B4BC51}"/>
                </a:ext>
              </a:extLst>
            </p:cNvPr>
            <p:cNvSpPr txBox="1"/>
            <p:nvPr/>
          </p:nvSpPr>
          <p:spPr>
            <a:xfrm>
              <a:off x="8078055" y="2404926"/>
              <a:ext cx="10005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150 bp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424C859-190B-5169-B9A0-3835BF6EBE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41855" y="2017023"/>
              <a:ext cx="431203" cy="0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7F6FA7D1-E614-47C9-DE0C-9AED3BE2B0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41855" y="2309937"/>
              <a:ext cx="431203" cy="0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A63E4DF-3858-C8DA-1534-604BDE4146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41855" y="2578095"/>
              <a:ext cx="431203" cy="0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4756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A3BBC-805D-D5FD-3BC7-3A9F5669A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46161B2-3611-073B-B5A7-7B91BAC70398}"/>
              </a:ext>
            </a:extLst>
          </p:cNvPr>
          <p:cNvGraphicFramePr>
            <a:graphicFrameLocks noGrp="1"/>
          </p:cNvGraphicFramePr>
          <p:nvPr/>
        </p:nvGraphicFramePr>
        <p:xfrm>
          <a:off x="129302" y="3332371"/>
          <a:ext cx="11605498" cy="3423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7264">
                  <a:extLst>
                    <a:ext uri="{9D8B030D-6E8A-4147-A177-3AD203B41FA5}">
                      <a16:colId xmlns:a16="http://schemas.microsoft.com/office/drawing/2014/main" val="4176974777"/>
                    </a:ext>
                  </a:extLst>
                </a:gridCol>
                <a:gridCol w="1869320">
                  <a:extLst>
                    <a:ext uri="{9D8B030D-6E8A-4147-A177-3AD203B41FA5}">
                      <a16:colId xmlns:a16="http://schemas.microsoft.com/office/drawing/2014/main" val="2594542750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749119411"/>
                    </a:ext>
                  </a:extLst>
                </a:gridCol>
                <a:gridCol w="1937657">
                  <a:extLst>
                    <a:ext uri="{9D8B030D-6E8A-4147-A177-3AD203B41FA5}">
                      <a16:colId xmlns:a16="http://schemas.microsoft.com/office/drawing/2014/main" val="412562880"/>
                    </a:ext>
                  </a:extLst>
                </a:gridCol>
                <a:gridCol w="2046514">
                  <a:extLst>
                    <a:ext uri="{9D8B030D-6E8A-4147-A177-3AD203B41FA5}">
                      <a16:colId xmlns:a16="http://schemas.microsoft.com/office/drawing/2014/main" val="1202665269"/>
                    </a:ext>
                  </a:extLst>
                </a:gridCol>
              </a:tblGrid>
              <a:tr h="366193"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Jacqueline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Kumar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Lewis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Marie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212225"/>
                  </a:ext>
                </a:extLst>
              </a:tr>
              <a:tr h="497449">
                <a:tc>
                  <a:txBody>
                    <a:bodyPr/>
                    <a:lstStyle/>
                    <a:p>
                      <a:pPr rtl="0"/>
                      <a:r>
                        <a:rPr lang="en-US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Sickle cell allele</a:t>
                      </a:r>
                      <a:endParaRPr lang="en-US" sz="2400" b="0" dirty="0">
                        <a:effectLst/>
                        <a:latin typeface="AMP_GothamRoundedBold" panose="02000000000000000000" pitchFamily="2" charset="77"/>
                      </a:endParaRPr>
                    </a:p>
                    <a:p>
                      <a:pPr rtl="0"/>
                      <a:r>
                        <a:rPr lang="en-US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(400 bp)</a:t>
                      </a:r>
                      <a:endParaRPr lang="en-US" sz="2400" b="0" dirty="0">
                        <a:effectLst/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1368360"/>
                  </a:ext>
                </a:extLst>
              </a:tr>
              <a:tr h="497449">
                <a:tc>
                  <a:txBody>
                    <a:bodyPr/>
                    <a:lstStyle/>
                    <a:p>
                      <a:r>
                        <a:rPr lang="en-US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Normal </a:t>
                      </a:r>
                      <a:r>
                        <a:rPr lang="el-GR" sz="2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β</a:t>
                      </a:r>
                      <a:r>
                        <a:rPr lang="el-GR" sz="24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24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globin</a:t>
                      </a:r>
                      <a:r>
                        <a:rPr lang="en-US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 allele (250 + 150 bp)</a:t>
                      </a:r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907801"/>
                  </a:ext>
                </a:extLst>
              </a:tr>
              <a:tr h="497449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Genotype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7823916"/>
                  </a:ext>
                </a:extLst>
              </a:tr>
              <a:tr h="497449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Phenotype</a:t>
                      </a:r>
                    </a:p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9576128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480C73CC-BD27-2087-DBCC-5AD26945407C}"/>
              </a:ext>
            </a:extLst>
          </p:cNvPr>
          <p:cNvGrpSpPr/>
          <p:nvPr/>
        </p:nvGrpSpPr>
        <p:grpSpPr>
          <a:xfrm>
            <a:off x="3280435" y="1698201"/>
            <a:ext cx="625589" cy="1172756"/>
            <a:chOff x="4652735" y="3436805"/>
            <a:chExt cx="625589" cy="117275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835E014-CA51-8596-B9E8-97FA7FD15B05}"/>
                </a:ext>
              </a:extLst>
            </p:cNvPr>
            <p:cNvSpPr txBox="1"/>
            <p:nvPr/>
          </p:nvSpPr>
          <p:spPr>
            <a:xfrm>
              <a:off x="4694413" y="4332562"/>
              <a:ext cx="5757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latin typeface="AMP_GothamLight" pitchFamily="2" charset="0"/>
                  <a:cs typeface="Arial" panose="020B0604020202020204" pitchFamily="34" charset="0"/>
                </a:rPr>
                <a:t>100 -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AC94D60-D22A-E7BE-25B7-E1D1C4C188C3}"/>
                </a:ext>
              </a:extLst>
            </p:cNvPr>
            <p:cNvSpPr txBox="1"/>
            <p:nvPr/>
          </p:nvSpPr>
          <p:spPr>
            <a:xfrm>
              <a:off x="4662450" y="4023183"/>
              <a:ext cx="6158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latin typeface="AMP_GothamLight" pitchFamily="2" charset="0"/>
                  <a:cs typeface="Arial" panose="020B0604020202020204" pitchFamily="34" charset="0"/>
                </a:rPr>
                <a:t>200 -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7E3039-A226-EE73-FB6F-F336F64B410D}"/>
                </a:ext>
              </a:extLst>
            </p:cNvPr>
            <p:cNvSpPr txBox="1"/>
            <p:nvPr/>
          </p:nvSpPr>
          <p:spPr>
            <a:xfrm>
              <a:off x="4652735" y="3799244"/>
              <a:ext cx="6174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latin typeface="AMP_GothamLight" pitchFamily="2" charset="0"/>
                  <a:cs typeface="Arial" panose="020B0604020202020204" pitchFamily="34" charset="0"/>
                </a:rPr>
                <a:t>300 -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6B8948-B06A-90D6-1A18-E302E30558C6}"/>
                </a:ext>
              </a:extLst>
            </p:cNvPr>
            <p:cNvSpPr txBox="1"/>
            <p:nvPr/>
          </p:nvSpPr>
          <p:spPr>
            <a:xfrm>
              <a:off x="4652735" y="3436805"/>
              <a:ext cx="6174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latin typeface="AMP_GothamLight" pitchFamily="2" charset="0"/>
                  <a:cs typeface="Arial" panose="020B0604020202020204" pitchFamily="34" charset="0"/>
                </a:rPr>
                <a:t>500 -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D9BF21B-634D-A82A-333B-B0C5E39CE7E2}"/>
              </a:ext>
            </a:extLst>
          </p:cNvPr>
          <p:cNvSpPr txBox="1"/>
          <p:nvPr/>
        </p:nvSpPr>
        <p:spPr>
          <a:xfrm>
            <a:off x="3252908" y="777325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latin typeface="AMP_GothamLight" pitchFamily="2" charset="0"/>
                <a:cs typeface="Arial" panose="020B0604020202020204" pitchFamily="34" charset="0"/>
              </a:rPr>
              <a:t>Base</a:t>
            </a:r>
          </a:p>
          <a:p>
            <a:pPr algn="r"/>
            <a:r>
              <a:rPr lang="en-US" sz="1200" b="1" dirty="0">
                <a:latin typeface="AMP_GothamLight" pitchFamily="2" charset="0"/>
                <a:cs typeface="Arial" panose="020B0604020202020204" pitchFamily="34" charset="0"/>
              </a:rPr>
              <a:t>pairs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487915-0331-615F-2E4C-F8D1A4489ED2}"/>
              </a:ext>
            </a:extLst>
          </p:cNvPr>
          <p:cNvSpPr txBox="1"/>
          <p:nvPr/>
        </p:nvSpPr>
        <p:spPr>
          <a:xfrm>
            <a:off x="3286720" y="1528016"/>
            <a:ext cx="6111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latin typeface="AMP_GothamLight" pitchFamily="2" charset="0"/>
                <a:cs typeface="Arial" panose="020B0604020202020204" pitchFamily="34" charset="0"/>
              </a:rPr>
              <a:t>700 -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FFC349-25D1-BF8F-96FB-57667A8FA64E}"/>
              </a:ext>
            </a:extLst>
          </p:cNvPr>
          <p:cNvSpPr txBox="1"/>
          <p:nvPr/>
        </p:nvSpPr>
        <p:spPr>
          <a:xfrm>
            <a:off x="3189064" y="1159124"/>
            <a:ext cx="708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latin typeface="AMP_GothamLight" pitchFamily="2" charset="0"/>
                <a:cs typeface="Arial" panose="020B0604020202020204" pitchFamily="34" charset="0"/>
              </a:rPr>
              <a:t>1,200 -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441003-428F-000E-284E-63888129480A}"/>
              </a:ext>
            </a:extLst>
          </p:cNvPr>
          <p:cNvSpPr txBox="1"/>
          <p:nvPr/>
        </p:nvSpPr>
        <p:spPr>
          <a:xfrm>
            <a:off x="5597371" y="501568"/>
            <a:ext cx="40107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>
                <a:latin typeface="AMP_GothamRoundedBold" panose="02000000000000000000" pitchFamily="2" charset="77"/>
                <a:cs typeface="Arial" panose="020B0604020202020204" pitchFamily="34" charset="0"/>
              </a:rPr>
              <a:t>J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BEB706-B853-3DB0-2D6D-0492718224E3}"/>
              </a:ext>
            </a:extLst>
          </p:cNvPr>
          <p:cNvSpPr txBox="1"/>
          <p:nvPr/>
        </p:nvSpPr>
        <p:spPr>
          <a:xfrm>
            <a:off x="6764143" y="501568"/>
            <a:ext cx="4010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AMP_GothamRoundedBold" panose="02000000000000000000" pitchFamily="2" charset="77"/>
                <a:cs typeface="Arial" panose="020B0604020202020204" pitchFamily="34" charset="0"/>
              </a:rPr>
              <a:t>K</a:t>
            </a:r>
          </a:p>
        </p:txBody>
      </p:sp>
      <p:pic>
        <p:nvPicPr>
          <p:cNvPr id="31" name="Graphic 30" descr="Checkmark">
            <a:extLst>
              <a:ext uri="{FF2B5EF4-FFF2-40B4-BE49-F238E27FC236}">
                <a16:creationId xmlns:a16="http://schemas.microsoft.com/office/drawing/2014/main" id="{4E80B8B6-C897-C5D8-C074-094D9A489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0655" y="3883614"/>
            <a:ext cx="672643" cy="672643"/>
          </a:xfrm>
          <a:prstGeom prst="rect">
            <a:avLst/>
          </a:prstGeom>
        </p:spPr>
      </p:pic>
      <p:pic>
        <p:nvPicPr>
          <p:cNvPr id="33" name="Graphic 32" descr="Checkmark">
            <a:extLst>
              <a:ext uri="{FF2B5EF4-FFF2-40B4-BE49-F238E27FC236}">
                <a16:creationId xmlns:a16="http://schemas.microsoft.com/office/drawing/2014/main" id="{0B4E0696-922E-529C-567F-6FA10D5DF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29207" y="3883614"/>
            <a:ext cx="672643" cy="672643"/>
          </a:xfrm>
          <a:prstGeom prst="rect">
            <a:avLst/>
          </a:prstGeom>
        </p:spPr>
      </p:pic>
      <p:pic>
        <p:nvPicPr>
          <p:cNvPr id="34" name="Graphic 33" descr="Checkmark">
            <a:extLst>
              <a:ext uri="{FF2B5EF4-FFF2-40B4-BE49-F238E27FC236}">
                <a16:creationId xmlns:a16="http://schemas.microsoft.com/office/drawing/2014/main" id="{3EEFCE65-06CE-9A3B-9BB9-7F78C9A3B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7433" y="4699631"/>
            <a:ext cx="672643" cy="672643"/>
          </a:xfrm>
          <a:prstGeom prst="rect">
            <a:avLst/>
          </a:prstGeom>
        </p:spPr>
      </p:pic>
      <p:pic>
        <p:nvPicPr>
          <p:cNvPr id="35" name="Graphic 34" descr="Checkmark">
            <a:extLst>
              <a:ext uri="{FF2B5EF4-FFF2-40B4-BE49-F238E27FC236}">
                <a16:creationId xmlns:a16="http://schemas.microsoft.com/office/drawing/2014/main" id="{8B51B0F6-585F-A7B8-3C79-4EA1D3C9DA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2743" y="4699631"/>
            <a:ext cx="672643" cy="6726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8FEFB4-15C3-D4C1-7AC2-87919141DE2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" t="31991" r="39412" b="31741"/>
          <a:stretch/>
        </p:blipFill>
        <p:spPr>
          <a:xfrm>
            <a:off x="3906024" y="1030893"/>
            <a:ext cx="3673336" cy="21988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846EEF-8BE5-75C1-BA0D-E8890C596464}"/>
              </a:ext>
            </a:extLst>
          </p:cNvPr>
          <p:cNvSpPr txBox="1"/>
          <p:nvPr/>
        </p:nvSpPr>
        <p:spPr>
          <a:xfrm>
            <a:off x="4227048" y="5444746"/>
            <a:ext cx="1076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AS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498FA4-83AC-D1C2-1F84-85D85A12CB9C}"/>
              </a:ext>
            </a:extLst>
          </p:cNvPr>
          <p:cNvSpPr txBox="1"/>
          <p:nvPr/>
        </p:nvSpPr>
        <p:spPr>
          <a:xfrm>
            <a:off x="6180584" y="5444746"/>
            <a:ext cx="1076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B96A29-BCB4-6BAF-0A78-1A4262C5F778}"/>
              </a:ext>
            </a:extLst>
          </p:cNvPr>
          <p:cNvSpPr txBox="1"/>
          <p:nvPr/>
        </p:nvSpPr>
        <p:spPr>
          <a:xfrm>
            <a:off x="3852749" y="5934149"/>
            <a:ext cx="18658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Sickle cell trait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E144FD-47F2-7656-A4EE-450111FFB23E}"/>
              </a:ext>
            </a:extLst>
          </p:cNvPr>
          <p:cNvSpPr txBox="1"/>
          <p:nvPr/>
        </p:nvSpPr>
        <p:spPr>
          <a:xfrm>
            <a:off x="5810227" y="5922114"/>
            <a:ext cx="18658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Sickle cell trait</a:t>
            </a:r>
          </a:p>
        </p:txBody>
      </p:sp>
      <p:sp>
        <p:nvSpPr>
          <p:cNvPr id="36" name="Title 2">
            <a:extLst>
              <a:ext uri="{FF2B5EF4-FFF2-40B4-BE49-F238E27FC236}">
                <a16:creationId xmlns:a16="http://schemas.microsoft.com/office/drawing/2014/main" id="{07D55AF0-1A78-B425-ECE8-D6E85BE6A233}"/>
              </a:ext>
            </a:extLst>
          </p:cNvPr>
          <p:cNvSpPr txBox="1">
            <a:spLocks/>
          </p:cNvSpPr>
          <p:nvPr/>
        </p:nvSpPr>
        <p:spPr>
          <a:xfrm>
            <a:off x="140254" y="186464"/>
            <a:ext cx="11339945" cy="8594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sz="3600" b="1" dirty="0">
                <a:solidFill>
                  <a:srgbClr val="D10F3A"/>
                </a:solidFill>
                <a:latin typeface="Helvetica" pitchFamily="2" charset="0"/>
              </a:rPr>
              <a:t>Expected results</a:t>
            </a:r>
            <a:endParaRPr lang="en-US" sz="3600" b="1" dirty="0">
              <a:solidFill>
                <a:srgbClr val="D10F3A"/>
              </a:solidFill>
              <a:highlight>
                <a:srgbClr val="FFFF00"/>
              </a:highlight>
              <a:latin typeface="Helvetica" pitchFamily="2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5D3AA05-7ED5-AF48-989E-232875219B86}"/>
              </a:ext>
            </a:extLst>
          </p:cNvPr>
          <p:cNvGrpSpPr/>
          <p:nvPr/>
        </p:nvGrpSpPr>
        <p:grpSpPr>
          <a:xfrm>
            <a:off x="7641855" y="1790534"/>
            <a:ext cx="1496719" cy="983724"/>
            <a:chOff x="7641855" y="1790534"/>
            <a:chExt cx="1496719" cy="98372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4B6B04F-57FA-8F97-AE73-AFF41AEF4FE6}"/>
                </a:ext>
              </a:extLst>
            </p:cNvPr>
            <p:cNvSpPr txBox="1"/>
            <p:nvPr/>
          </p:nvSpPr>
          <p:spPr>
            <a:xfrm>
              <a:off x="8054623" y="1790534"/>
              <a:ext cx="10839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400 bp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F03DDCE-0405-0CDB-C4B9-3B9C4731AF11}"/>
                </a:ext>
              </a:extLst>
            </p:cNvPr>
            <p:cNvSpPr txBox="1"/>
            <p:nvPr/>
          </p:nvSpPr>
          <p:spPr>
            <a:xfrm>
              <a:off x="8073058" y="2102463"/>
              <a:ext cx="1047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250 bp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BA7770-B62D-AD92-0C1A-A37F35B4BC51}"/>
                </a:ext>
              </a:extLst>
            </p:cNvPr>
            <p:cNvSpPr txBox="1"/>
            <p:nvPr/>
          </p:nvSpPr>
          <p:spPr>
            <a:xfrm>
              <a:off x="8078055" y="2404926"/>
              <a:ext cx="10005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150 bp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424C859-190B-5169-B9A0-3835BF6EBE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41855" y="2017023"/>
              <a:ext cx="431203" cy="0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7F6FA7D1-E614-47C9-DE0C-9AED3BE2B0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41855" y="2309937"/>
              <a:ext cx="431203" cy="0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A63E4DF-3858-C8DA-1534-604BDE4146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41855" y="2578095"/>
              <a:ext cx="431203" cy="0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8259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A3BBC-805D-D5FD-3BC7-3A9F5669A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46161B2-3611-073B-B5A7-7B91BAC70398}"/>
              </a:ext>
            </a:extLst>
          </p:cNvPr>
          <p:cNvGraphicFramePr>
            <a:graphicFrameLocks noGrp="1"/>
          </p:cNvGraphicFramePr>
          <p:nvPr/>
        </p:nvGraphicFramePr>
        <p:xfrm>
          <a:off x="129302" y="3332371"/>
          <a:ext cx="11605498" cy="3423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7264">
                  <a:extLst>
                    <a:ext uri="{9D8B030D-6E8A-4147-A177-3AD203B41FA5}">
                      <a16:colId xmlns:a16="http://schemas.microsoft.com/office/drawing/2014/main" val="4176974777"/>
                    </a:ext>
                  </a:extLst>
                </a:gridCol>
                <a:gridCol w="1869320">
                  <a:extLst>
                    <a:ext uri="{9D8B030D-6E8A-4147-A177-3AD203B41FA5}">
                      <a16:colId xmlns:a16="http://schemas.microsoft.com/office/drawing/2014/main" val="2594542750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749119411"/>
                    </a:ext>
                  </a:extLst>
                </a:gridCol>
                <a:gridCol w="1937657">
                  <a:extLst>
                    <a:ext uri="{9D8B030D-6E8A-4147-A177-3AD203B41FA5}">
                      <a16:colId xmlns:a16="http://schemas.microsoft.com/office/drawing/2014/main" val="412562880"/>
                    </a:ext>
                  </a:extLst>
                </a:gridCol>
                <a:gridCol w="2046514">
                  <a:extLst>
                    <a:ext uri="{9D8B030D-6E8A-4147-A177-3AD203B41FA5}">
                      <a16:colId xmlns:a16="http://schemas.microsoft.com/office/drawing/2014/main" val="1202665269"/>
                    </a:ext>
                  </a:extLst>
                </a:gridCol>
              </a:tblGrid>
              <a:tr h="366193"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Jacqueline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Kumar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Lewis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Marie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212225"/>
                  </a:ext>
                </a:extLst>
              </a:tr>
              <a:tr h="497449">
                <a:tc>
                  <a:txBody>
                    <a:bodyPr/>
                    <a:lstStyle/>
                    <a:p>
                      <a:pPr rtl="0"/>
                      <a:r>
                        <a:rPr lang="en-US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Sickle cell allele</a:t>
                      </a:r>
                      <a:endParaRPr lang="en-US" sz="2400" b="0" dirty="0">
                        <a:effectLst/>
                        <a:latin typeface="AMP_GothamRoundedBold" panose="02000000000000000000" pitchFamily="2" charset="77"/>
                      </a:endParaRPr>
                    </a:p>
                    <a:p>
                      <a:pPr rtl="0"/>
                      <a:r>
                        <a:rPr lang="en-US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(400 bp)</a:t>
                      </a:r>
                      <a:endParaRPr lang="en-US" sz="2400" b="0" dirty="0">
                        <a:effectLst/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1368360"/>
                  </a:ext>
                </a:extLst>
              </a:tr>
              <a:tr h="497449">
                <a:tc>
                  <a:txBody>
                    <a:bodyPr/>
                    <a:lstStyle/>
                    <a:p>
                      <a:r>
                        <a:rPr lang="en-US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Normal </a:t>
                      </a:r>
                      <a:r>
                        <a:rPr lang="el-GR" sz="2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β</a:t>
                      </a:r>
                      <a:r>
                        <a:rPr lang="el-GR" sz="24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24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globin</a:t>
                      </a:r>
                      <a:r>
                        <a:rPr lang="en-US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 allele (250 + 150 bp)</a:t>
                      </a:r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907801"/>
                  </a:ext>
                </a:extLst>
              </a:tr>
              <a:tr h="497449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Genotype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7823916"/>
                  </a:ext>
                </a:extLst>
              </a:tr>
              <a:tr h="497449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Phenotype</a:t>
                      </a:r>
                    </a:p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9576128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480C73CC-BD27-2087-DBCC-5AD26945407C}"/>
              </a:ext>
            </a:extLst>
          </p:cNvPr>
          <p:cNvGrpSpPr/>
          <p:nvPr/>
        </p:nvGrpSpPr>
        <p:grpSpPr>
          <a:xfrm>
            <a:off x="3280435" y="1698201"/>
            <a:ext cx="625589" cy="1172756"/>
            <a:chOff x="4652735" y="3436805"/>
            <a:chExt cx="625589" cy="117275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835E014-CA51-8596-B9E8-97FA7FD15B05}"/>
                </a:ext>
              </a:extLst>
            </p:cNvPr>
            <p:cNvSpPr txBox="1"/>
            <p:nvPr/>
          </p:nvSpPr>
          <p:spPr>
            <a:xfrm>
              <a:off x="4694413" y="4332562"/>
              <a:ext cx="5757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latin typeface="AMP_GothamLight" pitchFamily="2" charset="0"/>
                  <a:cs typeface="Arial" panose="020B0604020202020204" pitchFamily="34" charset="0"/>
                </a:rPr>
                <a:t>100 -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AC94D60-D22A-E7BE-25B7-E1D1C4C188C3}"/>
                </a:ext>
              </a:extLst>
            </p:cNvPr>
            <p:cNvSpPr txBox="1"/>
            <p:nvPr/>
          </p:nvSpPr>
          <p:spPr>
            <a:xfrm>
              <a:off x="4662450" y="4023183"/>
              <a:ext cx="6158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latin typeface="AMP_GothamLight" pitchFamily="2" charset="0"/>
                  <a:cs typeface="Arial" panose="020B0604020202020204" pitchFamily="34" charset="0"/>
                </a:rPr>
                <a:t>200 -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7E3039-A226-EE73-FB6F-F336F64B410D}"/>
                </a:ext>
              </a:extLst>
            </p:cNvPr>
            <p:cNvSpPr txBox="1"/>
            <p:nvPr/>
          </p:nvSpPr>
          <p:spPr>
            <a:xfrm>
              <a:off x="4652735" y="3799244"/>
              <a:ext cx="6174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latin typeface="AMP_GothamLight" pitchFamily="2" charset="0"/>
                  <a:cs typeface="Arial" panose="020B0604020202020204" pitchFamily="34" charset="0"/>
                </a:rPr>
                <a:t>300 -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6B8948-B06A-90D6-1A18-E302E30558C6}"/>
                </a:ext>
              </a:extLst>
            </p:cNvPr>
            <p:cNvSpPr txBox="1"/>
            <p:nvPr/>
          </p:nvSpPr>
          <p:spPr>
            <a:xfrm>
              <a:off x="4652735" y="3436805"/>
              <a:ext cx="6174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latin typeface="AMP_GothamLight" pitchFamily="2" charset="0"/>
                  <a:cs typeface="Arial" panose="020B0604020202020204" pitchFamily="34" charset="0"/>
                </a:rPr>
                <a:t>500 -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D9BF21B-634D-A82A-333B-B0C5E39CE7E2}"/>
              </a:ext>
            </a:extLst>
          </p:cNvPr>
          <p:cNvSpPr txBox="1"/>
          <p:nvPr/>
        </p:nvSpPr>
        <p:spPr>
          <a:xfrm>
            <a:off x="3252908" y="777325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latin typeface="AMP_GothamLight" pitchFamily="2" charset="0"/>
                <a:cs typeface="Arial" panose="020B0604020202020204" pitchFamily="34" charset="0"/>
              </a:rPr>
              <a:t>Base</a:t>
            </a:r>
          </a:p>
          <a:p>
            <a:pPr algn="r"/>
            <a:r>
              <a:rPr lang="en-US" sz="1200" b="1" dirty="0">
                <a:latin typeface="AMP_GothamLight" pitchFamily="2" charset="0"/>
                <a:cs typeface="Arial" panose="020B0604020202020204" pitchFamily="34" charset="0"/>
              </a:rPr>
              <a:t>pairs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487915-0331-615F-2E4C-F8D1A4489ED2}"/>
              </a:ext>
            </a:extLst>
          </p:cNvPr>
          <p:cNvSpPr txBox="1"/>
          <p:nvPr/>
        </p:nvSpPr>
        <p:spPr>
          <a:xfrm>
            <a:off x="3286720" y="1528016"/>
            <a:ext cx="6111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latin typeface="AMP_GothamLight" pitchFamily="2" charset="0"/>
                <a:cs typeface="Arial" panose="020B0604020202020204" pitchFamily="34" charset="0"/>
              </a:rPr>
              <a:t>700 -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FFC349-25D1-BF8F-96FB-57667A8FA64E}"/>
              </a:ext>
            </a:extLst>
          </p:cNvPr>
          <p:cNvSpPr txBox="1"/>
          <p:nvPr/>
        </p:nvSpPr>
        <p:spPr>
          <a:xfrm>
            <a:off x="3189064" y="1159124"/>
            <a:ext cx="708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latin typeface="AMP_GothamLight" pitchFamily="2" charset="0"/>
                <a:cs typeface="Arial" panose="020B0604020202020204" pitchFamily="34" charset="0"/>
              </a:rPr>
              <a:t>1,200 -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441003-428F-000E-284E-63888129480A}"/>
              </a:ext>
            </a:extLst>
          </p:cNvPr>
          <p:cNvSpPr txBox="1"/>
          <p:nvPr/>
        </p:nvSpPr>
        <p:spPr>
          <a:xfrm>
            <a:off x="5597371" y="501568"/>
            <a:ext cx="40107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>
                <a:latin typeface="AMP_GothamRoundedBold" panose="02000000000000000000" pitchFamily="2" charset="77"/>
                <a:cs typeface="Arial" panose="020B0604020202020204" pitchFamily="34" charset="0"/>
              </a:rPr>
              <a:t>J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BEB706-B853-3DB0-2D6D-0492718224E3}"/>
              </a:ext>
            </a:extLst>
          </p:cNvPr>
          <p:cNvSpPr txBox="1"/>
          <p:nvPr/>
        </p:nvSpPr>
        <p:spPr>
          <a:xfrm>
            <a:off x="6764143" y="501568"/>
            <a:ext cx="4010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AMP_GothamRoundedBold" panose="02000000000000000000" pitchFamily="2" charset="77"/>
                <a:cs typeface="Arial" panose="020B0604020202020204" pitchFamily="34" charset="0"/>
              </a:rPr>
              <a:t>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407375-5B39-4493-A3DD-8D2C5B686DD1}"/>
              </a:ext>
            </a:extLst>
          </p:cNvPr>
          <p:cNvSpPr txBox="1"/>
          <p:nvPr/>
        </p:nvSpPr>
        <p:spPr>
          <a:xfrm>
            <a:off x="8046940" y="501568"/>
            <a:ext cx="42351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>
                <a:latin typeface="AMP_GothamRoundedBold" panose="02000000000000000000" pitchFamily="2" charset="77"/>
                <a:cs typeface="Arial" panose="020B0604020202020204" pitchFamily="34" charset="0"/>
              </a:rPr>
              <a:t>L</a:t>
            </a:r>
          </a:p>
        </p:txBody>
      </p:sp>
      <p:pic>
        <p:nvPicPr>
          <p:cNvPr id="31" name="Graphic 30" descr="Checkmark">
            <a:extLst>
              <a:ext uri="{FF2B5EF4-FFF2-40B4-BE49-F238E27FC236}">
                <a16:creationId xmlns:a16="http://schemas.microsoft.com/office/drawing/2014/main" id="{4E80B8B6-C897-C5D8-C074-094D9A489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0655" y="3883614"/>
            <a:ext cx="672643" cy="672643"/>
          </a:xfrm>
          <a:prstGeom prst="rect">
            <a:avLst/>
          </a:prstGeom>
        </p:spPr>
      </p:pic>
      <p:pic>
        <p:nvPicPr>
          <p:cNvPr id="32" name="Graphic 31" descr="Checkmark">
            <a:extLst>
              <a:ext uri="{FF2B5EF4-FFF2-40B4-BE49-F238E27FC236}">
                <a16:creationId xmlns:a16="http://schemas.microsoft.com/office/drawing/2014/main" id="{7A06DA1D-F5FA-4D7E-53B5-195AA3B2F5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1371" y="4699631"/>
            <a:ext cx="672643" cy="672643"/>
          </a:xfrm>
          <a:prstGeom prst="rect">
            <a:avLst/>
          </a:prstGeom>
        </p:spPr>
      </p:pic>
      <p:pic>
        <p:nvPicPr>
          <p:cNvPr id="33" name="Graphic 32" descr="Checkmark">
            <a:extLst>
              <a:ext uri="{FF2B5EF4-FFF2-40B4-BE49-F238E27FC236}">
                <a16:creationId xmlns:a16="http://schemas.microsoft.com/office/drawing/2014/main" id="{0B4E0696-922E-529C-567F-6FA10D5DF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29207" y="3883614"/>
            <a:ext cx="672643" cy="672643"/>
          </a:xfrm>
          <a:prstGeom prst="rect">
            <a:avLst/>
          </a:prstGeom>
        </p:spPr>
      </p:pic>
      <p:pic>
        <p:nvPicPr>
          <p:cNvPr id="34" name="Graphic 33" descr="Checkmark">
            <a:extLst>
              <a:ext uri="{FF2B5EF4-FFF2-40B4-BE49-F238E27FC236}">
                <a16:creationId xmlns:a16="http://schemas.microsoft.com/office/drawing/2014/main" id="{3EEFCE65-06CE-9A3B-9BB9-7F78C9A3B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7433" y="4699631"/>
            <a:ext cx="672643" cy="672643"/>
          </a:xfrm>
          <a:prstGeom prst="rect">
            <a:avLst/>
          </a:prstGeom>
        </p:spPr>
      </p:pic>
      <p:pic>
        <p:nvPicPr>
          <p:cNvPr id="35" name="Graphic 34" descr="Checkmark">
            <a:extLst>
              <a:ext uri="{FF2B5EF4-FFF2-40B4-BE49-F238E27FC236}">
                <a16:creationId xmlns:a16="http://schemas.microsoft.com/office/drawing/2014/main" id="{8B51B0F6-585F-A7B8-3C79-4EA1D3C9DA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2743" y="4699631"/>
            <a:ext cx="672643" cy="6726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8FEFB4-15C3-D4C1-7AC2-87919141DE2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1991" r="20309" b="31741"/>
          <a:stretch/>
        </p:blipFill>
        <p:spPr>
          <a:xfrm>
            <a:off x="3906024" y="1030893"/>
            <a:ext cx="4831576" cy="21988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846EEF-8BE5-75C1-BA0D-E8890C596464}"/>
              </a:ext>
            </a:extLst>
          </p:cNvPr>
          <p:cNvSpPr txBox="1"/>
          <p:nvPr/>
        </p:nvSpPr>
        <p:spPr>
          <a:xfrm>
            <a:off x="4227048" y="5444746"/>
            <a:ext cx="1076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AS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498FA4-83AC-D1C2-1F84-85D85A12CB9C}"/>
              </a:ext>
            </a:extLst>
          </p:cNvPr>
          <p:cNvSpPr txBox="1"/>
          <p:nvPr/>
        </p:nvSpPr>
        <p:spPr>
          <a:xfrm>
            <a:off x="6180584" y="5444746"/>
            <a:ext cx="1076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63A957-CA5F-3A95-47CD-3DCB9D17781F}"/>
              </a:ext>
            </a:extLst>
          </p:cNvPr>
          <p:cNvSpPr txBox="1"/>
          <p:nvPr/>
        </p:nvSpPr>
        <p:spPr>
          <a:xfrm>
            <a:off x="8188836" y="5444746"/>
            <a:ext cx="1076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AA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B96A29-BCB4-6BAF-0A78-1A4262C5F778}"/>
              </a:ext>
            </a:extLst>
          </p:cNvPr>
          <p:cNvSpPr txBox="1"/>
          <p:nvPr/>
        </p:nvSpPr>
        <p:spPr>
          <a:xfrm>
            <a:off x="3852749" y="5934149"/>
            <a:ext cx="18658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Sickle cell trait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E144FD-47F2-7656-A4EE-450111FFB23E}"/>
              </a:ext>
            </a:extLst>
          </p:cNvPr>
          <p:cNvSpPr txBox="1"/>
          <p:nvPr/>
        </p:nvSpPr>
        <p:spPr>
          <a:xfrm>
            <a:off x="5810227" y="5922114"/>
            <a:ext cx="18658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Sickle cell trait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5989F6-70C2-AA3E-3E2A-777C1E9DC36C}"/>
              </a:ext>
            </a:extLst>
          </p:cNvPr>
          <p:cNvSpPr txBox="1"/>
          <p:nvPr/>
        </p:nvSpPr>
        <p:spPr>
          <a:xfrm>
            <a:off x="7757893" y="5946276"/>
            <a:ext cx="1946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Unaffected</a:t>
            </a:r>
          </a:p>
        </p:txBody>
      </p:sp>
      <p:sp>
        <p:nvSpPr>
          <p:cNvPr id="36" name="Title 2">
            <a:extLst>
              <a:ext uri="{FF2B5EF4-FFF2-40B4-BE49-F238E27FC236}">
                <a16:creationId xmlns:a16="http://schemas.microsoft.com/office/drawing/2014/main" id="{07D55AF0-1A78-B425-ECE8-D6E85BE6A233}"/>
              </a:ext>
            </a:extLst>
          </p:cNvPr>
          <p:cNvSpPr txBox="1">
            <a:spLocks/>
          </p:cNvSpPr>
          <p:nvPr/>
        </p:nvSpPr>
        <p:spPr>
          <a:xfrm>
            <a:off x="140254" y="186464"/>
            <a:ext cx="11339945" cy="8594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sz="3600" b="1" dirty="0">
                <a:solidFill>
                  <a:srgbClr val="D10F3A"/>
                </a:solidFill>
                <a:latin typeface="Helvetica" pitchFamily="2" charset="0"/>
              </a:rPr>
              <a:t>Expected results</a:t>
            </a:r>
            <a:endParaRPr lang="en-US" sz="3600" b="1" dirty="0">
              <a:solidFill>
                <a:srgbClr val="D10F3A"/>
              </a:solidFill>
              <a:highlight>
                <a:srgbClr val="FFFF00"/>
              </a:highlight>
              <a:latin typeface="Helvetica" pitchFamily="2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587EB4A-8DD5-DDCF-0E25-D3389B215240}"/>
              </a:ext>
            </a:extLst>
          </p:cNvPr>
          <p:cNvGrpSpPr/>
          <p:nvPr/>
        </p:nvGrpSpPr>
        <p:grpSpPr>
          <a:xfrm>
            <a:off x="8765407" y="2048350"/>
            <a:ext cx="1478285" cy="671795"/>
            <a:chOff x="8765407" y="2048350"/>
            <a:chExt cx="1478285" cy="67179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21564E9-0AEA-942C-B63B-FBC47F8AF9BB}"/>
                </a:ext>
              </a:extLst>
            </p:cNvPr>
            <p:cNvSpPr txBox="1"/>
            <p:nvPr/>
          </p:nvSpPr>
          <p:spPr>
            <a:xfrm>
              <a:off x="9196610" y="2048350"/>
              <a:ext cx="1047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250 bp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6C4FEF0-7739-8D0A-8389-0AA8C461ED9E}"/>
                </a:ext>
              </a:extLst>
            </p:cNvPr>
            <p:cNvSpPr txBox="1"/>
            <p:nvPr/>
          </p:nvSpPr>
          <p:spPr>
            <a:xfrm>
              <a:off x="9201607" y="2350813"/>
              <a:ext cx="10005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150 bp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1A74F45-3FDC-ACC6-DCA0-87778DF601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65407" y="2255824"/>
              <a:ext cx="431203" cy="0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0D8CBECC-CC97-9204-DE32-130EAF7D43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65407" y="2523982"/>
              <a:ext cx="431203" cy="0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460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A3BBC-805D-D5FD-3BC7-3A9F5669A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46161B2-3611-073B-B5A7-7B91BAC703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871374"/>
              </p:ext>
            </p:extLst>
          </p:nvPr>
        </p:nvGraphicFramePr>
        <p:xfrm>
          <a:off x="129302" y="3332371"/>
          <a:ext cx="11605498" cy="3423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7264">
                  <a:extLst>
                    <a:ext uri="{9D8B030D-6E8A-4147-A177-3AD203B41FA5}">
                      <a16:colId xmlns:a16="http://schemas.microsoft.com/office/drawing/2014/main" val="4176974777"/>
                    </a:ext>
                  </a:extLst>
                </a:gridCol>
                <a:gridCol w="1869320">
                  <a:extLst>
                    <a:ext uri="{9D8B030D-6E8A-4147-A177-3AD203B41FA5}">
                      <a16:colId xmlns:a16="http://schemas.microsoft.com/office/drawing/2014/main" val="2594542750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749119411"/>
                    </a:ext>
                  </a:extLst>
                </a:gridCol>
                <a:gridCol w="1937657">
                  <a:extLst>
                    <a:ext uri="{9D8B030D-6E8A-4147-A177-3AD203B41FA5}">
                      <a16:colId xmlns:a16="http://schemas.microsoft.com/office/drawing/2014/main" val="412562880"/>
                    </a:ext>
                  </a:extLst>
                </a:gridCol>
                <a:gridCol w="2046514">
                  <a:extLst>
                    <a:ext uri="{9D8B030D-6E8A-4147-A177-3AD203B41FA5}">
                      <a16:colId xmlns:a16="http://schemas.microsoft.com/office/drawing/2014/main" val="1202665269"/>
                    </a:ext>
                  </a:extLst>
                </a:gridCol>
              </a:tblGrid>
              <a:tr h="366193"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Jacqueline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Kumar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Lewis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Marie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212225"/>
                  </a:ext>
                </a:extLst>
              </a:tr>
              <a:tr h="497449">
                <a:tc>
                  <a:txBody>
                    <a:bodyPr/>
                    <a:lstStyle/>
                    <a:p>
                      <a:pPr rtl="0"/>
                      <a:r>
                        <a:rPr lang="en-US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Sickle cell allele</a:t>
                      </a:r>
                      <a:endParaRPr lang="en-US" sz="2400" b="0" dirty="0">
                        <a:effectLst/>
                        <a:latin typeface="AMP_GothamRoundedBold" panose="02000000000000000000" pitchFamily="2" charset="77"/>
                      </a:endParaRPr>
                    </a:p>
                    <a:p>
                      <a:pPr rtl="0"/>
                      <a:r>
                        <a:rPr lang="en-US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(400 bp)</a:t>
                      </a:r>
                      <a:endParaRPr lang="en-US" sz="2400" b="0" dirty="0">
                        <a:effectLst/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1368360"/>
                  </a:ext>
                </a:extLst>
              </a:tr>
              <a:tr h="497449">
                <a:tc>
                  <a:txBody>
                    <a:bodyPr/>
                    <a:lstStyle/>
                    <a:p>
                      <a:r>
                        <a:rPr lang="en-US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Normal </a:t>
                      </a:r>
                      <a:r>
                        <a:rPr lang="el-GR" sz="2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β</a:t>
                      </a:r>
                      <a:r>
                        <a:rPr lang="el-GR" sz="24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24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globin</a:t>
                      </a:r>
                      <a:r>
                        <a:rPr lang="en-US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MP_GothamRoundedBold" panose="02000000000000000000" pitchFamily="2" charset="77"/>
                          <a:ea typeface="+mn-ea"/>
                          <a:cs typeface="+mn-cs"/>
                        </a:rPr>
                        <a:t> allele (250 + 150 bp)</a:t>
                      </a:r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907801"/>
                  </a:ext>
                </a:extLst>
              </a:tr>
              <a:tr h="497449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Genotype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7823916"/>
                  </a:ext>
                </a:extLst>
              </a:tr>
              <a:tr h="497449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MP_GothamRoundedBold" panose="02000000000000000000" pitchFamily="2" charset="77"/>
                        </a:rPr>
                        <a:t>Phenotype</a:t>
                      </a:r>
                    </a:p>
                    <a:p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9576128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480C73CC-BD27-2087-DBCC-5AD26945407C}"/>
              </a:ext>
            </a:extLst>
          </p:cNvPr>
          <p:cNvGrpSpPr/>
          <p:nvPr/>
        </p:nvGrpSpPr>
        <p:grpSpPr>
          <a:xfrm>
            <a:off x="3280435" y="1698201"/>
            <a:ext cx="625589" cy="1172756"/>
            <a:chOff x="4652735" y="3436805"/>
            <a:chExt cx="625589" cy="117275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835E014-CA51-8596-B9E8-97FA7FD15B05}"/>
                </a:ext>
              </a:extLst>
            </p:cNvPr>
            <p:cNvSpPr txBox="1"/>
            <p:nvPr/>
          </p:nvSpPr>
          <p:spPr>
            <a:xfrm>
              <a:off x="4694413" y="4332562"/>
              <a:ext cx="5757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latin typeface="AMP_GothamLight" pitchFamily="2" charset="0"/>
                  <a:cs typeface="Arial" panose="020B0604020202020204" pitchFamily="34" charset="0"/>
                </a:rPr>
                <a:t>100 -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AC94D60-D22A-E7BE-25B7-E1D1C4C188C3}"/>
                </a:ext>
              </a:extLst>
            </p:cNvPr>
            <p:cNvSpPr txBox="1"/>
            <p:nvPr/>
          </p:nvSpPr>
          <p:spPr>
            <a:xfrm>
              <a:off x="4662450" y="4023183"/>
              <a:ext cx="6158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latin typeface="AMP_GothamLight" pitchFamily="2" charset="0"/>
                  <a:cs typeface="Arial" panose="020B0604020202020204" pitchFamily="34" charset="0"/>
                </a:rPr>
                <a:t>200 -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7E3039-A226-EE73-FB6F-F336F64B410D}"/>
                </a:ext>
              </a:extLst>
            </p:cNvPr>
            <p:cNvSpPr txBox="1"/>
            <p:nvPr/>
          </p:nvSpPr>
          <p:spPr>
            <a:xfrm>
              <a:off x="4652735" y="3799244"/>
              <a:ext cx="6174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latin typeface="AMP_GothamLight" pitchFamily="2" charset="0"/>
                  <a:cs typeface="Arial" panose="020B0604020202020204" pitchFamily="34" charset="0"/>
                </a:rPr>
                <a:t>300 -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6B8948-B06A-90D6-1A18-E302E30558C6}"/>
                </a:ext>
              </a:extLst>
            </p:cNvPr>
            <p:cNvSpPr txBox="1"/>
            <p:nvPr/>
          </p:nvSpPr>
          <p:spPr>
            <a:xfrm>
              <a:off x="4652735" y="3436805"/>
              <a:ext cx="6174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latin typeface="AMP_GothamLight" pitchFamily="2" charset="0"/>
                  <a:cs typeface="Arial" panose="020B0604020202020204" pitchFamily="34" charset="0"/>
                </a:rPr>
                <a:t>500 -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D9BF21B-634D-A82A-333B-B0C5E39CE7E2}"/>
              </a:ext>
            </a:extLst>
          </p:cNvPr>
          <p:cNvSpPr txBox="1"/>
          <p:nvPr/>
        </p:nvSpPr>
        <p:spPr>
          <a:xfrm>
            <a:off x="3252908" y="777325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latin typeface="AMP_GothamLight" pitchFamily="2" charset="0"/>
                <a:cs typeface="Arial" panose="020B0604020202020204" pitchFamily="34" charset="0"/>
              </a:rPr>
              <a:t>Base</a:t>
            </a:r>
          </a:p>
          <a:p>
            <a:pPr algn="r"/>
            <a:r>
              <a:rPr lang="en-US" sz="1200" b="1" dirty="0">
                <a:latin typeface="AMP_GothamLight" pitchFamily="2" charset="0"/>
                <a:cs typeface="Arial" panose="020B0604020202020204" pitchFamily="34" charset="0"/>
              </a:rPr>
              <a:t>pairs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487915-0331-615F-2E4C-F8D1A4489ED2}"/>
              </a:ext>
            </a:extLst>
          </p:cNvPr>
          <p:cNvSpPr txBox="1"/>
          <p:nvPr/>
        </p:nvSpPr>
        <p:spPr>
          <a:xfrm>
            <a:off x="3286720" y="1528016"/>
            <a:ext cx="6111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latin typeface="AMP_GothamLight" pitchFamily="2" charset="0"/>
                <a:cs typeface="Arial" panose="020B0604020202020204" pitchFamily="34" charset="0"/>
              </a:rPr>
              <a:t>700 -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FFC349-25D1-BF8F-96FB-57667A8FA64E}"/>
              </a:ext>
            </a:extLst>
          </p:cNvPr>
          <p:cNvSpPr txBox="1"/>
          <p:nvPr/>
        </p:nvSpPr>
        <p:spPr>
          <a:xfrm>
            <a:off x="3189064" y="1159124"/>
            <a:ext cx="708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latin typeface="AMP_GothamLight" pitchFamily="2" charset="0"/>
                <a:cs typeface="Arial" panose="020B0604020202020204" pitchFamily="34" charset="0"/>
              </a:rPr>
              <a:t>1,200 -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441003-428F-000E-284E-63888129480A}"/>
              </a:ext>
            </a:extLst>
          </p:cNvPr>
          <p:cNvSpPr txBox="1"/>
          <p:nvPr/>
        </p:nvSpPr>
        <p:spPr>
          <a:xfrm>
            <a:off x="5597371" y="501568"/>
            <a:ext cx="40107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>
                <a:latin typeface="AMP_GothamRoundedBold" panose="02000000000000000000" pitchFamily="2" charset="77"/>
                <a:cs typeface="Arial" panose="020B0604020202020204" pitchFamily="34" charset="0"/>
              </a:rPr>
              <a:t>J</a:t>
            </a:r>
          </a:p>
        </p:txBody>
      </p:sp>
      <p:pic>
        <p:nvPicPr>
          <p:cNvPr id="18" name="Graphic 17" descr="Checkmark">
            <a:extLst>
              <a:ext uri="{FF2B5EF4-FFF2-40B4-BE49-F238E27FC236}">
                <a16:creationId xmlns:a16="http://schemas.microsoft.com/office/drawing/2014/main" id="{B0CBBFDF-D1D1-2EA3-9911-A40DD979B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295" y="3883614"/>
            <a:ext cx="672643" cy="6726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DBEB706-B853-3DB0-2D6D-0492718224E3}"/>
              </a:ext>
            </a:extLst>
          </p:cNvPr>
          <p:cNvSpPr txBox="1"/>
          <p:nvPr/>
        </p:nvSpPr>
        <p:spPr>
          <a:xfrm>
            <a:off x="6764143" y="501568"/>
            <a:ext cx="4010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AMP_GothamRoundedBold" panose="02000000000000000000" pitchFamily="2" charset="77"/>
                <a:cs typeface="Arial" panose="020B0604020202020204" pitchFamily="34" charset="0"/>
              </a:rPr>
              <a:t>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407375-5B39-4493-A3DD-8D2C5B686DD1}"/>
              </a:ext>
            </a:extLst>
          </p:cNvPr>
          <p:cNvSpPr txBox="1"/>
          <p:nvPr/>
        </p:nvSpPr>
        <p:spPr>
          <a:xfrm>
            <a:off x="8046940" y="501568"/>
            <a:ext cx="42351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>
                <a:latin typeface="AMP_GothamRoundedBold" panose="02000000000000000000" pitchFamily="2" charset="77"/>
                <a:cs typeface="Arial" panose="020B0604020202020204" pitchFamily="34" charset="0"/>
              </a:rPr>
              <a:t>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BA75DF-2CBC-A1E0-8206-D9374DCFF286}"/>
              </a:ext>
            </a:extLst>
          </p:cNvPr>
          <p:cNvSpPr txBox="1"/>
          <p:nvPr/>
        </p:nvSpPr>
        <p:spPr>
          <a:xfrm>
            <a:off x="9213712" y="501568"/>
            <a:ext cx="4010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AMP_GothamRoundedBold" panose="02000000000000000000" pitchFamily="2" charset="77"/>
                <a:cs typeface="Arial" panose="020B0604020202020204" pitchFamily="34" charset="0"/>
              </a:rPr>
              <a:t>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34DAE83-B77F-B32F-F02B-00FEB6407C50}"/>
              </a:ext>
            </a:extLst>
          </p:cNvPr>
          <p:cNvSpPr txBox="1"/>
          <p:nvPr/>
        </p:nvSpPr>
        <p:spPr>
          <a:xfrm>
            <a:off x="10434382" y="1768155"/>
            <a:ext cx="108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  <a:cs typeface="Arial" panose="020B0604020202020204" pitchFamily="34" charset="0"/>
              </a:rPr>
              <a:t>400 bp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E0ED59E-3562-A497-F307-B6809FDA8435}"/>
              </a:ext>
            </a:extLst>
          </p:cNvPr>
          <p:cNvCxnSpPr>
            <a:cxnSpLocks/>
          </p:cNvCxnSpPr>
          <p:nvPr/>
        </p:nvCxnSpPr>
        <p:spPr>
          <a:xfrm flipH="1">
            <a:off x="10021614" y="1994644"/>
            <a:ext cx="431203" cy="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 descr="Checkmark">
            <a:extLst>
              <a:ext uri="{FF2B5EF4-FFF2-40B4-BE49-F238E27FC236}">
                <a16:creationId xmlns:a16="http://schemas.microsoft.com/office/drawing/2014/main" id="{4E80B8B6-C897-C5D8-C074-094D9A489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0655" y="3883614"/>
            <a:ext cx="672643" cy="672643"/>
          </a:xfrm>
          <a:prstGeom prst="rect">
            <a:avLst/>
          </a:prstGeom>
        </p:spPr>
      </p:pic>
      <p:pic>
        <p:nvPicPr>
          <p:cNvPr id="32" name="Graphic 31" descr="Checkmark">
            <a:extLst>
              <a:ext uri="{FF2B5EF4-FFF2-40B4-BE49-F238E27FC236}">
                <a16:creationId xmlns:a16="http://schemas.microsoft.com/office/drawing/2014/main" id="{7A06DA1D-F5FA-4D7E-53B5-195AA3B2F5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1371" y="4699631"/>
            <a:ext cx="672643" cy="672643"/>
          </a:xfrm>
          <a:prstGeom prst="rect">
            <a:avLst/>
          </a:prstGeom>
        </p:spPr>
      </p:pic>
      <p:pic>
        <p:nvPicPr>
          <p:cNvPr id="33" name="Graphic 32" descr="Checkmark">
            <a:extLst>
              <a:ext uri="{FF2B5EF4-FFF2-40B4-BE49-F238E27FC236}">
                <a16:creationId xmlns:a16="http://schemas.microsoft.com/office/drawing/2014/main" id="{0B4E0696-922E-529C-567F-6FA10D5DF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29207" y="3883614"/>
            <a:ext cx="672643" cy="672643"/>
          </a:xfrm>
          <a:prstGeom prst="rect">
            <a:avLst/>
          </a:prstGeom>
        </p:spPr>
      </p:pic>
      <p:pic>
        <p:nvPicPr>
          <p:cNvPr id="34" name="Graphic 33" descr="Checkmark">
            <a:extLst>
              <a:ext uri="{FF2B5EF4-FFF2-40B4-BE49-F238E27FC236}">
                <a16:creationId xmlns:a16="http://schemas.microsoft.com/office/drawing/2014/main" id="{3EEFCE65-06CE-9A3B-9BB9-7F78C9A3B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7433" y="4699631"/>
            <a:ext cx="672643" cy="672643"/>
          </a:xfrm>
          <a:prstGeom prst="rect">
            <a:avLst/>
          </a:prstGeom>
        </p:spPr>
      </p:pic>
      <p:pic>
        <p:nvPicPr>
          <p:cNvPr id="35" name="Graphic 34" descr="Checkmark">
            <a:extLst>
              <a:ext uri="{FF2B5EF4-FFF2-40B4-BE49-F238E27FC236}">
                <a16:creationId xmlns:a16="http://schemas.microsoft.com/office/drawing/2014/main" id="{8B51B0F6-585F-A7B8-3C79-4EA1D3C9DA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2743" y="4699631"/>
            <a:ext cx="672643" cy="6726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8FEFB4-15C3-D4C1-7AC2-87919141DE2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1991" b="31741"/>
          <a:stretch/>
        </p:blipFill>
        <p:spPr>
          <a:xfrm>
            <a:off x="3906024" y="1030893"/>
            <a:ext cx="6062870" cy="21988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846EEF-8BE5-75C1-BA0D-E8890C596464}"/>
              </a:ext>
            </a:extLst>
          </p:cNvPr>
          <p:cNvSpPr txBox="1"/>
          <p:nvPr/>
        </p:nvSpPr>
        <p:spPr>
          <a:xfrm>
            <a:off x="4227048" y="5444746"/>
            <a:ext cx="1076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AS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498FA4-83AC-D1C2-1F84-85D85A12CB9C}"/>
              </a:ext>
            </a:extLst>
          </p:cNvPr>
          <p:cNvSpPr txBox="1"/>
          <p:nvPr/>
        </p:nvSpPr>
        <p:spPr>
          <a:xfrm>
            <a:off x="6180584" y="5444746"/>
            <a:ext cx="1076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63A957-CA5F-3A95-47CD-3DCB9D17781F}"/>
              </a:ext>
            </a:extLst>
          </p:cNvPr>
          <p:cNvSpPr txBox="1"/>
          <p:nvPr/>
        </p:nvSpPr>
        <p:spPr>
          <a:xfrm>
            <a:off x="8188836" y="5444746"/>
            <a:ext cx="1076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AA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CD51BC-129A-A54D-CA4D-8D2065F495B9}"/>
              </a:ext>
            </a:extLst>
          </p:cNvPr>
          <p:cNvSpPr txBox="1"/>
          <p:nvPr/>
        </p:nvSpPr>
        <p:spPr>
          <a:xfrm>
            <a:off x="10180196" y="5444746"/>
            <a:ext cx="1076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B96A29-BCB4-6BAF-0A78-1A4262C5F778}"/>
              </a:ext>
            </a:extLst>
          </p:cNvPr>
          <p:cNvSpPr txBox="1"/>
          <p:nvPr/>
        </p:nvSpPr>
        <p:spPr>
          <a:xfrm>
            <a:off x="3852749" y="5934149"/>
            <a:ext cx="18658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Sickle cell trait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E144FD-47F2-7656-A4EE-450111FFB23E}"/>
              </a:ext>
            </a:extLst>
          </p:cNvPr>
          <p:cNvSpPr txBox="1"/>
          <p:nvPr/>
        </p:nvSpPr>
        <p:spPr>
          <a:xfrm>
            <a:off x="5810227" y="5922114"/>
            <a:ext cx="18658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Sickle cell trait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521C0F-EA08-DF9A-6CA9-3B16BA53115F}"/>
              </a:ext>
            </a:extLst>
          </p:cNvPr>
          <p:cNvSpPr txBox="1"/>
          <p:nvPr/>
        </p:nvSpPr>
        <p:spPr>
          <a:xfrm>
            <a:off x="9785753" y="5937600"/>
            <a:ext cx="18658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Sickle cell disease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5989F6-70C2-AA3E-3E2A-777C1E9DC36C}"/>
              </a:ext>
            </a:extLst>
          </p:cNvPr>
          <p:cNvSpPr txBox="1"/>
          <p:nvPr/>
        </p:nvSpPr>
        <p:spPr>
          <a:xfrm>
            <a:off x="7757893" y="5946276"/>
            <a:ext cx="1946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MP_GothamRoundedBold" panose="02000000000000000000" pitchFamily="2" charset="77"/>
              </a:rPr>
              <a:t>Unaffected</a:t>
            </a:r>
          </a:p>
        </p:txBody>
      </p:sp>
      <p:sp>
        <p:nvSpPr>
          <p:cNvPr id="36" name="Title 2">
            <a:extLst>
              <a:ext uri="{FF2B5EF4-FFF2-40B4-BE49-F238E27FC236}">
                <a16:creationId xmlns:a16="http://schemas.microsoft.com/office/drawing/2014/main" id="{07D55AF0-1A78-B425-ECE8-D6E85BE6A233}"/>
              </a:ext>
            </a:extLst>
          </p:cNvPr>
          <p:cNvSpPr txBox="1">
            <a:spLocks/>
          </p:cNvSpPr>
          <p:nvPr/>
        </p:nvSpPr>
        <p:spPr>
          <a:xfrm>
            <a:off x="140254" y="186464"/>
            <a:ext cx="11339945" cy="8594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sz="3600" b="1" dirty="0">
                <a:solidFill>
                  <a:srgbClr val="D10F3A"/>
                </a:solidFill>
                <a:latin typeface="Helvetica" pitchFamily="2" charset="0"/>
              </a:rPr>
              <a:t>Expected results</a:t>
            </a:r>
            <a:endParaRPr lang="en-US" sz="3600" b="1" dirty="0">
              <a:solidFill>
                <a:srgbClr val="D10F3A"/>
              </a:solidFill>
              <a:highlight>
                <a:srgbClr val="FFFF00"/>
              </a:highlight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5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AD1D59-F625-7E07-0B22-5F3E2D369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1" y="1731958"/>
            <a:ext cx="6382870" cy="4294187"/>
          </a:xfrm>
        </p:spPr>
        <p:txBody>
          <a:bodyPr/>
          <a:lstStyle/>
          <a:p>
            <a:r>
              <a:rPr lang="en-US" dirty="0"/>
              <a:t>Antibiotics administered regularly up to age 5.</a:t>
            </a:r>
          </a:p>
          <a:p>
            <a:r>
              <a:rPr lang="en-US" dirty="0"/>
              <a:t>Medications can reduce regularity and severity of pain crises.</a:t>
            </a:r>
          </a:p>
          <a:p>
            <a:r>
              <a:rPr lang="en-US" dirty="0"/>
              <a:t>Bone marrow transplants may allow patients to produce unaffected red blood cells.</a:t>
            </a:r>
          </a:p>
          <a:p>
            <a:r>
              <a:rPr lang="en-US" dirty="0"/>
              <a:t>Recent advances in CRISPR/Cas gene therapy.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C4BC87-E101-A78C-0BF5-8AE1301AE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Living with sickle cell disease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2590A8-01D8-6522-FC7D-71F7DEF27B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3982" y="1714500"/>
            <a:ext cx="4496273" cy="29945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ACE6EE-CFAB-20E6-CE8B-8F698D250549}"/>
              </a:ext>
            </a:extLst>
          </p:cNvPr>
          <p:cNvSpPr txBox="1"/>
          <p:nvPr/>
        </p:nvSpPr>
        <p:spPr>
          <a:xfrm>
            <a:off x="6919853" y="4789700"/>
            <a:ext cx="51780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  <a:cs typeface="Helvetica" panose="020B0604020202020204" pitchFamily="34" charset="0"/>
              </a:rPr>
              <a:t>Victoria Gray, the first person to receive the CRISPR gene-editing treatment for sickle cell disease</a:t>
            </a:r>
          </a:p>
        </p:txBody>
      </p:sp>
    </p:spTree>
    <p:extLst>
      <p:ext uri="{BB962C8B-B14F-4D97-AF65-F5344CB8AC3E}">
        <p14:creationId xmlns:p14="http://schemas.microsoft.com/office/powerpoint/2010/main" val="337457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AD1D59-F625-7E07-0B22-5F3E2D369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033247" cy="4294187"/>
          </a:xfrm>
        </p:spPr>
        <p:txBody>
          <a:bodyPr/>
          <a:lstStyle/>
          <a:p>
            <a:r>
              <a:rPr lang="en-US" dirty="0"/>
              <a:t>Sickle cell disease is caused by a mutation that causes hemoglobin proteins to stick together, which distorts red blood cells into a sickle.</a:t>
            </a:r>
          </a:p>
          <a:p>
            <a:r>
              <a:rPr lang="en-US" dirty="0"/>
              <a:t>Sickle cell disease can be diagnosed using DNA testing.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C4BC87-E101-A78C-0BF5-8AE1301AE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we learned?</a:t>
            </a:r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A67F1476-8A3C-EDC3-2444-3D3C7A403D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2" b="9922"/>
          <a:stretch>
            <a:fillRect/>
          </a:stretch>
        </p:blipFill>
        <p:spPr>
          <a:xfrm>
            <a:off x="6711392" y="1981200"/>
            <a:ext cx="5037262" cy="327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8446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E2E04F-5135-BDD9-8836-C48383276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2997"/>
            <a:ext cx="11339945" cy="859415"/>
          </a:xfrm>
        </p:spPr>
        <p:txBody>
          <a:bodyPr>
            <a:noAutofit/>
          </a:bodyPr>
          <a:lstStyle/>
          <a:p>
            <a:r>
              <a:rPr lang="en-US" sz="4000" dirty="0"/>
              <a:t>Extension activity: </a:t>
            </a:r>
            <a:br>
              <a:rPr lang="en-US" sz="4000" dirty="0"/>
            </a:br>
            <a:r>
              <a:rPr lang="en-US" sz="4000" dirty="0"/>
              <a:t>Sickle cell disease gene therapy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53BC2DE7-7D9D-6651-A840-BFCA368DA9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" y="1731958"/>
            <a:ext cx="6982327" cy="4294187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Background on CRISPR/Cas</a:t>
            </a:r>
          </a:p>
          <a:p>
            <a:pPr marL="514350" indent="-514350">
              <a:buAutoNum type="arabicPeriod"/>
            </a:pPr>
            <a:r>
              <a:rPr lang="en-US" dirty="0"/>
              <a:t>Background on the CRISPR/Cas sickle cell disease gene therapy </a:t>
            </a:r>
          </a:p>
        </p:txBody>
      </p:sp>
    </p:spTree>
    <p:extLst>
      <p:ext uri="{BB962C8B-B14F-4D97-AF65-F5344CB8AC3E}">
        <p14:creationId xmlns:p14="http://schemas.microsoft.com/office/powerpoint/2010/main" val="15851080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17A8E8-4B7B-7990-792D-664F4D3049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156436" cy="4294187"/>
          </a:xfrm>
        </p:spPr>
        <p:txBody>
          <a:bodyPr/>
          <a:lstStyle/>
          <a:p>
            <a:r>
              <a:rPr lang="en-US" sz="3200" dirty="0"/>
              <a:t>By editing the genome, we can counteract the mutations that cause genetic diseases like sickle cell disease.</a:t>
            </a:r>
          </a:p>
          <a:p>
            <a:r>
              <a:rPr lang="en-US" sz="3200" dirty="0"/>
              <a:t>Until recently, genome editing was very difficult.  </a:t>
            </a:r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94E2C48-6F7B-5C9D-37A9-A2FB236A4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Genome editing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1A8E1A6-AA1B-9D7C-81FC-5CA015352481}"/>
              </a:ext>
            </a:extLst>
          </p:cNvPr>
          <p:cNvSpPr txBox="1">
            <a:spLocks/>
          </p:cNvSpPr>
          <p:nvPr/>
        </p:nvSpPr>
        <p:spPr>
          <a:xfrm>
            <a:off x="391160" y="1722331"/>
            <a:ext cx="5263406" cy="4091447"/>
          </a:xfrm>
          <a:prstGeom prst="rect">
            <a:avLst/>
          </a:prstGeom>
        </p:spPr>
        <p:txBody>
          <a:bodyPr/>
          <a:lstStyle>
            <a:lvl1pPr marL="446088" indent="-446088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tabLst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Char char="-"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236970-604F-51E7-7980-D34D9E64F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934" y="1504350"/>
            <a:ext cx="4081858" cy="409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633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F39C52C-DEF9-AB46-8F2E-93A9048607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" y="1731958"/>
            <a:ext cx="6498265" cy="4294187"/>
          </a:xfrm>
        </p:spPr>
        <p:txBody>
          <a:bodyPr/>
          <a:lstStyle/>
          <a:p>
            <a:pPr marL="457200" indent="-457200"/>
            <a:r>
              <a:rPr lang="en-US" sz="3200" dirty="0"/>
              <a:t>Compared to other gene editing methods, CRISPR is:</a:t>
            </a:r>
          </a:p>
          <a:p>
            <a:pPr marL="925512" lvl="1"/>
            <a:r>
              <a:rPr lang="en-US" sz="3200" dirty="0"/>
              <a:t>Specific, providing tight control over where in the genome changes occur. </a:t>
            </a:r>
          </a:p>
          <a:p>
            <a:pPr marL="925512" lvl="1"/>
            <a:r>
              <a:rPr lang="en-US" sz="3200" dirty="0"/>
              <a:t>Easy to use. </a:t>
            </a:r>
          </a:p>
          <a:p>
            <a:pPr marL="457200" indent="-457200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Emmanuelle Charpentier &amp; Jennifer A.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Doudna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received the 2020 Nobel Prize for their work.</a:t>
            </a:r>
            <a:endParaRPr lang="en-US" sz="3200" dirty="0"/>
          </a:p>
          <a:p>
            <a:pPr marL="457200" indent="-457200"/>
            <a:endParaRPr lang="en-US" sz="3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709" y="418501"/>
            <a:ext cx="11783291" cy="859415"/>
          </a:xfrm>
        </p:spPr>
        <p:txBody>
          <a:bodyPr wrap="square">
            <a:normAutofit fontScale="90000"/>
          </a:bodyPr>
          <a:lstStyle/>
          <a:p>
            <a:r>
              <a:rPr lang="en-US" dirty="0"/>
              <a:t>CRISPR/Cas is a revolutionary gene editing technique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2AD403-7319-FA4F-AEA4-C59B16A1B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0261" y="2983968"/>
            <a:ext cx="1749551" cy="28706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BB1603-C601-5948-A25D-7D338B4D2B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4577" y="3004605"/>
            <a:ext cx="1734052" cy="280171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7EEFE5D-FC37-A642-81E2-B4510EE1747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640" y="1278415"/>
            <a:ext cx="3402040" cy="170102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5E9CAF65-E1CA-F14B-B2FC-A0D86ED98F9C}"/>
              </a:ext>
            </a:extLst>
          </p:cNvPr>
          <p:cNvSpPr/>
          <p:nvPr/>
        </p:nvSpPr>
        <p:spPr>
          <a:xfrm>
            <a:off x="7234781" y="5905500"/>
            <a:ext cx="56916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https://</a:t>
            </a:r>
            <a:r>
              <a:rPr lang="en-US" sz="1200" dirty="0" err="1">
                <a:solidFill>
                  <a:srgbClr val="0070C0"/>
                </a:solidFill>
              </a:rPr>
              <a:t>www.nobelprize.org</a:t>
            </a:r>
            <a:r>
              <a:rPr lang="en-US" sz="1200" dirty="0">
                <a:solidFill>
                  <a:srgbClr val="0070C0"/>
                </a:solidFill>
              </a:rPr>
              <a:t>/prizes/chemistry/2020/press-release/</a:t>
            </a:r>
          </a:p>
        </p:txBody>
      </p:sp>
    </p:spTree>
    <p:extLst>
      <p:ext uri="{BB962C8B-B14F-4D97-AF65-F5344CB8AC3E}">
        <p14:creationId xmlns:p14="http://schemas.microsoft.com/office/powerpoint/2010/main" val="301582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3BA33C9C-ECC0-B812-4FA7-F0CEDA7301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087177" cy="429418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 first clinically tested and approved gene therapy for sickle cell disease used CRISPR/Cas to disable a gene.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 following slides explain this approach.</a:t>
            </a:r>
          </a:p>
          <a:p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5855CC1C-3C14-D949-849A-1ABC23D3E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Sickle cell disease gene therapy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314842-568E-2B96-0D41-F9EAF41DA8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3982" y="1714500"/>
            <a:ext cx="4496273" cy="29945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C8BB240-7E28-E451-0160-2983884C4B7E}"/>
              </a:ext>
            </a:extLst>
          </p:cNvPr>
          <p:cNvSpPr txBox="1"/>
          <p:nvPr/>
        </p:nvSpPr>
        <p:spPr>
          <a:xfrm>
            <a:off x="6919853" y="4789700"/>
            <a:ext cx="51780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  <a:cs typeface="Helvetica" panose="020B0604020202020204" pitchFamily="34" charset="0"/>
              </a:rPr>
              <a:t>Victoria Gray, the first person to receive the CRISPR gene-editing treatment for sickle cell disease</a:t>
            </a:r>
          </a:p>
        </p:txBody>
      </p:sp>
    </p:spTree>
    <p:extLst>
      <p:ext uri="{BB962C8B-B14F-4D97-AF65-F5344CB8AC3E}">
        <p14:creationId xmlns:p14="http://schemas.microsoft.com/office/powerpoint/2010/main" val="28244467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D785CC-A544-003E-5673-0BA8BA7DDA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379220" cy="429418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During fetal development, humans produce a different form of hemoglobin.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Fetal hemoglobin has two </a:t>
            </a:r>
            <a:r>
              <a:rPr lang="el-GR" sz="2800" dirty="0"/>
              <a:t>α-</a:t>
            </a:r>
            <a:r>
              <a:rPr lang="en-US" sz="2800" dirty="0"/>
              <a:t>globin subunits and two </a:t>
            </a:r>
            <a:r>
              <a:rPr lang="el-GR" sz="2800" dirty="0"/>
              <a:t>γ-</a:t>
            </a:r>
            <a:r>
              <a:rPr lang="en-US" sz="2800" dirty="0"/>
              <a:t>globin subunits.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Around birth, our cells stop producing </a:t>
            </a:r>
            <a:r>
              <a:rPr lang="el-GR" sz="2800" dirty="0"/>
              <a:t>γ-</a:t>
            </a:r>
            <a:r>
              <a:rPr lang="en-US" sz="2800" dirty="0"/>
              <a:t>globin and start making </a:t>
            </a:r>
            <a:r>
              <a:rPr lang="el-GR" sz="2800" dirty="0"/>
              <a:t>β-</a:t>
            </a:r>
            <a:r>
              <a:rPr lang="en-US" sz="2800" dirty="0"/>
              <a:t>globin. </a:t>
            </a:r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2BC799-DCC6-3A4A-ACB0-88D5DCF1F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Fetal hemoglobin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D0A877-5588-7149-B085-399AF07BC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220" y="1435100"/>
            <a:ext cx="6070600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43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DC48B0-2073-82E0-E21F-F8FA3DFD1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355976" cy="429418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Fetal hemoglobin still works in adult cells.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Rare individuals with persistent fetal hemoglobin are protected from sickle cell disease.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Scientists wanted to treat sickle cell disease by making adult red blood cells produce fetal hemoglobin again.</a:t>
            </a:r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2BC799-DCC6-3A4A-ACB0-88D5DCF1F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Sickle cell disease gene therapy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5CACF1-B508-D44F-8E7E-35450BD6D4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027"/>
          <a:stretch/>
        </p:blipFill>
        <p:spPr>
          <a:xfrm>
            <a:off x="7086600" y="1429512"/>
            <a:ext cx="4460393" cy="372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2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27">
            <a:extLst>
              <a:ext uri="{FF2B5EF4-FFF2-40B4-BE49-F238E27FC236}">
                <a16:creationId xmlns:a16="http://schemas.microsoft.com/office/drawing/2014/main" id="{5530770F-DD46-D1FE-7950-2A03F07C986F}"/>
              </a:ext>
            </a:extLst>
          </p:cNvPr>
          <p:cNvSpPr/>
          <p:nvPr/>
        </p:nvSpPr>
        <p:spPr>
          <a:xfrm>
            <a:off x="6487206" y="4897458"/>
            <a:ext cx="1598402" cy="49356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D175CC-1586-EC74-FE1A-0836C24023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" y="1731958"/>
            <a:ext cx="5090945" cy="429418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 protein called BCL11A inhibits </a:t>
            </a:r>
            <a:r>
              <a:rPr lang="el-GR" sz="2800" dirty="0"/>
              <a:t>γ-</a:t>
            </a:r>
            <a:r>
              <a:rPr lang="en-US" sz="2800" dirty="0"/>
              <a:t>globin production.</a:t>
            </a:r>
          </a:p>
          <a:p>
            <a:pPr marL="457200" indent="-457200"/>
            <a:r>
              <a:rPr lang="en-US" sz="2800" dirty="0"/>
              <a:t>Before birth, BCL11A protein is not expressed, so there is high </a:t>
            </a:r>
            <a:r>
              <a:rPr lang="el-GR" sz="2800" dirty="0"/>
              <a:t>γ-</a:t>
            </a:r>
            <a:r>
              <a:rPr lang="en-US" sz="2800" dirty="0"/>
              <a:t>globin production.</a:t>
            </a:r>
          </a:p>
          <a:p>
            <a:endParaRPr lang="en-US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EB3390DB-6D29-AA4D-8977-00434282DA08}"/>
              </a:ext>
            </a:extLst>
          </p:cNvPr>
          <p:cNvSpPr txBox="1">
            <a:spLocks/>
          </p:cNvSpPr>
          <p:nvPr/>
        </p:nvSpPr>
        <p:spPr>
          <a:xfrm>
            <a:off x="391159" y="1707445"/>
            <a:ext cx="4919395" cy="4063999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None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r>
              <a:rPr lang="en-US" sz="3200" dirty="0"/>
              <a:t> </a:t>
            </a:r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5855CC1C-3C14-D949-849A-1ABC23D3E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BCL11A protein prevents </a:t>
            </a:r>
            <a:r>
              <a:rPr lang="el-GR" dirty="0"/>
              <a:t>γ-</a:t>
            </a:r>
            <a:r>
              <a:rPr lang="en-US" dirty="0"/>
              <a:t>globin production 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07E2886-5894-AB46-8BD5-546CBD633850}"/>
              </a:ext>
            </a:extLst>
          </p:cNvPr>
          <p:cNvCxnSpPr>
            <a:cxnSpLocks/>
          </p:cNvCxnSpPr>
          <p:nvPr/>
        </p:nvCxnSpPr>
        <p:spPr>
          <a:xfrm>
            <a:off x="7349299" y="2961449"/>
            <a:ext cx="0" cy="574431"/>
          </a:xfrm>
          <a:prstGeom prst="straightConnector1">
            <a:avLst/>
          </a:prstGeom>
          <a:ln w="57150">
            <a:solidFill>
              <a:schemeClr val="bg2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32061A9-61AF-1F49-82EC-136677BAEB4F}"/>
              </a:ext>
            </a:extLst>
          </p:cNvPr>
          <p:cNvCxnSpPr>
            <a:cxnSpLocks/>
          </p:cNvCxnSpPr>
          <p:nvPr/>
        </p:nvCxnSpPr>
        <p:spPr>
          <a:xfrm>
            <a:off x="7349299" y="4232106"/>
            <a:ext cx="0" cy="574431"/>
          </a:xfrm>
          <a:prstGeom prst="straightConnector1">
            <a:avLst/>
          </a:prstGeom>
          <a:ln w="57150">
            <a:solidFill>
              <a:schemeClr val="bg2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5E9871C-C28B-AC47-A672-42134B7F3D7B}"/>
              </a:ext>
            </a:extLst>
          </p:cNvPr>
          <p:cNvGrpSpPr/>
          <p:nvPr/>
        </p:nvGrpSpPr>
        <p:grpSpPr>
          <a:xfrm>
            <a:off x="6460272" y="2339797"/>
            <a:ext cx="1778051" cy="1793877"/>
            <a:chOff x="6460273" y="2315118"/>
            <a:chExt cx="1778051" cy="179387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928B0FD-9B66-8B44-A2E9-0DD412EB04B0}"/>
                </a:ext>
              </a:extLst>
            </p:cNvPr>
            <p:cNvSpPr txBox="1"/>
            <p:nvPr/>
          </p:nvSpPr>
          <p:spPr>
            <a:xfrm>
              <a:off x="6923542" y="3585775"/>
              <a:ext cx="8515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BCL11A</a:t>
              </a:r>
            </a:p>
            <a:p>
              <a:pPr algn="ctr"/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protein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526F84C-9DE3-0E47-902F-1C19F2BC9A08}"/>
                </a:ext>
              </a:extLst>
            </p:cNvPr>
            <p:cNvSpPr txBox="1"/>
            <p:nvPr/>
          </p:nvSpPr>
          <p:spPr>
            <a:xfrm>
              <a:off x="6460273" y="2315118"/>
              <a:ext cx="17780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BCL11A</a:t>
              </a:r>
            </a:p>
            <a:p>
              <a:pPr algn="ctr"/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regulatory switch</a:t>
              </a:r>
            </a:p>
          </p:txBody>
        </p:sp>
      </p:grpSp>
      <p:sp>
        <p:nvSpPr>
          <p:cNvPr id="29" name="Multiply 28">
            <a:extLst>
              <a:ext uri="{FF2B5EF4-FFF2-40B4-BE49-F238E27FC236}">
                <a16:creationId xmlns:a16="http://schemas.microsoft.com/office/drawing/2014/main" id="{08DAAE13-89E4-DA4D-A197-E7E563111C81}"/>
              </a:ext>
            </a:extLst>
          </p:cNvPr>
          <p:cNvSpPr/>
          <p:nvPr/>
        </p:nvSpPr>
        <p:spPr>
          <a:xfrm>
            <a:off x="6612501" y="3381846"/>
            <a:ext cx="1473591" cy="994410"/>
          </a:xfrm>
          <a:prstGeom prst="mathMultiply">
            <a:avLst/>
          </a:prstGeom>
          <a:solidFill>
            <a:srgbClr val="D10F3A">
              <a:alpha val="5388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19C2EA-3BD8-684D-B515-8AE028F858AD}"/>
              </a:ext>
            </a:extLst>
          </p:cNvPr>
          <p:cNvGrpSpPr/>
          <p:nvPr/>
        </p:nvGrpSpPr>
        <p:grpSpPr>
          <a:xfrm>
            <a:off x="6751219" y="4878437"/>
            <a:ext cx="1196160" cy="523220"/>
            <a:chOff x="6751219" y="4878437"/>
            <a:chExt cx="1196160" cy="52322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27BC79-F783-F64D-9C1F-079BE7C75EE0}"/>
                </a:ext>
              </a:extLst>
            </p:cNvPr>
            <p:cNvSpPr txBox="1"/>
            <p:nvPr/>
          </p:nvSpPr>
          <p:spPr>
            <a:xfrm>
              <a:off x="6751219" y="4878437"/>
              <a:ext cx="11961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l-GR" b="1" dirty="0">
                  <a:solidFill>
                    <a:srgbClr val="07BEE4"/>
                  </a:solidFill>
                  <a:latin typeface="AMP_GothamBold" pitchFamily="2" charset="0"/>
                </a:rPr>
                <a:t>γ</a:t>
              </a:r>
              <a:r>
                <a:rPr lang="en-US" b="1" dirty="0">
                  <a:solidFill>
                    <a:srgbClr val="07BEE4"/>
                  </a:solidFill>
                  <a:latin typeface="AMP_GothamRoundedBold" panose="02000000000000000000" pitchFamily="2" charset="77"/>
                </a:rPr>
                <a:t>-globin</a:t>
              </a:r>
            </a:p>
            <a:p>
              <a:pPr algn="ctr"/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production</a:t>
              </a:r>
            </a:p>
          </p:txBody>
        </p:sp>
        <p:sp>
          <p:nvSpPr>
            <p:cNvPr id="2" name="Up Arrow 1">
              <a:extLst>
                <a:ext uri="{FF2B5EF4-FFF2-40B4-BE49-F238E27FC236}">
                  <a16:creationId xmlns:a16="http://schemas.microsoft.com/office/drawing/2014/main" id="{537AFCA2-6206-204F-8569-3128F526B9D9}"/>
                </a:ext>
              </a:extLst>
            </p:cNvPr>
            <p:cNvSpPr/>
            <p:nvPr/>
          </p:nvSpPr>
          <p:spPr>
            <a:xfrm>
              <a:off x="6752974" y="4908091"/>
              <a:ext cx="184682" cy="293511"/>
            </a:xfrm>
            <a:prstGeom prst="up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A88F2CA2-EC25-BBD8-31EE-3FF0E946C7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628" r="49203" b="63912"/>
          <a:stretch/>
        </p:blipFill>
        <p:spPr>
          <a:xfrm>
            <a:off x="5582409" y="2033628"/>
            <a:ext cx="3104391" cy="952500"/>
          </a:xfrm>
          <a:custGeom>
            <a:avLst/>
            <a:gdLst>
              <a:gd name="connsiteX0" fmla="*/ 0 w 3104391"/>
              <a:gd name="connsiteY0" fmla="*/ 0 h 952500"/>
              <a:gd name="connsiteX1" fmla="*/ 3104391 w 3104391"/>
              <a:gd name="connsiteY1" fmla="*/ 0 h 952500"/>
              <a:gd name="connsiteX2" fmla="*/ 3104391 w 3104391"/>
              <a:gd name="connsiteY2" fmla="*/ 952500 h 952500"/>
              <a:gd name="connsiteX3" fmla="*/ 2992729 w 3104391"/>
              <a:gd name="connsiteY3" fmla="*/ 952500 h 952500"/>
              <a:gd name="connsiteX4" fmla="*/ 2992729 w 3104391"/>
              <a:gd name="connsiteY4" fmla="*/ 466496 h 952500"/>
              <a:gd name="connsiteX5" fmla="*/ 2661750 w 3104391"/>
              <a:gd name="connsiteY5" fmla="*/ 466496 h 952500"/>
              <a:gd name="connsiteX6" fmla="*/ 2661750 w 3104391"/>
              <a:gd name="connsiteY6" fmla="*/ 29577 h 952500"/>
              <a:gd name="connsiteX7" fmla="*/ 915500 w 3104391"/>
              <a:gd name="connsiteY7" fmla="*/ 29577 h 952500"/>
              <a:gd name="connsiteX8" fmla="*/ 915500 w 3104391"/>
              <a:gd name="connsiteY8" fmla="*/ 952500 h 952500"/>
              <a:gd name="connsiteX9" fmla="*/ 0 w 3104391"/>
              <a:gd name="connsiteY9" fmla="*/ 95250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4391" h="952500">
                <a:moveTo>
                  <a:pt x="0" y="0"/>
                </a:moveTo>
                <a:lnTo>
                  <a:pt x="3104391" y="0"/>
                </a:lnTo>
                <a:lnTo>
                  <a:pt x="3104391" y="952500"/>
                </a:lnTo>
                <a:lnTo>
                  <a:pt x="2992729" y="952500"/>
                </a:lnTo>
                <a:lnTo>
                  <a:pt x="2992729" y="466496"/>
                </a:lnTo>
                <a:lnTo>
                  <a:pt x="2661750" y="466496"/>
                </a:lnTo>
                <a:lnTo>
                  <a:pt x="2661750" y="29577"/>
                </a:lnTo>
                <a:lnTo>
                  <a:pt x="915500" y="29577"/>
                </a:lnTo>
                <a:lnTo>
                  <a:pt x="915500" y="952500"/>
                </a:lnTo>
                <a:lnTo>
                  <a:pt x="0" y="952500"/>
                </a:lnTo>
                <a:close/>
              </a:path>
            </a:pathLst>
          </a:cu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1093C9D-2A58-B93A-C73F-138DC2AA96FC}"/>
              </a:ext>
            </a:extLst>
          </p:cNvPr>
          <p:cNvGrpSpPr/>
          <p:nvPr/>
        </p:nvGrpSpPr>
        <p:grpSpPr>
          <a:xfrm>
            <a:off x="5849021" y="1521022"/>
            <a:ext cx="2837779" cy="461665"/>
            <a:chOff x="5849021" y="1521022"/>
            <a:chExt cx="2837779" cy="461665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8B2E6CC2-9B3F-3053-EE20-7CE2BFC93E79}"/>
                </a:ext>
              </a:extLst>
            </p:cNvPr>
            <p:cNvSpPr/>
            <p:nvPr/>
          </p:nvSpPr>
          <p:spPr>
            <a:xfrm>
              <a:off x="5849021" y="1544656"/>
              <a:ext cx="2837779" cy="41439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B2BCBF2-D623-A60B-92B9-97C613AA1375}"/>
                </a:ext>
              </a:extLst>
            </p:cNvPr>
            <p:cNvSpPr txBox="1"/>
            <p:nvPr/>
          </p:nvSpPr>
          <p:spPr>
            <a:xfrm>
              <a:off x="6229003" y="1521022"/>
              <a:ext cx="20778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Before birth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86574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7">
            <a:extLst>
              <a:ext uri="{FF2B5EF4-FFF2-40B4-BE49-F238E27FC236}">
                <a16:creationId xmlns:a16="http://schemas.microsoft.com/office/drawing/2014/main" id="{BB9B9D00-A2F4-62CC-1041-CE080CA1355A}"/>
              </a:ext>
            </a:extLst>
          </p:cNvPr>
          <p:cNvSpPr/>
          <p:nvPr/>
        </p:nvSpPr>
        <p:spPr>
          <a:xfrm>
            <a:off x="9807484" y="4921286"/>
            <a:ext cx="1598402" cy="493566"/>
          </a:xfrm>
          <a:prstGeom prst="roundRect">
            <a:avLst/>
          </a:prstGeom>
          <a:solidFill>
            <a:srgbClr val="E67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27">
            <a:extLst>
              <a:ext uri="{FF2B5EF4-FFF2-40B4-BE49-F238E27FC236}">
                <a16:creationId xmlns:a16="http://schemas.microsoft.com/office/drawing/2014/main" id="{2C1A7819-F4CA-99D7-44B7-98666951684D}"/>
              </a:ext>
            </a:extLst>
          </p:cNvPr>
          <p:cNvSpPr/>
          <p:nvPr/>
        </p:nvSpPr>
        <p:spPr>
          <a:xfrm>
            <a:off x="6487206" y="4897458"/>
            <a:ext cx="1598402" cy="49356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4089A91-C7E9-FF35-381D-21E073985E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004461" cy="429418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Around birth, a genetic switch flips that turns on production of BCL11A.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This decreases </a:t>
            </a:r>
            <a:r>
              <a:rPr lang="el-GR" sz="2800" dirty="0"/>
              <a:t>γ-</a:t>
            </a:r>
            <a:r>
              <a:rPr lang="en-US" sz="2800" dirty="0"/>
              <a:t>globin production.</a:t>
            </a:r>
          </a:p>
          <a:p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5855CC1C-3C14-D949-849A-1ABC23D3E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783291" cy="859415"/>
          </a:xfrm>
        </p:spPr>
        <p:txBody>
          <a:bodyPr>
            <a:normAutofit/>
          </a:bodyPr>
          <a:lstStyle/>
          <a:p>
            <a:r>
              <a:rPr lang="en-US" dirty="0"/>
              <a:t>BCL11A protein production is turned off around birth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521CD1-41B8-5645-9DFE-86D710B93BC3}"/>
              </a:ext>
            </a:extLst>
          </p:cNvPr>
          <p:cNvSpPr/>
          <p:nvPr/>
        </p:nvSpPr>
        <p:spPr>
          <a:xfrm>
            <a:off x="9546114" y="2246054"/>
            <a:ext cx="2292224" cy="1068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7AB7D87-3884-3046-8EF7-88AD93329749}"/>
              </a:ext>
            </a:extLst>
          </p:cNvPr>
          <p:cNvSpPr/>
          <p:nvPr/>
        </p:nvSpPr>
        <p:spPr>
          <a:xfrm>
            <a:off x="9600240" y="2246054"/>
            <a:ext cx="2045970" cy="857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BE7D76-333E-4042-AC50-5193E587D662}"/>
              </a:ext>
            </a:extLst>
          </p:cNvPr>
          <p:cNvSpPr txBox="1"/>
          <p:nvPr/>
        </p:nvSpPr>
        <p:spPr>
          <a:xfrm>
            <a:off x="9728293" y="2332322"/>
            <a:ext cx="17780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BCL11A</a:t>
            </a:r>
          </a:p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regulatory switch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A49E9DF-D3E0-AB44-9057-D5E2327FDE3C}"/>
              </a:ext>
            </a:extLst>
          </p:cNvPr>
          <p:cNvSpPr txBox="1"/>
          <p:nvPr/>
        </p:nvSpPr>
        <p:spPr>
          <a:xfrm>
            <a:off x="10191562" y="3602979"/>
            <a:ext cx="851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BCL11A</a:t>
            </a:r>
          </a:p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protein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CE8F1C9-BEDB-4147-9524-F1991F77C1F1}"/>
              </a:ext>
            </a:extLst>
          </p:cNvPr>
          <p:cNvCxnSpPr>
            <a:cxnSpLocks/>
          </p:cNvCxnSpPr>
          <p:nvPr/>
        </p:nvCxnSpPr>
        <p:spPr>
          <a:xfrm>
            <a:off x="10617319" y="2978653"/>
            <a:ext cx="0" cy="574431"/>
          </a:xfrm>
          <a:prstGeom prst="straightConnector1">
            <a:avLst/>
          </a:prstGeom>
          <a:ln w="57150">
            <a:solidFill>
              <a:schemeClr val="bg2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BCF3707-8375-674D-9DCF-EEE47B73F210}"/>
              </a:ext>
            </a:extLst>
          </p:cNvPr>
          <p:cNvCxnSpPr>
            <a:cxnSpLocks/>
          </p:cNvCxnSpPr>
          <p:nvPr/>
        </p:nvCxnSpPr>
        <p:spPr>
          <a:xfrm>
            <a:off x="10617319" y="4249310"/>
            <a:ext cx="0" cy="574431"/>
          </a:xfrm>
          <a:prstGeom prst="straightConnector1">
            <a:avLst/>
          </a:prstGeom>
          <a:ln w="57150">
            <a:solidFill>
              <a:schemeClr val="bg2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3CEA9B0-3432-4646-B0BB-D695BD5724E3}"/>
              </a:ext>
            </a:extLst>
          </p:cNvPr>
          <p:cNvGrpSpPr/>
          <p:nvPr/>
        </p:nvGrpSpPr>
        <p:grpSpPr>
          <a:xfrm>
            <a:off x="10019238" y="4908091"/>
            <a:ext cx="1196160" cy="523220"/>
            <a:chOff x="6751219" y="4878437"/>
            <a:chExt cx="1196160" cy="52322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377CD4E-9E5B-3147-9399-22A240EB4C41}"/>
                </a:ext>
              </a:extLst>
            </p:cNvPr>
            <p:cNvSpPr txBox="1"/>
            <p:nvPr/>
          </p:nvSpPr>
          <p:spPr>
            <a:xfrm>
              <a:off x="6751219" y="4878437"/>
              <a:ext cx="11961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6BEE4"/>
                  </a:solidFill>
                  <a:latin typeface="AMP_GothamRoundedBold" panose="02000000000000000000" pitchFamily="2" charset="77"/>
                </a:rPr>
                <a:t> </a:t>
              </a:r>
              <a:r>
                <a:rPr lang="el-GR" b="1" dirty="0">
                  <a:solidFill>
                    <a:srgbClr val="06BEE4"/>
                  </a:solidFill>
                  <a:latin typeface="AMP_GothamBold" pitchFamily="2" charset="0"/>
                </a:rPr>
                <a:t>γ</a:t>
              </a:r>
              <a:r>
                <a:rPr lang="en-US" dirty="0">
                  <a:solidFill>
                    <a:srgbClr val="06BEE4"/>
                  </a:solidFill>
                  <a:latin typeface="AMP_GothamRoundedBold" panose="02000000000000000000" pitchFamily="2" charset="77"/>
                </a:rPr>
                <a:t>-globin</a:t>
              </a:r>
            </a:p>
            <a:p>
              <a:pPr algn="ctr"/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production</a:t>
              </a:r>
            </a:p>
          </p:txBody>
        </p:sp>
        <p:sp>
          <p:nvSpPr>
            <p:cNvPr id="32" name="Up Arrow 31">
              <a:extLst>
                <a:ext uri="{FF2B5EF4-FFF2-40B4-BE49-F238E27FC236}">
                  <a16:creationId xmlns:a16="http://schemas.microsoft.com/office/drawing/2014/main" id="{CD79003F-FB31-DA4A-A1AD-12A4EB294C00}"/>
                </a:ext>
              </a:extLst>
            </p:cNvPr>
            <p:cNvSpPr/>
            <p:nvPr/>
          </p:nvSpPr>
          <p:spPr>
            <a:xfrm flipV="1">
              <a:off x="6752974" y="4931338"/>
              <a:ext cx="184682" cy="293511"/>
            </a:xfrm>
            <a:prstGeom prst="up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D951B97-721C-CE48-FAF9-A758E3341943}"/>
              </a:ext>
            </a:extLst>
          </p:cNvPr>
          <p:cNvGrpSpPr/>
          <p:nvPr/>
        </p:nvGrpSpPr>
        <p:grpSpPr>
          <a:xfrm>
            <a:off x="5849021" y="1521022"/>
            <a:ext cx="2837779" cy="461665"/>
            <a:chOff x="5849021" y="1521022"/>
            <a:chExt cx="2837779" cy="461665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F9FEC7B5-5A8B-BB81-1BF2-7535962CA432}"/>
                </a:ext>
              </a:extLst>
            </p:cNvPr>
            <p:cNvSpPr/>
            <p:nvPr/>
          </p:nvSpPr>
          <p:spPr>
            <a:xfrm>
              <a:off x="5849021" y="1544656"/>
              <a:ext cx="2837779" cy="41439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3BC25A-F651-CA9A-061B-4F0419D069CE}"/>
                </a:ext>
              </a:extLst>
            </p:cNvPr>
            <p:cNvSpPr txBox="1"/>
            <p:nvPr/>
          </p:nvSpPr>
          <p:spPr>
            <a:xfrm>
              <a:off x="6229003" y="1521022"/>
              <a:ext cx="20778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Before birth</a:t>
              </a:r>
            </a:p>
          </p:txBody>
        </p: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4FCA2D9-5CE6-68F5-7D2B-08681F0674C1}"/>
              </a:ext>
            </a:extLst>
          </p:cNvPr>
          <p:cNvCxnSpPr>
            <a:cxnSpLocks/>
          </p:cNvCxnSpPr>
          <p:nvPr/>
        </p:nvCxnSpPr>
        <p:spPr>
          <a:xfrm>
            <a:off x="7349299" y="2961449"/>
            <a:ext cx="0" cy="574431"/>
          </a:xfrm>
          <a:prstGeom prst="straightConnector1">
            <a:avLst/>
          </a:prstGeom>
          <a:ln w="57150">
            <a:solidFill>
              <a:schemeClr val="bg2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557AB5-8D89-3FE5-BCE8-1C21F61EE9E1}"/>
              </a:ext>
            </a:extLst>
          </p:cNvPr>
          <p:cNvCxnSpPr>
            <a:cxnSpLocks/>
          </p:cNvCxnSpPr>
          <p:nvPr/>
        </p:nvCxnSpPr>
        <p:spPr>
          <a:xfrm>
            <a:off x="7349299" y="4232106"/>
            <a:ext cx="0" cy="574431"/>
          </a:xfrm>
          <a:prstGeom prst="straightConnector1">
            <a:avLst/>
          </a:prstGeom>
          <a:ln w="57150">
            <a:solidFill>
              <a:schemeClr val="bg2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1EC353E-AFC6-9D24-C3EA-8A05DA9B0AFE}"/>
              </a:ext>
            </a:extLst>
          </p:cNvPr>
          <p:cNvGrpSpPr/>
          <p:nvPr/>
        </p:nvGrpSpPr>
        <p:grpSpPr>
          <a:xfrm>
            <a:off x="6460272" y="2339797"/>
            <a:ext cx="1778051" cy="1793877"/>
            <a:chOff x="6460273" y="2315118"/>
            <a:chExt cx="1778051" cy="179387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7DAB92B-AB62-2ABC-8233-E5983745A328}"/>
                </a:ext>
              </a:extLst>
            </p:cNvPr>
            <p:cNvSpPr txBox="1"/>
            <p:nvPr/>
          </p:nvSpPr>
          <p:spPr>
            <a:xfrm>
              <a:off x="6923542" y="3585775"/>
              <a:ext cx="8515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BCL11A</a:t>
              </a:r>
            </a:p>
            <a:p>
              <a:pPr algn="ctr"/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protein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7CF6B9A-E8C6-07AB-9589-75B0E4B04ED8}"/>
                </a:ext>
              </a:extLst>
            </p:cNvPr>
            <p:cNvSpPr txBox="1"/>
            <p:nvPr/>
          </p:nvSpPr>
          <p:spPr>
            <a:xfrm>
              <a:off x="6460273" y="2315118"/>
              <a:ext cx="17780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BCL11A</a:t>
              </a:r>
            </a:p>
            <a:p>
              <a:pPr algn="ctr"/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regulatory switch</a:t>
              </a:r>
            </a:p>
          </p:txBody>
        </p:sp>
      </p:grpSp>
      <p:sp>
        <p:nvSpPr>
          <p:cNvPr id="34" name="Multiply 33">
            <a:extLst>
              <a:ext uri="{FF2B5EF4-FFF2-40B4-BE49-F238E27FC236}">
                <a16:creationId xmlns:a16="http://schemas.microsoft.com/office/drawing/2014/main" id="{FE1461B4-5597-6A4A-5610-7F29CF4D5B25}"/>
              </a:ext>
            </a:extLst>
          </p:cNvPr>
          <p:cNvSpPr/>
          <p:nvPr/>
        </p:nvSpPr>
        <p:spPr>
          <a:xfrm>
            <a:off x="6612501" y="3381846"/>
            <a:ext cx="1473591" cy="994410"/>
          </a:xfrm>
          <a:prstGeom prst="mathMultiply">
            <a:avLst/>
          </a:prstGeom>
          <a:solidFill>
            <a:srgbClr val="D10F3A">
              <a:alpha val="5388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579031A-0D68-27D8-5C5A-5BE8F9F4A073}"/>
              </a:ext>
            </a:extLst>
          </p:cNvPr>
          <p:cNvGrpSpPr/>
          <p:nvPr/>
        </p:nvGrpSpPr>
        <p:grpSpPr>
          <a:xfrm>
            <a:off x="6751219" y="4878437"/>
            <a:ext cx="1196160" cy="523220"/>
            <a:chOff x="6751219" y="4878437"/>
            <a:chExt cx="1196160" cy="52322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960DDA1-C08A-A9C3-EC03-26E3EB5F15CD}"/>
                </a:ext>
              </a:extLst>
            </p:cNvPr>
            <p:cNvSpPr txBox="1"/>
            <p:nvPr/>
          </p:nvSpPr>
          <p:spPr>
            <a:xfrm>
              <a:off x="6751219" y="4878437"/>
              <a:ext cx="11961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l-GR" b="1" dirty="0">
                  <a:solidFill>
                    <a:srgbClr val="07BEE4"/>
                  </a:solidFill>
                  <a:latin typeface="AMP_GothamBold" pitchFamily="2" charset="0"/>
                </a:rPr>
                <a:t>γ</a:t>
              </a:r>
              <a:r>
                <a:rPr lang="en-US" b="1" dirty="0">
                  <a:solidFill>
                    <a:srgbClr val="07BEE4"/>
                  </a:solidFill>
                  <a:latin typeface="AMP_GothamRoundedBold" panose="02000000000000000000" pitchFamily="2" charset="77"/>
                </a:rPr>
                <a:t>-globin</a:t>
              </a:r>
            </a:p>
            <a:p>
              <a:pPr algn="ctr"/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production</a:t>
              </a:r>
            </a:p>
          </p:txBody>
        </p:sp>
        <p:sp>
          <p:nvSpPr>
            <p:cNvPr id="37" name="Up Arrow 36">
              <a:extLst>
                <a:ext uri="{FF2B5EF4-FFF2-40B4-BE49-F238E27FC236}">
                  <a16:creationId xmlns:a16="http://schemas.microsoft.com/office/drawing/2014/main" id="{1EA8A7F1-642A-6797-AEC5-253026245FC2}"/>
                </a:ext>
              </a:extLst>
            </p:cNvPr>
            <p:cNvSpPr/>
            <p:nvPr/>
          </p:nvSpPr>
          <p:spPr>
            <a:xfrm>
              <a:off x="6752974" y="4908091"/>
              <a:ext cx="184682" cy="293511"/>
            </a:xfrm>
            <a:prstGeom prst="up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44DE8A56-9B73-7FDE-51B7-E42B240D58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628" r="49203" b="63912"/>
          <a:stretch/>
        </p:blipFill>
        <p:spPr>
          <a:xfrm>
            <a:off x="5582409" y="2033628"/>
            <a:ext cx="3104391" cy="952500"/>
          </a:xfrm>
          <a:custGeom>
            <a:avLst/>
            <a:gdLst>
              <a:gd name="connsiteX0" fmla="*/ 0 w 3104391"/>
              <a:gd name="connsiteY0" fmla="*/ 0 h 952500"/>
              <a:gd name="connsiteX1" fmla="*/ 3104391 w 3104391"/>
              <a:gd name="connsiteY1" fmla="*/ 0 h 952500"/>
              <a:gd name="connsiteX2" fmla="*/ 3104391 w 3104391"/>
              <a:gd name="connsiteY2" fmla="*/ 952500 h 952500"/>
              <a:gd name="connsiteX3" fmla="*/ 2992729 w 3104391"/>
              <a:gd name="connsiteY3" fmla="*/ 952500 h 952500"/>
              <a:gd name="connsiteX4" fmla="*/ 2992729 w 3104391"/>
              <a:gd name="connsiteY4" fmla="*/ 466496 h 952500"/>
              <a:gd name="connsiteX5" fmla="*/ 2661750 w 3104391"/>
              <a:gd name="connsiteY5" fmla="*/ 466496 h 952500"/>
              <a:gd name="connsiteX6" fmla="*/ 2661750 w 3104391"/>
              <a:gd name="connsiteY6" fmla="*/ 29577 h 952500"/>
              <a:gd name="connsiteX7" fmla="*/ 915500 w 3104391"/>
              <a:gd name="connsiteY7" fmla="*/ 29577 h 952500"/>
              <a:gd name="connsiteX8" fmla="*/ 915500 w 3104391"/>
              <a:gd name="connsiteY8" fmla="*/ 952500 h 952500"/>
              <a:gd name="connsiteX9" fmla="*/ 0 w 3104391"/>
              <a:gd name="connsiteY9" fmla="*/ 95250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4391" h="952500">
                <a:moveTo>
                  <a:pt x="0" y="0"/>
                </a:moveTo>
                <a:lnTo>
                  <a:pt x="3104391" y="0"/>
                </a:lnTo>
                <a:lnTo>
                  <a:pt x="3104391" y="952500"/>
                </a:lnTo>
                <a:lnTo>
                  <a:pt x="2992729" y="952500"/>
                </a:lnTo>
                <a:lnTo>
                  <a:pt x="2992729" y="466496"/>
                </a:lnTo>
                <a:lnTo>
                  <a:pt x="2661750" y="466496"/>
                </a:lnTo>
                <a:lnTo>
                  <a:pt x="2661750" y="29577"/>
                </a:lnTo>
                <a:lnTo>
                  <a:pt x="915500" y="29577"/>
                </a:lnTo>
                <a:lnTo>
                  <a:pt x="915500" y="952500"/>
                </a:lnTo>
                <a:lnTo>
                  <a:pt x="0" y="952500"/>
                </a:lnTo>
                <a:close/>
              </a:path>
            </a:pathLst>
          </a:cu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A09F52A-C356-F748-9FC3-43CFA09914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019" t="17276" r="35565" b="61541"/>
          <a:stretch/>
        </p:blipFill>
        <p:spPr>
          <a:xfrm>
            <a:off x="8759364" y="2074531"/>
            <a:ext cx="758772" cy="986171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5CEBFF10-8C80-2B88-8F65-3783D150354C}"/>
              </a:ext>
            </a:extLst>
          </p:cNvPr>
          <p:cNvGrpSpPr/>
          <p:nvPr/>
        </p:nvGrpSpPr>
        <p:grpSpPr>
          <a:xfrm>
            <a:off x="8836930" y="1508675"/>
            <a:ext cx="2837779" cy="461665"/>
            <a:chOff x="5849021" y="1521022"/>
            <a:chExt cx="2837779" cy="461665"/>
          </a:xfrm>
        </p:grpSpPr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8C6B995C-809C-0322-56B3-9EEDE4B373C0}"/>
                </a:ext>
              </a:extLst>
            </p:cNvPr>
            <p:cNvSpPr/>
            <p:nvPr/>
          </p:nvSpPr>
          <p:spPr>
            <a:xfrm>
              <a:off x="5849021" y="1544656"/>
              <a:ext cx="2837779" cy="41439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81A321E-F4E6-53E9-8DA1-7B13005C4141}"/>
                </a:ext>
              </a:extLst>
            </p:cNvPr>
            <p:cNvSpPr txBox="1"/>
            <p:nvPr/>
          </p:nvSpPr>
          <p:spPr>
            <a:xfrm>
              <a:off x="6354840" y="1521022"/>
              <a:ext cx="18261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</a:rPr>
                <a:t>After birth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43664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7">
            <a:extLst>
              <a:ext uri="{FF2B5EF4-FFF2-40B4-BE49-F238E27FC236}">
                <a16:creationId xmlns:a16="http://schemas.microsoft.com/office/drawing/2014/main" id="{3D0E1ACB-5110-DE16-AF48-8830BEDF0457}"/>
              </a:ext>
            </a:extLst>
          </p:cNvPr>
          <p:cNvSpPr/>
          <p:nvPr/>
        </p:nvSpPr>
        <p:spPr>
          <a:xfrm>
            <a:off x="8262000" y="4975231"/>
            <a:ext cx="2098748" cy="574432"/>
          </a:xfrm>
          <a:prstGeom prst="roundRect">
            <a:avLst/>
          </a:prstGeom>
          <a:solidFill>
            <a:srgbClr val="E67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5855CC1C-3C14-D949-849A-1ABC23D3E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Sickle cell disease gene therapy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521CD1-41B8-5645-9DFE-86D710B93BC3}"/>
              </a:ext>
            </a:extLst>
          </p:cNvPr>
          <p:cNvSpPr/>
          <p:nvPr/>
        </p:nvSpPr>
        <p:spPr>
          <a:xfrm>
            <a:off x="8262000" y="2360354"/>
            <a:ext cx="2292224" cy="1068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7AB7D87-3884-3046-8EF7-88AD93329749}"/>
              </a:ext>
            </a:extLst>
          </p:cNvPr>
          <p:cNvSpPr/>
          <p:nvPr/>
        </p:nvSpPr>
        <p:spPr>
          <a:xfrm>
            <a:off x="8316126" y="2360354"/>
            <a:ext cx="2045970" cy="857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BE7D76-333E-4042-AC50-5193E587D662}"/>
              </a:ext>
            </a:extLst>
          </p:cNvPr>
          <p:cNvSpPr txBox="1"/>
          <p:nvPr/>
        </p:nvSpPr>
        <p:spPr>
          <a:xfrm>
            <a:off x="8444179" y="2446622"/>
            <a:ext cx="17780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BCL11A</a:t>
            </a:r>
          </a:p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regulatory switch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A49E9DF-D3E0-AB44-9057-D5E2327FDE3C}"/>
              </a:ext>
            </a:extLst>
          </p:cNvPr>
          <p:cNvSpPr txBox="1"/>
          <p:nvPr/>
        </p:nvSpPr>
        <p:spPr>
          <a:xfrm>
            <a:off x="8907448" y="3717279"/>
            <a:ext cx="851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BCL11A</a:t>
            </a:r>
          </a:p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protein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CE8F1C9-BEDB-4147-9524-F1991F77C1F1}"/>
              </a:ext>
            </a:extLst>
          </p:cNvPr>
          <p:cNvCxnSpPr>
            <a:cxnSpLocks/>
          </p:cNvCxnSpPr>
          <p:nvPr/>
        </p:nvCxnSpPr>
        <p:spPr>
          <a:xfrm>
            <a:off x="9333205" y="3092953"/>
            <a:ext cx="0" cy="574431"/>
          </a:xfrm>
          <a:prstGeom prst="straightConnector1">
            <a:avLst/>
          </a:prstGeom>
          <a:ln w="57150">
            <a:solidFill>
              <a:schemeClr val="bg2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BCF3707-8375-674D-9DCF-EEE47B73F210}"/>
              </a:ext>
            </a:extLst>
          </p:cNvPr>
          <p:cNvCxnSpPr>
            <a:cxnSpLocks/>
          </p:cNvCxnSpPr>
          <p:nvPr/>
        </p:nvCxnSpPr>
        <p:spPr>
          <a:xfrm>
            <a:off x="9333205" y="4363610"/>
            <a:ext cx="0" cy="574431"/>
          </a:xfrm>
          <a:prstGeom prst="straightConnector1">
            <a:avLst/>
          </a:prstGeom>
          <a:ln w="57150">
            <a:solidFill>
              <a:schemeClr val="bg2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EA09F52A-C356-F748-9FC3-43CFA09914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019" t="17276" r="35565" b="61541"/>
          <a:stretch/>
        </p:blipFill>
        <p:spPr>
          <a:xfrm>
            <a:off x="7475250" y="2188831"/>
            <a:ext cx="758772" cy="986171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5CEBFF10-8C80-2B88-8F65-3783D150354C}"/>
              </a:ext>
            </a:extLst>
          </p:cNvPr>
          <p:cNvGrpSpPr/>
          <p:nvPr/>
        </p:nvGrpSpPr>
        <p:grpSpPr>
          <a:xfrm>
            <a:off x="7552816" y="1622975"/>
            <a:ext cx="2837779" cy="461665"/>
            <a:chOff x="5849021" y="1521022"/>
            <a:chExt cx="2837779" cy="461665"/>
          </a:xfrm>
        </p:grpSpPr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8C6B995C-809C-0322-56B3-9EEDE4B373C0}"/>
                </a:ext>
              </a:extLst>
            </p:cNvPr>
            <p:cNvSpPr/>
            <p:nvPr/>
          </p:nvSpPr>
          <p:spPr>
            <a:xfrm>
              <a:off x="5849021" y="1544656"/>
              <a:ext cx="2837779" cy="41439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81A321E-F4E6-53E9-8DA1-7B13005C4141}"/>
                </a:ext>
              </a:extLst>
            </p:cNvPr>
            <p:cNvSpPr txBox="1"/>
            <p:nvPr/>
          </p:nvSpPr>
          <p:spPr>
            <a:xfrm>
              <a:off x="6185728" y="1521022"/>
              <a:ext cx="21643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MP_GothamRoundedBold" panose="02000000000000000000" pitchFamily="2" charset="77"/>
                </a:rPr>
                <a:t>TREATMENT</a:t>
              </a:r>
            </a:p>
          </p:txBody>
        </p:sp>
      </p:grp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3BA33C9C-ECC0-B812-4FA7-F0CEDA7301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" y="1731958"/>
            <a:ext cx="5802228" cy="429418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Scientists used CRISPR/Cas to disrupt the </a:t>
            </a:r>
            <a:r>
              <a:rPr lang="en-US" sz="2800" i="1" dirty="0"/>
              <a:t>BCL11A </a:t>
            </a:r>
            <a:r>
              <a:rPr lang="en-US" sz="2800" dirty="0"/>
              <a:t>regulatory switch in blood cells.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This decreases BCL11A protein production.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dirty="0"/>
              <a:t>γ-</a:t>
            </a:r>
            <a:r>
              <a:rPr lang="en-US" sz="2800" dirty="0"/>
              <a:t>globin production increases as a result.</a:t>
            </a:r>
          </a:p>
          <a:p>
            <a:endParaRPr lang="en-US" dirty="0"/>
          </a:p>
        </p:txBody>
      </p:sp>
      <p:sp>
        <p:nvSpPr>
          <p:cNvPr id="6" name="Multiply 5">
            <a:extLst>
              <a:ext uri="{FF2B5EF4-FFF2-40B4-BE49-F238E27FC236}">
                <a16:creationId xmlns:a16="http://schemas.microsoft.com/office/drawing/2014/main" id="{563FD872-8834-8ED9-334F-8B600630A7BA}"/>
              </a:ext>
            </a:extLst>
          </p:cNvPr>
          <p:cNvSpPr/>
          <p:nvPr/>
        </p:nvSpPr>
        <p:spPr>
          <a:xfrm>
            <a:off x="8596408" y="3493318"/>
            <a:ext cx="1473591" cy="994410"/>
          </a:xfrm>
          <a:prstGeom prst="mathMultiply">
            <a:avLst/>
          </a:prstGeom>
          <a:solidFill>
            <a:srgbClr val="D10F3A">
              <a:alpha val="5388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4DEC561-C398-8B16-F047-2F2A61B900C4}"/>
              </a:ext>
            </a:extLst>
          </p:cNvPr>
          <p:cNvGrpSpPr/>
          <p:nvPr/>
        </p:nvGrpSpPr>
        <p:grpSpPr>
          <a:xfrm>
            <a:off x="7212117" y="2173233"/>
            <a:ext cx="2768581" cy="1033033"/>
            <a:chOff x="7671138" y="1975735"/>
            <a:chExt cx="2768581" cy="1033033"/>
          </a:xfrm>
        </p:grpSpPr>
        <p:sp>
          <p:nvSpPr>
            <p:cNvPr id="9" name="Multiply 8">
              <a:extLst>
                <a:ext uri="{FF2B5EF4-FFF2-40B4-BE49-F238E27FC236}">
                  <a16:creationId xmlns:a16="http://schemas.microsoft.com/office/drawing/2014/main" id="{BBDAEABF-506D-7D75-295C-67A1DF5AF987}"/>
                </a:ext>
              </a:extLst>
            </p:cNvPr>
            <p:cNvSpPr/>
            <p:nvPr/>
          </p:nvSpPr>
          <p:spPr>
            <a:xfrm>
              <a:off x="8966128" y="2014358"/>
              <a:ext cx="1473591" cy="994410"/>
            </a:xfrm>
            <a:prstGeom prst="mathMultiply">
              <a:avLst/>
            </a:prstGeom>
            <a:solidFill>
              <a:srgbClr val="D10F3A">
                <a:alpha val="5388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Multiply 9">
              <a:extLst>
                <a:ext uri="{FF2B5EF4-FFF2-40B4-BE49-F238E27FC236}">
                  <a16:creationId xmlns:a16="http://schemas.microsoft.com/office/drawing/2014/main" id="{C9887613-94DC-988D-9B67-0CB7D8B9936C}"/>
                </a:ext>
              </a:extLst>
            </p:cNvPr>
            <p:cNvSpPr/>
            <p:nvPr/>
          </p:nvSpPr>
          <p:spPr>
            <a:xfrm>
              <a:off x="7671138" y="1975735"/>
              <a:ext cx="1473591" cy="994410"/>
            </a:xfrm>
            <a:prstGeom prst="mathMultiply">
              <a:avLst/>
            </a:prstGeom>
            <a:solidFill>
              <a:srgbClr val="D10F3A">
                <a:alpha val="5388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86C350AD-46D2-1593-B654-9A92212E8A97}"/>
              </a:ext>
            </a:extLst>
          </p:cNvPr>
          <p:cNvSpPr/>
          <p:nvPr/>
        </p:nvSpPr>
        <p:spPr>
          <a:xfrm>
            <a:off x="8272633" y="4985864"/>
            <a:ext cx="2098746" cy="5521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59B89B1-E657-DF17-36D7-47DC286EF5F4}"/>
              </a:ext>
            </a:extLst>
          </p:cNvPr>
          <p:cNvSpPr txBox="1"/>
          <p:nvPr/>
        </p:nvSpPr>
        <p:spPr>
          <a:xfrm>
            <a:off x="8735122" y="5004184"/>
            <a:ext cx="1196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b="1" dirty="0">
                <a:solidFill>
                  <a:srgbClr val="07BEE4"/>
                </a:solidFill>
                <a:latin typeface="AMP_GothamBold" pitchFamily="2" charset="0"/>
              </a:rPr>
              <a:t>γ</a:t>
            </a:r>
            <a:r>
              <a:rPr lang="en-US" dirty="0">
                <a:solidFill>
                  <a:srgbClr val="07BEE4"/>
                </a:solidFill>
                <a:latin typeface="AMP_GothamRoundedBold" panose="02000000000000000000" pitchFamily="2" charset="77"/>
              </a:rPr>
              <a:t>-globin</a:t>
            </a:r>
          </a:p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</a:rPr>
              <a:t>production</a:t>
            </a:r>
          </a:p>
        </p:txBody>
      </p:sp>
      <p:sp>
        <p:nvSpPr>
          <p:cNvPr id="21" name="Up Arrow 20">
            <a:extLst>
              <a:ext uri="{FF2B5EF4-FFF2-40B4-BE49-F238E27FC236}">
                <a16:creationId xmlns:a16="http://schemas.microsoft.com/office/drawing/2014/main" id="{CD8DEE42-81D2-97C2-DAA7-187BACC2A7DD}"/>
              </a:ext>
            </a:extLst>
          </p:cNvPr>
          <p:cNvSpPr/>
          <p:nvPr/>
        </p:nvSpPr>
        <p:spPr>
          <a:xfrm rot="10800000" flipV="1">
            <a:off x="8718572" y="5009089"/>
            <a:ext cx="184682" cy="293511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60140C8-D3D8-AAA7-84F3-71414DF6DCE9}"/>
              </a:ext>
            </a:extLst>
          </p:cNvPr>
          <p:cNvSpPr/>
          <p:nvPr/>
        </p:nvSpPr>
        <p:spPr>
          <a:xfrm>
            <a:off x="498103" y="5302601"/>
            <a:ext cx="68637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D10F3A"/>
                </a:solidFill>
                <a:latin typeface="AMP_GothamRoundedBold" panose="02000000000000000000" pitchFamily="2" charset="77"/>
              </a:rPr>
              <a:t>You will use paper to model how CRISPR/Cas was used to accomplish this!</a:t>
            </a:r>
          </a:p>
        </p:txBody>
      </p:sp>
      <p:sp>
        <p:nvSpPr>
          <p:cNvPr id="65" name="Up Arrow 64">
            <a:extLst>
              <a:ext uri="{FF2B5EF4-FFF2-40B4-BE49-F238E27FC236}">
                <a16:creationId xmlns:a16="http://schemas.microsoft.com/office/drawing/2014/main" id="{E68EB8E9-3769-178F-D55E-26FFBFEA975D}"/>
              </a:ext>
            </a:extLst>
          </p:cNvPr>
          <p:cNvSpPr/>
          <p:nvPr/>
        </p:nvSpPr>
        <p:spPr>
          <a:xfrm flipV="1">
            <a:off x="8718572" y="5053293"/>
            <a:ext cx="184682" cy="293511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25000"/>
                </a:schemeClr>
              </a:solidFill>
              <a:latin typeface="AMP_GothamRoundedBold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3792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uiExpand="1" build="p"/>
      <p:bldP spid="6" grpId="0" animBg="1"/>
      <p:bldP spid="28" grpId="0" animBg="1"/>
      <p:bldP spid="21" grpId="0" animBg="1"/>
      <p:bldP spid="56" grpId="0"/>
      <p:bldP spid="6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0CD81B-41FA-7DDD-7360-FBA7D7D5D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512" y="375971"/>
            <a:ext cx="11250551" cy="859415"/>
          </a:xfrm>
        </p:spPr>
        <p:txBody>
          <a:bodyPr>
            <a:normAutofit/>
          </a:bodyPr>
          <a:lstStyle/>
          <a:p>
            <a:r>
              <a:rPr lang="en-US" dirty="0"/>
              <a:t>Your target: </a:t>
            </a:r>
            <a:r>
              <a:rPr lang="en-US" i="1" dirty="0"/>
              <a:t>BCL11A</a:t>
            </a:r>
            <a:r>
              <a:rPr lang="en-US" dirty="0"/>
              <a:t> regulatory switch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83B28D-569A-40CD-3F22-2AE892011F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724" t="16164" r="75589" b="25994"/>
          <a:stretch/>
        </p:blipFill>
        <p:spPr>
          <a:xfrm rot="5400000">
            <a:off x="5408828" y="-1193826"/>
            <a:ext cx="1339706" cy="10425871"/>
          </a:xfrm>
          <a:prstGeom prst="rect">
            <a:avLst/>
          </a:prstGeom>
        </p:spPr>
      </p:pic>
      <p:sp>
        <p:nvSpPr>
          <p:cNvPr id="6" name="Left Brace 5">
            <a:extLst>
              <a:ext uri="{FF2B5EF4-FFF2-40B4-BE49-F238E27FC236}">
                <a16:creationId xmlns:a16="http://schemas.microsoft.com/office/drawing/2014/main" id="{1E444C48-9BB6-B3E1-B31E-03EBF89EB03E}"/>
              </a:ext>
            </a:extLst>
          </p:cNvPr>
          <p:cNvSpPr/>
          <p:nvPr/>
        </p:nvSpPr>
        <p:spPr>
          <a:xfrm rot="5400000">
            <a:off x="5792088" y="709724"/>
            <a:ext cx="595423" cy="4683643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ABFBA6-1892-685A-03E3-50008E90C3EF}"/>
              </a:ext>
            </a:extLst>
          </p:cNvPr>
          <p:cNvSpPr/>
          <p:nvPr/>
        </p:nvSpPr>
        <p:spPr>
          <a:xfrm>
            <a:off x="2784103" y="1876822"/>
            <a:ext cx="68637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D10F3A"/>
                </a:solidFill>
                <a:latin typeface="AMP_GothamRoundedBold" panose="02000000000000000000" pitchFamily="2" charset="77"/>
              </a:rPr>
              <a:t>You can disable the switch by interfering with this “Achilles’ heel” region</a:t>
            </a:r>
          </a:p>
        </p:txBody>
      </p:sp>
    </p:spTree>
    <p:extLst>
      <p:ext uri="{BB962C8B-B14F-4D97-AF65-F5344CB8AC3E}">
        <p14:creationId xmlns:p14="http://schemas.microsoft.com/office/powerpoint/2010/main" val="307385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FD193F02-D566-F34B-9658-C71D7D27B0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4990512" cy="4294187"/>
          </a:xfrm>
        </p:spPr>
        <p:txBody>
          <a:bodyPr/>
          <a:lstStyle/>
          <a:p>
            <a:pPr marL="457200" indent="-457200"/>
            <a:r>
              <a:rPr lang="en-US" sz="3000" dirty="0"/>
              <a:t>Cas protein: a nuclease that cuts DNA</a:t>
            </a:r>
          </a:p>
          <a:p>
            <a:pPr marL="457200" indent="-457200"/>
            <a:r>
              <a:rPr lang="en-US" sz="3000" dirty="0"/>
              <a:t>Guide RNA: a small RNA that determines where it will cut the DNA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C28F679-21F6-2030-05C2-14CA9DE22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CRISPR/Cas system components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83CCE23-365C-C443-86A6-E1A7DDE380D1}"/>
              </a:ext>
            </a:extLst>
          </p:cNvPr>
          <p:cNvGrpSpPr/>
          <p:nvPr/>
        </p:nvGrpSpPr>
        <p:grpSpPr>
          <a:xfrm>
            <a:off x="6465555" y="1302305"/>
            <a:ext cx="4390574" cy="4302876"/>
            <a:chOff x="6931721" y="1302305"/>
            <a:chExt cx="4390574" cy="430287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AF49623-5892-B84E-A611-C9E0D0C4D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31721" y="1759573"/>
              <a:ext cx="4390574" cy="3845608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8041DFE-A9EC-D84A-9EA9-1DA861081918}"/>
                </a:ext>
              </a:extLst>
            </p:cNvPr>
            <p:cNvGrpSpPr/>
            <p:nvPr/>
          </p:nvGrpSpPr>
          <p:grpSpPr>
            <a:xfrm>
              <a:off x="7477301" y="1302305"/>
              <a:ext cx="3163623" cy="931773"/>
              <a:chOff x="7467601" y="1332854"/>
              <a:chExt cx="3163623" cy="931773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B604FE4-101C-D84C-ADA0-F236455305C7}"/>
                  </a:ext>
                </a:extLst>
              </p:cNvPr>
              <p:cNvSpPr txBox="1"/>
              <p:nvPr/>
            </p:nvSpPr>
            <p:spPr>
              <a:xfrm>
                <a:off x="7467601" y="1332854"/>
                <a:ext cx="31636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2">
                        <a:lumMod val="10000"/>
                      </a:schemeClr>
                    </a:solidFill>
                    <a:latin typeface="AMP_GothamRoundedBold" panose="02000000000000000000" pitchFamily="2" charset="77"/>
                    <a:cs typeface="Arial" panose="020B0604020202020204" pitchFamily="34" charset="0"/>
                  </a:rPr>
                  <a:t>Cas9 protein (red)</a:t>
                </a:r>
              </a:p>
            </p:txBody>
          </p: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E4D88726-24D1-F84F-AF3D-7E416A6B47EC}"/>
                  </a:ext>
                </a:extLst>
              </p:cNvPr>
              <p:cNvCxnSpPr/>
              <p:nvPr/>
            </p:nvCxnSpPr>
            <p:spPr>
              <a:xfrm>
                <a:off x="8088924" y="1759573"/>
                <a:ext cx="281354" cy="505054"/>
              </a:xfrm>
              <a:prstGeom prst="straightConnector1">
                <a:avLst/>
              </a:prstGeom>
              <a:ln w="38100">
                <a:solidFill>
                  <a:schemeClr val="tx2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BF51018-3313-2244-8F09-15FE99DFC21D}"/>
              </a:ext>
            </a:extLst>
          </p:cNvPr>
          <p:cNvGrpSpPr/>
          <p:nvPr/>
        </p:nvGrpSpPr>
        <p:grpSpPr>
          <a:xfrm>
            <a:off x="6840861" y="2696501"/>
            <a:ext cx="5344542" cy="3486609"/>
            <a:chOff x="7307027" y="2696501"/>
            <a:chExt cx="5344542" cy="34866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5DD67EF-B1D1-A84C-BA75-9E86AAD68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07027" y="2696501"/>
              <a:ext cx="3639961" cy="2550029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3C920BE-599E-3741-8894-D54405096296}"/>
                </a:ext>
              </a:extLst>
            </p:cNvPr>
            <p:cNvGrpSpPr/>
            <p:nvPr/>
          </p:nvGrpSpPr>
          <p:grpSpPr>
            <a:xfrm>
              <a:off x="10442307" y="4609788"/>
              <a:ext cx="2209262" cy="1573322"/>
              <a:chOff x="12803779" y="1227324"/>
              <a:chExt cx="2209262" cy="1573322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A6762E8-639C-0446-A1BC-24F023CEC838}"/>
                  </a:ext>
                </a:extLst>
              </p:cNvPr>
              <p:cNvSpPr txBox="1"/>
              <p:nvPr/>
            </p:nvSpPr>
            <p:spPr>
              <a:xfrm>
                <a:off x="13494548" y="1600317"/>
                <a:ext cx="1518493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>
                        <a:lumMod val="10000"/>
                      </a:schemeClr>
                    </a:solidFill>
                    <a:latin typeface="AMP_GothamRoundedBold" panose="02000000000000000000" pitchFamily="2" charset="77"/>
                    <a:cs typeface="Arial" panose="020B0604020202020204" pitchFamily="34" charset="0"/>
                  </a:rPr>
                  <a:t>Guide </a:t>
                </a:r>
              </a:p>
              <a:p>
                <a:pPr algn="ctr"/>
                <a:r>
                  <a:rPr lang="en-US" sz="2400" dirty="0">
                    <a:solidFill>
                      <a:schemeClr val="bg2">
                        <a:lumMod val="10000"/>
                      </a:schemeClr>
                    </a:solidFill>
                    <a:latin typeface="AMP_GothamRoundedBold" panose="02000000000000000000" pitchFamily="2" charset="77"/>
                    <a:cs typeface="Arial" panose="020B0604020202020204" pitchFamily="34" charset="0"/>
                  </a:rPr>
                  <a:t>RNA</a:t>
                </a:r>
              </a:p>
              <a:p>
                <a:pPr algn="ctr"/>
                <a:r>
                  <a:rPr lang="en-US" sz="2400" dirty="0">
                    <a:solidFill>
                      <a:schemeClr val="bg2">
                        <a:lumMod val="10000"/>
                      </a:schemeClr>
                    </a:solidFill>
                    <a:latin typeface="AMP_GothamRoundedBold" panose="02000000000000000000" pitchFamily="2" charset="77"/>
                    <a:cs typeface="Arial" panose="020B0604020202020204" pitchFamily="34" charset="0"/>
                  </a:rPr>
                  <a:t>(yellow)</a:t>
                </a:r>
              </a:p>
            </p:txBody>
          </p: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6DDFE47D-E616-394A-ACB9-98DA2B7BB0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2803779" y="1227324"/>
                <a:ext cx="879986" cy="548499"/>
              </a:xfrm>
              <a:prstGeom prst="straightConnector1">
                <a:avLst/>
              </a:prstGeom>
              <a:ln w="38100">
                <a:solidFill>
                  <a:schemeClr val="tx2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9175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5FE718A-269C-78C7-9153-75FCA60208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8235"/>
          <a:stretch/>
        </p:blipFill>
        <p:spPr>
          <a:xfrm>
            <a:off x="6241774" y="155555"/>
            <a:ext cx="4983038" cy="408742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F49FFDE-7FC3-0ED7-A4FF-0786F436D1BD}"/>
              </a:ext>
            </a:extLst>
          </p:cNvPr>
          <p:cNvGrpSpPr/>
          <p:nvPr/>
        </p:nvGrpSpPr>
        <p:grpSpPr>
          <a:xfrm>
            <a:off x="7109901" y="1874551"/>
            <a:ext cx="3246783" cy="974281"/>
            <a:chOff x="6195501" y="2874962"/>
            <a:chExt cx="3246783" cy="9742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0FF7B6-F597-F7A3-D4B1-45D0B2316EA6}"/>
                </a:ext>
              </a:extLst>
            </p:cNvPr>
            <p:cNvSpPr txBox="1"/>
            <p:nvPr/>
          </p:nvSpPr>
          <p:spPr>
            <a:xfrm>
              <a:off x="6195501" y="3387578"/>
              <a:ext cx="32467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Complementary</a:t>
              </a:r>
            </a:p>
          </p:txBody>
        </p:sp>
        <p:sp>
          <p:nvSpPr>
            <p:cNvPr id="9" name="Right Brace 8">
              <a:extLst>
                <a:ext uri="{FF2B5EF4-FFF2-40B4-BE49-F238E27FC236}">
                  <a16:creationId xmlns:a16="http://schemas.microsoft.com/office/drawing/2014/main" id="{5E7ED7E8-3DA1-115D-361C-4B1B7F790142}"/>
                </a:ext>
              </a:extLst>
            </p:cNvPr>
            <p:cNvSpPr/>
            <p:nvPr/>
          </p:nvSpPr>
          <p:spPr>
            <a:xfrm rot="5400000">
              <a:off x="7505392" y="1960117"/>
              <a:ext cx="498475" cy="2328166"/>
            </a:xfrm>
            <a:prstGeom prst="rightBrace">
              <a:avLst>
                <a:gd name="adj1" fmla="val 34748"/>
                <a:gd name="adj2" fmla="val 50000"/>
              </a:avLst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BB79283-2D60-A938-5B71-3B41D4823C30}"/>
              </a:ext>
            </a:extLst>
          </p:cNvPr>
          <p:cNvSpPr/>
          <p:nvPr/>
        </p:nvSpPr>
        <p:spPr>
          <a:xfrm>
            <a:off x="238539" y="1086678"/>
            <a:ext cx="649357" cy="384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186C8C-DADA-AC79-9D04-0F7C84016B3F}"/>
              </a:ext>
            </a:extLst>
          </p:cNvPr>
          <p:cNvGrpSpPr/>
          <p:nvPr/>
        </p:nvGrpSpPr>
        <p:grpSpPr>
          <a:xfrm>
            <a:off x="6096000" y="4386470"/>
            <a:ext cx="4983038" cy="1412962"/>
            <a:chOff x="6096000" y="4386470"/>
            <a:chExt cx="4983038" cy="1412962"/>
          </a:xfrm>
        </p:grpSpPr>
        <p:sp>
          <p:nvSpPr>
            <p:cNvPr id="10" name="Down Arrow 9">
              <a:extLst>
                <a:ext uri="{FF2B5EF4-FFF2-40B4-BE49-F238E27FC236}">
                  <a16:creationId xmlns:a16="http://schemas.microsoft.com/office/drawing/2014/main" id="{BF55E023-09FB-3CC6-17E8-67C7E35CB1A1}"/>
                </a:ext>
              </a:extLst>
            </p:cNvPr>
            <p:cNvSpPr/>
            <p:nvPr/>
          </p:nvSpPr>
          <p:spPr>
            <a:xfrm>
              <a:off x="8878957" y="4386470"/>
              <a:ext cx="834887" cy="715617"/>
            </a:xfrm>
            <a:prstGeom prst="downArrow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74B0F1A-5DD0-C8A9-79AD-6F315D5E408E}"/>
                </a:ext>
              </a:extLst>
            </p:cNvPr>
            <p:cNvSpPr txBox="1"/>
            <p:nvPr/>
          </p:nvSpPr>
          <p:spPr>
            <a:xfrm>
              <a:off x="6888719" y="4414580"/>
              <a:ext cx="20830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2">
                      <a:lumMod val="10000"/>
                    </a:schemeClr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Cas9 cuts </a:t>
              </a:r>
            </a:p>
            <a:p>
              <a:pPr algn="ctr"/>
              <a:r>
                <a:rPr lang="en-US" sz="2400" dirty="0">
                  <a:solidFill>
                    <a:schemeClr val="bg2">
                      <a:lumMod val="10000"/>
                    </a:schemeClr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DNA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6E69324-CB33-8D91-B0A1-68B12112A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88250"/>
            <a:stretch/>
          </p:blipFill>
          <p:spPr>
            <a:xfrm>
              <a:off x="6096000" y="5130197"/>
              <a:ext cx="4983038" cy="669235"/>
            </a:xfrm>
            <a:prstGeom prst="rect">
              <a:avLst/>
            </a:prstGeom>
          </p:spPr>
        </p:pic>
      </p:grp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9AC1C223-930C-1FC4-1CB6-DFA946370A78}"/>
              </a:ext>
            </a:extLst>
          </p:cNvPr>
          <p:cNvSpPr txBox="1">
            <a:spLocks/>
          </p:cNvSpPr>
          <p:nvPr/>
        </p:nvSpPr>
        <p:spPr>
          <a:xfrm>
            <a:off x="391160" y="1722332"/>
            <a:ext cx="5403583" cy="1999064"/>
          </a:xfrm>
          <a:prstGeom prst="rect">
            <a:avLst/>
          </a:prstGeom>
        </p:spPr>
        <p:txBody>
          <a:bodyPr/>
          <a:lstStyle>
            <a:lvl1pPr marL="446088" indent="-446088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tabLst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Char char="-"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kern="1200">
                <a:solidFill>
                  <a:srgbClr val="002D73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en-US" sz="3200" dirty="0"/>
              <a:t>Cas9 only cuts the DNA when the guide RNA binds to a complementary sequence. </a:t>
            </a:r>
          </a:p>
        </p:txBody>
      </p:sp>
      <p:sp>
        <p:nvSpPr>
          <p:cNvPr id="2" name="Title 14">
            <a:extLst>
              <a:ext uri="{FF2B5EF4-FFF2-40B4-BE49-F238E27FC236}">
                <a16:creationId xmlns:a16="http://schemas.microsoft.com/office/drawing/2014/main" id="{5AE54171-1B50-2962-95AE-63441E731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</p:spPr>
        <p:txBody>
          <a:bodyPr/>
          <a:lstStyle/>
          <a:p>
            <a:r>
              <a:rPr lang="en-US" dirty="0"/>
              <a:t>CRISPR targeting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8420E5-D78A-84F4-8084-4D9A45E6BD52}"/>
              </a:ext>
            </a:extLst>
          </p:cNvPr>
          <p:cNvSpPr/>
          <p:nvPr/>
        </p:nvSpPr>
        <p:spPr>
          <a:xfrm>
            <a:off x="391160" y="3808473"/>
            <a:ext cx="55590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D10F3A"/>
                </a:solidFill>
                <a:latin typeface="AMP_GothamRoundedBold" panose="02000000000000000000" pitchFamily="2" charset="77"/>
              </a:rPr>
              <a:t>You will use a custom guide RNA to guide Cas9 to the </a:t>
            </a:r>
            <a:r>
              <a:rPr lang="en-US" sz="2400" b="1" i="1" dirty="0">
                <a:solidFill>
                  <a:srgbClr val="D10F3A"/>
                </a:solidFill>
                <a:latin typeface="AMP_GothamRoundedBold" panose="02000000000000000000" pitchFamily="2" charset="77"/>
              </a:rPr>
              <a:t>BCL11A</a:t>
            </a:r>
            <a:r>
              <a:rPr lang="en-US" sz="2400" b="1" dirty="0">
                <a:solidFill>
                  <a:srgbClr val="D10F3A"/>
                </a:solidFill>
                <a:latin typeface="AMP_GothamRoundedBold" panose="02000000000000000000" pitchFamily="2" charset="77"/>
              </a:rPr>
              <a:t> “Achilles’ heel” sequence.</a:t>
            </a:r>
          </a:p>
        </p:txBody>
      </p:sp>
    </p:spTree>
    <p:extLst>
      <p:ext uri="{BB962C8B-B14F-4D97-AF65-F5344CB8AC3E}">
        <p14:creationId xmlns:p14="http://schemas.microsoft.com/office/powerpoint/2010/main" val="155850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9">
            <a:extLst>
              <a:ext uri="{FF2B5EF4-FFF2-40B4-BE49-F238E27FC236}">
                <a16:creationId xmlns:a16="http://schemas.microsoft.com/office/drawing/2014/main" id="{BF55E023-09FB-3CC6-17E8-67C7E35CB1A1}"/>
              </a:ext>
            </a:extLst>
          </p:cNvPr>
          <p:cNvSpPr/>
          <p:nvPr/>
        </p:nvSpPr>
        <p:spPr>
          <a:xfrm>
            <a:off x="9201224" y="4555814"/>
            <a:ext cx="834887" cy="715617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03CED55-26CF-1FBA-85A8-C661C883BA44}"/>
              </a:ext>
            </a:extLst>
          </p:cNvPr>
          <p:cNvGrpSpPr/>
          <p:nvPr/>
        </p:nvGrpSpPr>
        <p:grpSpPr>
          <a:xfrm>
            <a:off x="6241773" y="85720"/>
            <a:ext cx="5287617" cy="6043675"/>
            <a:chOff x="6241773" y="85720"/>
            <a:chExt cx="5287617" cy="604367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5FE718A-269C-78C7-9153-75FCA6020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41773" y="85720"/>
              <a:ext cx="5287617" cy="6043675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F49FFDE-7FC3-0ED7-A4FF-0786F436D1BD}"/>
                </a:ext>
              </a:extLst>
            </p:cNvPr>
            <p:cNvGrpSpPr/>
            <p:nvPr/>
          </p:nvGrpSpPr>
          <p:grpSpPr>
            <a:xfrm>
              <a:off x="7149657" y="1848048"/>
              <a:ext cx="3246783" cy="921272"/>
              <a:chOff x="6235257" y="2848459"/>
              <a:chExt cx="3246783" cy="921272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90FF7B6-F597-F7A3-D4B1-45D0B2316EA6}"/>
                  </a:ext>
                </a:extLst>
              </p:cNvPr>
              <p:cNvSpPr txBox="1"/>
              <p:nvPr/>
            </p:nvSpPr>
            <p:spPr>
              <a:xfrm>
                <a:off x="6235257" y="3308066"/>
                <a:ext cx="32467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1"/>
                    </a:solidFill>
                    <a:latin typeface="AMP_GothamRoundedBold" panose="02000000000000000000" pitchFamily="2" charset="77"/>
                    <a:cs typeface="Arial" panose="020B0604020202020204" pitchFamily="34" charset="0"/>
                  </a:rPr>
                  <a:t>Complementary</a:t>
                </a:r>
              </a:p>
            </p:txBody>
          </p:sp>
          <p:sp>
            <p:nvSpPr>
              <p:cNvPr id="9" name="Right Brace 8">
                <a:extLst>
                  <a:ext uri="{FF2B5EF4-FFF2-40B4-BE49-F238E27FC236}">
                    <a16:creationId xmlns:a16="http://schemas.microsoft.com/office/drawing/2014/main" id="{5E7ED7E8-3DA1-115D-361C-4B1B7F790142}"/>
                  </a:ext>
                </a:extLst>
              </p:cNvPr>
              <p:cNvSpPr/>
              <p:nvPr/>
            </p:nvSpPr>
            <p:spPr>
              <a:xfrm rot="5400000">
                <a:off x="7606891" y="1832115"/>
                <a:ext cx="498475" cy="2531164"/>
              </a:xfrm>
              <a:prstGeom prst="rightBrace">
                <a:avLst>
                  <a:gd name="adj1" fmla="val 34748"/>
                  <a:gd name="adj2" fmla="val 50000"/>
                </a:avLst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74B0F1A-5DD0-C8A9-79AD-6F315D5E408E}"/>
                </a:ext>
              </a:extLst>
            </p:cNvPr>
            <p:cNvSpPr txBox="1"/>
            <p:nvPr/>
          </p:nvSpPr>
          <p:spPr>
            <a:xfrm>
              <a:off x="7149657" y="4468817"/>
              <a:ext cx="20830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2">
                      <a:lumMod val="10000"/>
                    </a:schemeClr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Cas9 cuts </a:t>
              </a:r>
            </a:p>
            <a:p>
              <a:pPr algn="ctr"/>
              <a:r>
                <a:rPr lang="en-US" sz="2400" dirty="0">
                  <a:solidFill>
                    <a:schemeClr val="bg2">
                      <a:lumMod val="10000"/>
                    </a:schemeClr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DNA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0AC0D17-6A5D-3227-C0F4-41CA08DB742D}"/>
              </a:ext>
            </a:extLst>
          </p:cNvPr>
          <p:cNvSpPr/>
          <p:nvPr/>
        </p:nvSpPr>
        <p:spPr>
          <a:xfrm>
            <a:off x="238539" y="1086678"/>
            <a:ext cx="649357" cy="384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70445C-2C5B-97B9-DFE1-771362DF1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62" y="85720"/>
            <a:ext cx="5292403" cy="604367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9E5D942-B3BB-D432-AF7F-04440B142A45}"/>
              </a:ext>
            </a:extLst>
          </p:cNvPr>
          <p:cNvGrpSpPr/>
          <p:nvPr/>
        </p:nvGrpSpPr>
        <p:grpSpPr>
          <a:xfrm>
            <a:off x="1487444" y="1825875"/>
            <a:ext cx="3246783" cy="1281682"/>
            <a:chOff x="6333700" y="2826286"/>
            <a:chExt cx="3246783" cy="128168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83D3F8C-BBC2-ABCC-47EB-D8B4CCDC779F}"/>
                </a:ext>
              </a:extLst>
            </p:cNvPr>
            <p:cNvSpPr txBox="1"/>
            <p:nvPr/>
          </p:nvSpPr>
          <p:spPr>
            <a:xfrm>
              <a:off x="6333700" y="3276971"/>
              <a:ext cx="3246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NOT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  <a:latin typeface="AMP_GothamRoundedBold" panose="02000000000000000000" pitchFamily="2" charset="77"/>
                  <a:cs typeface="Arial" panose="020B0604020202020204" pitchFamily="34" charset="0"/>
                </a:rPr>
                <a:t>complementary</a:t>
              </a:r>
            </a:p>
          </p:txBody>
        </p:sp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F0040FE2-8432-A91D-0C8D-2DA77D6A7000}"/>
                </a:ext>
              </a:extLst>
            </p:cNvPr>
            <p:cNvSpPr/>
            <p:nvPr/>
          </p:nvSpPr>
          <p:spPr>
            <a:xfrm rot="5400000">
              <a:off x="7628268" y="1813070"/>
              <a:ext cx="498475" cy="2524907"/>
            </a:xfrm>
            <a:prstGeom prst="rightBrace">
              <a:avLst>
                <a:gd name="adj1" fmla="val 34748"/>
                <a:gd name="adj2" fmla="val 50000"/>
              </a:avLst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Down Arrow 13">
            <a:extLst>
              <a:ext uri="{FF2B5EF4-FFF2-40B4-BE49-F238E27FC236}">
                <a16:creationId xmlns:a16="http://schemas.microsoft.com/office/drawing/2014/main" id="{BB3620FE-2AFE-EC58-78EE-0E524800125F}"/>
              </a:ext>
            </a:extLst>
          </p:cNvPr>
          <p:cNvSpPr/>
          <p:nvPr/>
        </p:nvSpPr>
        <p:spPr>
          <a:xfrm>
            <a:off x="3313153" y="4555814"/>
            <a:ext cx="834887" cy="715617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D18B38-EBA7-339A-16C0-5CB6088DB37B}"/>
              </a:ext>
            </a:extLst>
          </p:cNvPr>
          <p:cNvSpPr txBox="1"/>
          <p:nvPr/>
        </p:nvSpPr>
        <p:spPr>
          <a:xfrm>
            <a:off x="665949" y="4468817"/>
            <a:ext cx="2862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AMP_GothamRoundedBold" panose="02000000000000000000" pitchFamily="2" charset="77"/>
                <a:cs typeface="Arial" panose="020B0604020202020204" pitchFamily="34" charset="0"/>
              </a:rPr>
              <a:t>Cas9 does </a:t>
            </a:r>
          </a:p>
          <a:p>
            <a:pPr algn="ctr"/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AMP_GothamRoundedBold" panose="02000000000000000000" pitchFamily="2" charset="77"/>
                <a:cs typeface="Arial" panose="020B0604020202020204" pitchFamily="34" charset="0"/>
              </a:rPr>
              <a:t>NOT cut DNA</a:t>
            </a:r>
          </a:p>
        </p:txBody>
      </p:sp>
    </p:spTree>
    <p:extLst>
      <p:ext uri="{BB962C8B-B14F-4D97-AF65-F5344CB8AC3E}">
        <p14:creationId xmlns:p14="http://schemas.microsoft.com/office/powerpoint/2010/main" val="20920929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262FD7-8097-654D-ACF7-E6B2545A3CC0}"/>
              </a:ext>
            </a:extLst>
          </p:cNvPr>
          <p:cNvSpPr/>
          <p:nvPr/>
        </p:nvSpPr>
        <p:spPr>
          <a:xfrm>
            <a:off x="0" y="224844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Cas/gRNA group">
            <a:extLst>
              <a:ext uri="{FF2B5EF4-FFF2-40B4-BE49-F238E27FC236}">
                <a16:creationId xmlns:a16="http://schemas.microsoft.com/office/drawing/2014/main" id="{45E8A8FF-6F2E-C846-8ECC-5B0F00732B12}"/>
              </a:ext>
            </a:extLst>
          </p:cNvPr>
          <p:cNvGrpSpPr/>
          <p:nvPr/>
        </p:nvGrpSpPr>
        <p:grpSpPr>
          <a:xfrm>
            <a:off x="6910443" y="2169174"/>
            <a:ext cx="5106967" cy="4473081"/>
            <a:chOff x="2093932" y="3185019"/>
            <a:chExt cx="5106967" cy="447308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B2E336C-30FD-D249-9E47-B010DF3346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932" y="3185019"/>
              <a:ext cx="5106967" cy="447308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295D6E4-E7BC-5A4A-9023-8BD51BF7C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05050" y="4330700"/>
              <a:ext cx="4495800" cy="3149600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Cas9">
            <a:extLst>
              <a:ext uri="{FF2B5EF4-FFF2-40B4-BE49-F238E27FC236}">
                <a16:creationId xmlns:a16="http://schemas.microsoft.com/office/drawing/2014/main" id="{E06B33E7-BDE1-594B-9965-2FFD2A7BFB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8590" y="2169315"/>
            <a:ext cx="5106967" cy="4473081"/>
          </a:xfrm>
          <a:prstGeom prst="rect">
            <a:avLst/>
          </a:prstGeom>
        </p:spPr>
      </p:pic>
      <p:pic>
        <p:nvPicPr>
          <p:cNvPr id="4" name="unwound DNA">
            <a:extLst>
              <a:ext uri="{FF2B5EF4-FFF2-40B4-BE49-F238E27FC236}">
                <a16:creationId xmlns:a16="http://schemas.microsoft.com/office/drawing/2014/main" id="{F4CF08F6-44D1-0143-B19A-A16D5981D6B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67577" y="1023037"/>
            <a:ext cx="9317736" cy="837834"/>
          </a:xfrm>
          <a:prstGeom prst="rect">
            <a:avLst/>
          </a:prstGeom>
        </p:spPr>
      </p:pic>
      <p:pic>
        <p:nvPicPr>
          <p:cNvPr id="25" name="open DNA">
            <a:extLst>
              <a:ext uri="{FF2B5EF4-FFF2-40B4-BE49-F238E27FC236}">
                <a16:creationId xmlns:a16="http://schemas.microsoft.com/office/drawing/2014/main" id="{04BD51BB-B978-FD4B-B927-68AC7BB30AF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67577" y="917253"/>
            <a:ext cx="9317736" cy="1091724"/>
          </a:xfrm>
          <a:prstGeom prst="rect">
            <a:avLst/>
          </a:prstGeom>
        </p:spPr>
      </p:pic>
      <p:pic>
        <p:nvPicPr>
          <p:cNvPr id="26" name="cut DNA left piece">
            <a:extLst>
              <a:ext uri="{FF2B5EF4-FFF2-40B4-BE49-F238E27FC236}">
                <a16:creationId xmlns:a16="http://schemas.microsoft.com/office/drawing/2014/main" id="{5445C545-FBB7-6F4A-B40F-64155AF2A67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80" r="1600" b="1380"/>
          <a:stretch/>
        </p:blipFill>
        <p:spPr>
          <a:xfrm>
            <a:off x="467610" y="894010"/>
            <a:ext cx="5448968" cy="1092200"/>
          </a:xfrm>
          <a:prstGeom prst="rect">
            <a:avLst/>
          </a:prstGeom>
        </p:spPr>
      </p:pic>
      <p:pic>
        <p:nvPicPr>
          <p:cNvPr id="33" name="cut DNA right piece">
            <a:extLst>
              <a:ext uri="{FF2B5EF4-FFF2-40B4-BE49-F238E27FC236}">
                <a16:creationId xmlns:a16="http://schemas.microsoft.com/office/drawing/2014/main" id="{691B4D33-2C61-9C4E-81CD-AE2C2DD118C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923"/>
          <a:stretch/>
        </p:blipFill>
        <p:spPr>
          <a:xfrm>
            <a:off x="6005202" y="894010"/>
            <a:ext cx="3860408" cy="1092200"/>
          </a:xfrm>
          <a:prstGeom prst="rect">
            <a:avLst/>
          </a:prstGeom>
        </p:spPr>
      </p:pic>
      <p:grpSp>
        <p:nvGrpSpPr>
          <p:cNvPr id="21" name="scissors">
            <a:extLst>
              <a:ext uri="{FF2B5EF4-FFF2-40B4-BE49-F238E27FC236}">
                <a16:creationId xmlns:a16="http://schemas.microsoft.com/office/drawing/2014/main" id="{E0B0A11A-21B4-0B4E-BAC2-B80FAE144F0B}"/>
              </a:ext>
            </a:extLst>
          </p:cNvPr>
          <p:cNvGrpSpPr/>
          <p:nvPr/>
        </p:nvGrpSpPr>
        <p:grpSpPr>
          <a:xfrm>
            <a:off x="5574515" y="244975"/>
            <a:ext cx="915185" cy="2451098"/>
            <a:chOff x="5574515" y="220911"/>
            <a:chExt cx="915185" cy="2451098"/>
          </a:xfrm>
        </p:grpSpPr>
        <p:pic>
          <p:nvPicPr>
            <p:cNvPr id="19" name="top" descr="Scissors">
              <a:extLst>
                <a:ext uri="{FF2B5EF4-FFF2-40B4-BE49-F238E27FC236}">
                  <a16:creationId xmlns:a16="http://schemas.microsoft.com/office/drawing/2014/main" id="{A6D52BD3-3B32-BE44-BA56-A62434865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 rot="19865348">
              <a:off x="5575300" y="220911"/>
              <a:ext cx="914400" cy="914400"/>
            </a:xfrm>
            <a:custGeom>
              <a:avLst/>
              <a:gdLst>
                <a:gd name="connsiteX0" fmla="*/ 186010 w 914400"/>
                <a:gd name="connsiteY0" fmla="*/ 763891 h 914400"/>
                <a:gd name="connsiteX1" fmla="*/ 278434 w 914400"/>
                <a:gd name="connsiteY1" fmla="*/ 618208 h 914400"/>
                <a:gd name="connsiteX2" fmla="*/ 118182 w 914400"/>
                <a:gd name="connsiteY2" fmla="*/ 516541 h 914400"/>
                <a:gd name="connsiteX3" fmla="*/ 25758 w 914400"/>
                <a:gd name="connsiteY3" fmla="*/ 662225 h 914400"/>
                <a:gd name="connsiteX4" fmla="*/ 0 w 914400"/>
                <a:gd name="connsiteY4" fmla="*/ 914400 h 914400"/>
                <a:gd name="connsiteX5" fmla="*/ 0 w 914400"/>
                <a:gd name="connsiteY5" fmla="*/ 0 h 914400"/>
                <a:gd name="connsiteX6" fmla="*/ 914400 w 914400"/>
                <a:gd name="connsiteY6" fmla="*/ 0 h 914400"/>
                <a:gd name="connsiteX7" fmla="*/ 914400 w 914400"/>
                <a:gd name="connsiteY7" fmla="*/ 9144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4400" h="914400">
                  <a:moveTo>
                    <a:pt x="186010" y="763891"/>
                  </a:moveTo>
                  <a:lnTo>
                    <a:pt x="278434" y="618208"/>
                  </a:lnTo>
                  <a:lnTo>
                    <a:pt x="118182" y="516541"/>
                  </a:lnTo>
                  <a:lnTo>
                    <a:pt x="25758" y="662225"/>
                  </a:lnTo>
                  <a:close/>
                  <a:moveTo>
                    <a:pt x="0" y="914400"/>
                  </a:moveTo>
                  <a:lnTo>
                    <a:pt x="0" y="0"/>
                  </a:lnTo>
                  <a:lnTo>
                    <a:pt x="914400" y="0"/>
                  </a:lnTo>
                  <a:lnTo>
                    <a:pt x="914400" y="914400"/>
                  </a:lnTo>
                  <a:close/>
                </a:path>
              </a:pathLst>
            </a:custGeom>
          </p:spPr>
        </p:pic>
        <p:pic>
          <p:nvPicPr>
            <p:cNvPr id="20" name="bottom" descr="Scissors">
              <a:extLst>
                <a:ext uri="{FF2B5EF4-FFF2-40B4-BE49-F238E27FC236}">
                  <a16:creationId xmlns:a16="http://schemas.microsoft.com/office/drawing/2014/main" id="{6C75A592-A4F2-214C-B960-4B15529F5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 rot="9000000">
              <a:off x="5574515" y="1757609"/>
              <a:ext cx="914400" cy="914400"/>
            </a:xfrm>
            <a:custGeom>
              <a:avLst/>
              <a:gdLst>
                <a:gd name="connsiteX0" fmla="*/ 186010 w 914400"/>
                <a:gd name="connsiteY0" fmla="*/ 763891 h 914400"/>
                <a:gd name="connsiteX1" fmla="*/ 278434 w 914400"/>
                <a:gd name="connsiteY1" fmla="*/ 618208 h 914400"/>
                <a:gd name="connsiteX2" fmla="*/ 118182 w 914400"/>
                <a:gd name="connsiteY2" fmla="*/ 516541 h 914400"/>
                <a:gd name="connsiteX3" fmla="*/ 25758 w 914400"/>
                <a:gd name="connsiteY3" fmla="*/ 662225 h 914400"/>
                <a:gd name="connsiteX4" fmla="*/ 0 w 914400"/>
                <a:gd name="connsiteY4" fmla="*/ 914400 h 914400"/>
                <a:gd name="connsiteX5" fmla="*/ 0 w 914400"/>
                <a:gd name="connsiteY5" fmla="*/ 0 h 914400"/>
                <a:gd name="connsiteX6" fmla="*/ 914400 w 914400"/>
                <a:gd name="connsiteY6" fmla="*/ 0 h 914400"/>
                <a:gd name="connsiteX7" fmla="*/ 914400 w 914400"/>
                <a:gd name="connsiteY7" fmla="*/ 9144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4400" h="914400">
                  <a:moveTo>
                    <a:pt x="186010" y="763891"/>
                  </a:moveTo>
                  <a:lnTo>
                    <a:pt x="278434" y="618208"/>
                  </a:lnTo>
                  <a:lnTo>
                    <a:pt x="118182" y="516541"/>
                  </a:lnTo>
                  <a:lnTo>
                    <a:pt x="25758" y="662225"/>
                  </a:lnTo>
                  <a:close/>
                  <a:moveTo>
                    <a:pt x="0" y="914400"/>
                  </a:moveTo>
                  <a:lnTo>
                    <a:pt x="0" y="0"/>
                  </a:lnTo>
                  <a:lnTo>
                    <a:pt x="914400" y="0"/>
                  </a:lnTo>
                  <a:lnTo>
                    <a:pt x="914400" y="914400"/>
                  </a:lnTo>
                  <a:close/>
                </a:path>
              </a:pathLst>
            </a:custGeom>
          </p:spPr>
        </p:pic>
      </p:grpSp>
      <p:pic>
        <p:nvPicPr>
          <p:cNvPr id="15" name="gRNA">
            <a:extLst>
              <a:ext uri="{FF2B5EF4-FFF2-40B4-BE49-F238E27FC236}">
                <a16:creationId xmlns:a16="http://schemas.microsoft.com/office/drawing/2014/main" id="{1D7E5321-1C2D-034B-9E52-3D6EAE50B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489" y="3318821"/>
            <a:ext cx="4495800" cy="3149600"/>
          </a:xfrm>
          <a:prstGeom prst="rect">
            <a:avLst/>
          </a:prstGeom>
          <a:ln>
            <a:noFill/>
          </a:ln>
        </p:spPr>
      </p:pic>
      <p:sp>
        <p:nvSpPr>
          <p:cNvPr id="7" name="Title 14">
            <a:extLst>
              <a:ext uri="{FF2B5EF4-FFF2-40B4-BE49-F238E27FC236}">
                <a16:creationId xmlns:a16="http://schemas.microsoft.com/office/drawing/2014/main" id="{B302094B-4AEF-A691-561D-161B8F2577CD}"/>
              </a:ext>
            </a:extLst>
          </p:cNvPr>
          <p:cNvSpPr txBox="1">
            <a:spLocks/>
          </p:cNvSpPr>
          <p:nvPr/>
        </p:nvSpPr>
        <p:spPr>
          <a:xfrm>
            <a:off x="39864" y="97781"/>
            <a:ext cx="11339945" cy="8594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sz="3600" b="1" dirty="0">
                <a:solidFill>
                  <a:srgbClr val="D10F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CRISPR in action</a:t>
            </a:r>
            <a:endParaRPr lang="en-US" sz="3600" b="1" dirty="0">
              <a:solidFill>
                <a:srgbClr val="D10F3A"/>
              </a:solidFill>
              <a:highlight>
                <a:srgbClr val="FFFF00"/>
              </a:highlight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6CC96E-3386-33B7-D527-25D3B7276A4D}"/>
              </a:ext>
            </a:extLst>
          </p:cNvPr>
          <p:cNvSpPr txBox="1"/>
          <p:nvPr/>
        </p:nvSpPr>
        <p:spPr>
          <a:xfrm>
            <a:off x="567577" y="1885538"/>
            <a:ext cx="2934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  <a:cs typeface="Helvetica" panose="020B0604020202020204" pitchFamily="34" charset="0"/>
              </a:rPr>
              <a:t>Target DNA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AEC683-C9AA-E9B3-FE44-B3A646B6BF73}"/>
              </a:ext>
            </a:extLst>
          </p:cNvPr>
          <p:cNvSpPr txBox="1"/>
          <p:nvPr/>
        </p:nvSpPr>
        <p:spPr>
          <a:xfrm>
            <a:off x="439794" y="4497269"/>
            <a:ext cx="2934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  <a:cs typeface="Helvetica" panose="020B0604020202020204" pitchFamily="34" charset="0"/>
              </a:rPr>
              <a:t>Guide RNA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273631-AAA1-E0B1-D3A3-F464758E1E78}"/>
              </a:ext>
            </a:extLst>
          </p:cNvPr>
          <p:cNvSpPr txBox="1"/>
          <p:nvPr/>
        </p:nvSpPr>
        <p:spPr>
          <a:xfrm>
            <a:off x="10696189" y="1907494"/>
            <a:ext cx="1367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  <a:cs typeface="Helvetica" panose="020B0604020202020204" pitchFamily="34" charset="0"/>
              </a:rPr>
              <a:t>Cas9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ED39EA-6B30-50B7-A7B4-A17FC31B6B25}"/>
              </a:ext>
            </a:extLst>
          </p:cNvPr>
          <p:cNvSpPr txBox="1"/>
          <p:nvPr/>
        </p:nvSpPr>
        <p:spPr>
          <a:xfrm>
            <a:off x="189637" y="3850938"/>
            <a:ext cx="34205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  <a:cs typeface="Helvetica" panose="020B0604020202020204" pitchFamily="34" charset="0"/>
              </a:rPr>
              <a:t>1. Guide RNA binds to Cas9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07CBD5-46DC-2AA2-FFB0-3A683FF1903D}"/>
              </a:ext>
            </a:extLst>
          </p:cNvPr>
          <p:cNvSpPr txBox="1"/>
          <p:nvPr/>
        </p:nvSpPr>
        <p:spPr>
          <a:xfrm>
            <a:off x="191490" y="3850938"/>
            <a:ext cx="41075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  <a:cs typeface="Helvetica" panose="020B0604020202020204" pitchFamily="34" charset="0"/>
              </a:rPr>
              <a:t>2. If guide RNA finds complementary region of target DNA, Cas9 makes a cut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DB6543-3325-B92E-0E57-8F7A10A1F0C6}"/>
              </a:ext>
            </a:extLst>
          </p:cNvPr>
          <p:cNvSpPr txBox="1"/>
          <p:nvPr/>
        </p:nvSpPr>
        <p:spPr>
          <a:xfrm>
            <a:off x="3502480" y="2159721"/>
            <a:ext cx="4807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  <a:cs typeface="Helvetica" panose="020B0604020202020204" pitchFamily="34" charset="0"/>
              </a:rPr>
              <a:t>3. The gene is disabled</a:t>
            </a:r>
          </a:p>
        </p:txBody>
      </p:sp>
    </p:spTree>
    <p:extLst>
      <p:ext uri="{BB962C8B-B14F-4D97-AF65-F5344CB8AC3E}">
        <p14:creationId xmlns:p14="http://schemas.microsoft.com/office/powerpoint/2010/main" val="54111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-0.00116 L 0.54128 -0.00116 " pathEditMode="relative" rAng="0" ptsTypes="AA">
                                      <p:cBhvr>
                                        <p:cTn id="1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1.11111E-6 C 0.00026 -0.05069 0.00143 -0.10092 -0.00469 -0.13542 C -0.01094 -0.16991 -0.0194 -0.18426 -0.03815 -0.20671 C -0.05703 -0.22893 -0.08893 -0.25463 -0.11758 -0.26944 C -0.14622 -0.28403 -0.18359 -0.29097 -0.20989 -0.29514 C -0.23633 -0.29907 -0.25586 -0.29653 -0.27539 -0.29398 " pathEditMode="relative" rAng="0" ptsTypes="AAAAAA">
                                      <p:cBhvr>
                                        <p:cTn id="30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72" y="-1486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6" presetClass="exit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6 L -0.03542 -3.7037E-6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6 L 0.03646 -3.7037E-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2" grpId="1"/>
      <p:bldP spid="14" grpId="0"/>
      <p:bldP spid="14" grpId="1"/>
      <p:bldP spid="2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heme/theme1.xml><?xml version="1.0" encoding="utf-8"?>
<a:theme xmlns:a="http://schemas.openxmlformats.org/drawingml/2006/main" name="3_text content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PCR_CONFERENCE_slide template_2024_KHM" id="{DBC9B887-248E-D64A-B8E6-C7584FC2FD05}" vid="{36680C0E-7C0D-E341-9EC7-D8B4273936F5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itle slide">
  <a:themeElements>
    <a:clrScheme name="">
      <a:dk1>
        <a:srgbClr val="002D73"/>
      </a:dk1>
      <a:lt1>
        <a:srgbClr val="FFFFFF"/>
      </a:lt1>
      <a:dk2>
        <a:srgbClr val="000000"/>
      </a:dk2>
      <a:lt2>
        <a:srgbClr val="E7E6E6"/>
      </a:lt2>
      <a:accent1>
        <a:srgbClr val="00B9E4"/>
      </a:accent1>
      <a:accent2>
        <a:srgbClr val="002D73"/>
      </a:accent2>
      <a:accent3>
        <a:srgbClr val="D0103A"/>
      </a:accent3>
      <a:accent4>
        <a:srgbClr val="A1DEE9"/>
      </a:accent4>
      <a:accent5>
        <a:srgbClr val="FFC000"/>
      </a:accent5>
      <a:accent6>
        <a:srgbClr val="FFC000"/>
      </a:accent6>
      <a:hlink>
        <a:srgbClr val="00B9E4"/>
      </a:hlink>
      <a:folHlink>
        <a:srgbClr val="D0103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end slid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8474</TotalTime>
  <Words>2375</Words>
  <Application>Microsoft Macintosh PowerPoint</Application>
  <PresentationFormat>Widescreen</PresentationFormat>
  <Paragraphs>578</Paragraphs>
  <Slides>55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55</vt:i4>
      </vt:variant>
    </vt:vector>
  </HeadingPairs>
  <TitlesOfParts>
    <vt:vector size="68" baseType="lpstr">
      <vt:lpstr>AMP_GothamLight</vt:lpstr>
      <vt:lpstr>Courier</vt:lpstr>
      <vt:lpstr>Montserrat</vt:lpstr>
      <vt:lpstr>Calibri Light</vt:lpstr>
      <vt:lpstr>Arial</vt:lpstr>
      <vt:lpstr>AMP_GothamBold</vt:lpstr>
      <vt:lpstr>AMP_GothamRoundedBold</vt:lpstr>
      <vt:lpstr>Helvetica</vt:lpstr>
      <vt:lpstr>Calibri</vt:lpstr>
      <vt:lpstr>3_text content slides</vt:lpstr>
      <vt:lpstr>Custom Design</vt:lpstr>
      <vt:lpstr>1_title slide</vt:lpstr>
      <vt:lpstr>6_end slide</vt:lpstr>
      <vt:lpstr>Sickle Cell Genetics Diagnosing Baby Marie</vt:lpstr>
      <vt:lpstr>Today’s Lab</vt:lpstr>
      <vt:lpstr>Red blood cells</vt:lpstr>
      <vt:lpstr>Sickle cell disease</vt:lpstr>
      <vt:lpstr>Hemoglobin protein</vt:lpstr>
      <vt:lpstr>Hemoglobin protein</vt:lpstr>
      <vt:lpstr>The sickle cell mutation</vt:lpstr>
      <vt:lpstr>The sickle cell mutation</vt:lpstr>
      <vt:lpstr>Inheritance of sickle cell disease</vt:lpstr>
      <vt:lpstr>Inheritance of sickle cell disease</vt:lpstr>
      <vt:lpstr>Inheritance of sickle cell disease</vt:lpstr>
      <vt:lpstr>Inheritance of sickle cell disease</vt:lpstr>
      <vt:lpstr>Inheritance of sickle cell disease</vt:lpstr>
      <vt:lpstr>Today’s lab</vt:lpstr>
      <vt:lpstr>Today’s lab</vt:lpstr>
      <vt:lpstr>Baby Marie’s family</vt:lpstr>
      <vt:lpstr>Baby Marie’s family</vt:lpstr>
      <vt:lpstr>DNA testing </vt:lpstr>
      <vt:lpstr>DNA testing </vt:lpstr>
      <vt:lpstr>DNA testing </vt:lpstr>
      <vt:lpstr>DNA testing </vt:lpstr>
      <vt:lpstr>Restriction digestion</vt:lpstr>
      <vt:lpstr>Identifying the sickle cell allele via restriction digestion</vt:lpstr>
      <vt:lpstr>Identifying the sickle cell allele via restriction digestion</vt:lpstr>
      <vt:lpstr>Gel electrophoresis separates DNA by size</vt:lpstr>
      <vt:lpstr>Gel electrophoresis separates DNA by size</vt:lpstr>
      <vt:lpstr>Gel electrophoresis</vt:lpstr>
      <vt:lpstr>Gel electrophoresis</vt:lpstr>
      <vt:lpstr>Gel loading tips</vt:lpstr>
      <vt:lpstr>Gel loading tips</vt:lpstr>
      <vt:lpstr>Load the gel</vt:lpstr>
      <vt:lpstr>Interpreting the gel electrophoresis results</vt:lpstr>
      <vt:lpstr>Interpreting the gel electrophoresis results</vt:lpstr>
      <vt:lpstr>Interpreting the gel electrophoresis results</vt:lpstr>
      <vt:lpstr>PowerPoint Presentation</vt:lpstr>
      <vt:lpstr>PowerPoint Presentation</vt:lpstr>
      <vt:lpstr>PowerPoint Presentation</vt:lpstr>
      <vt:lpstr>PowerPoint Presentation</vt:lpstr>
      <vt:lpstr>Living with sickle cell disease</vt:lpstr>
      <vt:lpstr>What have we learned?</vt:lpstr>
      <vt:lpstr>Extension activity:  Sickle cell disease gene therapy</vt:lpstr>
      <vt:lpstr>Genome editing</vt:lpstr>
      <vt:lpstr>CRISPR/Cas is a revolutionary gene editing technique</vt:lpstr>
      <vt:lpstr>Sickle cell disease gene therapy</vt:lpstr>
      <vt:lpstr>Fetal hemoglobin</vt:lpstr>
      <vt:lpstr>Sickle cell disease gene therapy</vt:lpstr>
      <vt:lpstr>BCL11A protein prevents γ-globin production </vt:lpstr>
      <vt:lpstr>BCL11A protein production is turned off around birth</vt:lpstr>
      <vt:lpstr>Sickle cell disease gene therapy</vt:lpstr>
      <vt:lpstr>Your target: BCL11A regulatory switch</vt:lpstr>
      <vt:lpstr>CRISPR/Cas system components</vt:lpstr>
      <vt:lpstr>CRISPR targeting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Bryan</dc:creator>
  <cp:lastModifiedBy>Allison Nishitani</cp:lastModifiedBy>
  <cp:revision>352</cp:revision>
  <dcterms:created xsi:type="dcterms:W3CDTF">2022-11-28T18:22:28Z</dcterms:created>
  <dcterms:modified xsi:type="dcterms:W3CDTF">2025-03-06T21:54:34Z</dcterms:modified>
</cp:coreProperties>
</file>