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82" r:id="rId1"/>
    <p:sldMasterId id="2147483669" r:id="rId2"/>
    <p:sldMasterId id="2147483672" r:id="rId3"/>
    <p:sldMasterId id="2147483701" r:id="rId4"/>
    <p:sldMasterId id="2147483704" r:id="rId5"/>
  </p:sldMasterIdLst>
  <p:notesMasterIdLst>
    <p:notesMasterId r:id="rId66"/>
  </p:notesMasterIdLst>
  <p:sldIdLst>
    <p:sldId id="1349" r:id="rId6"/>
    <p:sldId id="1094" r:id="rId7"/>
    <p:sldId id="1324" r:id="rId8"/>
    <p:sldId id="1401" r:id="rId9"/>
    <p:sldId id="1326" r:id="rId10"/>
    <p:sldId id="1327" r:id="rId11"/>
    <p:sldId id="1350" r:id="rId12"/>
    <p:sldId id="1402" r:id="rId13"/>
    <p:sldId id="1365" r:id="rId14"/>
    <p:sldId id="1367" r:id="rId15"/>
    <p:sldId id="1352" r:id="rId16"/>
    <p:sldId id="1312" r:id="rId17"/>
    <p:sldId id="1314" r:id="rId18"/>
    <p:sldId id="1317" r:id="rId19"/>
    <p:sldId id="1368" r:id="rId20"/>
    <p:sldId id="1369" r:id="rId21"/>
    <p:sldId id="1396" r:id="rId22"/>
    <p:sldId id="1343" r:id="rId23"/>
    <p:sldId id="1316" r:id="rId24"/>
    <p:sldId id="1394" r:id="rId25"/>
    <p:sldId id="1304" r:id="rId26"/>
    <p:sldId id="1398" r:id="rId27"/>
    <p:sldId id="1397" r:id="rId28"/>
    <p:sldId id="1370" r:id="rId29"/>
    <p:sldId id="1395" r:id="rId30"/>
    <p:sldId id="1372" r:id="rId31"/>
    <p:sldId id="1359" r:id="rId32"/>
    <p:sldId id="1373" r:id="rId33"/>
    <p:sldId id="1374" r:id="rId34"/>
    <p:sldId id="1375" r:id="rId35"/>
    <p:sldId id="1376" r:id="rId36"/>
    <p:sldId id="1377" r:id="rId37"/>
    <p:sldId id="1399" r:id="rId38"/>
    <p:sldId id="1318" r:id="rId39"/>
    <p:sldId id="1320" r:id="rId40"/>
    <p:sldId id="1380" r:id="rId41"/>
    <p:sldId id="1378" r:id="rId42"/>
    <p:sldId id="1379" r:id="rId43"/>
    <p:sldId id="1355" r:id="rId44"/>
    <p:sldId id="1247" r:id="rId45"/>
    <p:sldId id="1340" r:id="rId46"/>
    <p:sldId id="1381" r:id="rId47"/>
    <p:sldId id="1388" r:id="rId48"/>
    <p:sldId id="1382" r:id="rId49"/>
    <p:sldId id="1390" r:id="rId50"/>
    <p:sldId id="1361" r:id="rId51"/>
    <p:sldId id="1384" r:id="rId52"/>
    <p:sldId id="1360" r:id="rId53"/>
    <p:sldId id="1346" r:id="rId54"/>
    <p:sldId id="1347" r:id="rId55"/>
    <p:sldId id="1362" r:id="rId56"/>
    <p:sldId id="1393" r:id="rId57"/>
    <p:sldId id="1385" r:id="rId58"/>
    <p:sldId id="1386" r:id="rId59"/>
    <p:sldId id="1356" r:id="rId60"/>
    <p:sldId id="1323" r:id="rId61"/>
    <p:sldId id="1403" r:id="rId62"/>
    <p:sldId id="1387" r:id="rId63"/>
    <p:sldId id="1400" r:id="rId64"/>
    <p:sldId id="1255" r:id="rId6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ce Bryan" initials="BB" lastIdx="1" clrIdx="0">
    <p:extLst>
      <p:ext uri="{19B8F6BF-5375-455C-9EA6-DF929625EA0E}">
        <p15:presenceInfo xmlns:p15="http://schemas.microsoft.com/office/powerpoint/2012/main" userId="7cbe48ca2b9e546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1033"/>
    <a:srgbClr val="00B0DF"/>
    <a:srgbClr val="002869"/>
    <a:srgbClr val="002D73"/>
    <a:srgbClr val="CC3300"/>
    <a:srgbClr val="D9F2F6"/>
    <a:srgbClr val="FFC400"/>
    <a:srgbClr val="F8981F"/>
    <a:srgbClr val="EDD6B7"/>
    <a:srgbClr val="D010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8" autoAdjust="0"/>
    <p:restoredTop sz="95748" autoAdjust="0"/>
  </p:normalViewPr>
  <p:slideViewPr>
    <p:cSldViewPr snapToGrid="0" snapToObjects="1">
      <p:cViewPr varScale="1">
        <p:scale>
          <a:sx n="72" d="100"/>
          <a:sy n="72" d="100"/>
        </p:scale>
        <p:origin x="755" y="76"/>
      </p:cViewPr>
      <p:guideLst>
        <p:guide orient="horz" pos="2160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10" d="100"/>
        <a:sy n="110" d="100"/>
      </p:scale>
      <p:origin x="0" y="-149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presProps" Target="presProps.xml"/><Relationship Id="rId7" Type="http://schemas.openxmlformats.org/officeDocument/2006/relationships/slide" Target="slides/slide2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commentAuthors" Target="commentAuthor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Sheet1!$A$2:$A$8</c:f>
              <c:numCache>
                <c:formatCode>General</c:formatCode>
                <c:ptCount val="7"/>
                <c:pt idx="0">
                  <c:v>2006</c:v>
                </c:pt>
                <c:pt idx="1">
                  <c:v>2007</c:v>
                </c:pt>
                <c:pt idx="2">
                  <c:v>2009</c:v>
                </c:pt>
                <c:pt idx="3">
                  <c:v>2011</c:v>
                </c:pt>
                <c:pt idx="4">
                  <c:v>2013</c:v>
                </c:pt>
                <c:pt idx="5">
                  <c:v>2014</c:v>
                </c:pt>
                <c:pt idx="6">
                  <c:v>2019</c:v>
                </c:pt>
              </c:numCache>
            </c:numRef>
          </c:xVal>
          <c:y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7.5</c:v>
                </c:pt>
                <c:pt idx="2">
                  <c:v>4.5999999999999996</c:v>
                </c:pt>
                <c:pt idx="3">
                  <c:v>1.9</c:v>
                </c:pt>
                <c:pt idx="4">
                  <c:v>2.1</c:v>
                </c:pt>
                <c:pt idx="5">
                  <c:v>1.2</c:v>
                </c:pt>
                <c:pt idx="6">
                  <c:v>1.6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E94-4CBE-8429-CFB572191F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6544624"/>
        <c:axId val="836542984"/>
      </c:scatterChart>
      <c:valAx>
        <c:axId val="8365446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6542984"/>
        <c:crosses val="autoZero"/>
        <c:crossBetween val="midCat"/>
      </c:valAx>
      <c:valAx>
        <c:axId val="836542984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Percent</a:t>
                </a:r>
                <a:r>
                  <a:rPr lang="en-US" baseline="0" dirty="0"/>
                  <a:t> success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654462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Sheet1!$A$2:$A$8</c:f>
              <c:numCache>
                <c:formatCode>General</c:formatCode>
                <c:ptCount val="7"/>
                <c:pt idx="0">
                  <c:v>2006</c:v>
                </c:pt>
                <c:pt idx="1">
                  <c:v>2007</c:v>
                </c:pt>
                <c:pt idx="2">
                  <c:v>2009</c:v>
                </c:pt>
                <c:pt idx="3">
                  <c:v>2011</c:v>
                </c:pt>
                <c:pt idx="4">
                  <c:v>2013</c:v>
                </c:pt>
                <c:pt idx="5">
                  <c:v>2014</c:v>
                </c:pt>
                <c:pt idx="6">
                  <c:v>2019</c:v>
                </c:pt>
              </c:numCache>
            </c:numRef>
          </c:xVal>
          <c:y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25</c:v>
                </c:pt>
                <c:pt idx="2">
                  <c:v>43</c:v>
                </c:pt>
                <c:pt idx="3">
                  <c:v>41</c:v>
                </c:pt>
                <c:pt idx="4">
                  <c:v>53</c:v>
                </c:pt>
                <c:pt idx="5">
                  <c:v>100</c:v>
                </c:pt>
                <c:pt idx="6">
                  <c:v>80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E94-4CBE-8429-CFB572191FCC}"/>
            </c:ext>
          </c:extLst>
        </c:ser>
        <c:ser>
          <c:idx val="1"/>
          <c:order val="1"/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Sheet1!$A$2:$A$8</c:f>
              <c:numCache>
                <c:formatCode>General</c:formatCode>
                <c:ptCount val="7"/>
                <c:pt idx="0">
                  <c:v>2006</c:v>
                </c:pt>
                <c:pt idx="1">
                  <c:v>2007</c:v>
                </c:pt>
                <c:pt idx="2">
                  <c:v>2009</c:v>
                </c:pt>
                <c:pt idx="3">
                  <c:v>2011</c:v>
                </c:pt>
                <c:pt idx="4">
                  <c:v>2013</c:v>
                </c:pt>
                <c:pt idx="5">
                  <c:v>2014</c:v>
                </c:pt>
                <c:pt idx="6">
                  <c:v>2019</c:v>
                </c:pt>
              </c:numCache>
            </c:numRef>
          </c:xVal>
          <c:y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75</c:v>
                </c:pt>
                <c:pt idx="2">
                  <c:v>57</c:v>
                </c:pt>
                <c:pt idx="3">
                  <c:v>59</c:v>
                </c:pt>
                <c:pt idx="4">
                  <c:v>47</c:v>
                </c:pt>
                <c:pt idx="5">
                  <c:v>0</c:v>
                </c:pt>
                <c:pt idx="6">
                  <c:v>20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B8AB-4E0F-85CC-682DBAC887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6544624"/>
        <c:axId val="836542984"/>
      </c:scatterChart>
      <c:valAx>
        <c:axId val="836544624"/>
        <c:scaling>
          <c:orientation val="minMax"/>
          <c:max val="2020"/>
          <c:min val="200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6542984"/>
        <c:crosses val="autoZero"/>
        <c:crossBetween val="midCat"/>
      </c:valAx>
      <c:valAx>
        <c:axId val="83654298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Percentage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654462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A764E8-A48A-49C8-998B-121B67EF151A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BAB5AE-1C9D-4CDA-BB7D-8F28493ED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869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AB5AE-1C9D-4CDA-BB7D-8F28493ED35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609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AB5AE-1C9D-4CDA-BB7D-8F28493ED35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105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AB5AE-1C9D-4CDA-BB7D-8F28493ED35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331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AB5AE-1C9D-4CDA-BB7D-8F28493ED359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5304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AB5AE-1C9D-4CDA-BB7D-8F28493ED359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340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AB5AE-1C9D-4CDA-BB7D-8F28493ED359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9597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AB5AE-1C9D-4CDA-BB7D-8F28493ED359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716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101465"/>
            <a:ext cx="2458720" cy="653415"/>
          </a:xfrm>
        </p:spPr>
        <p:txBody>
          <a:bodyPr/>
          <a:lstStyle/>
          <a:p>
            <a:r>
              <a:rPr lang="en-US" dirty="0"/>
              <a:t>Add Booth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5892800"/>
            <a:ext cx="431800" cy="431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2952" y="5892800"/>
            <a:ext cx="431800" cy="431800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585208" y="5892800"/>
            <a:ext cx="2459037" cy="431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en-US" dirty="0"/>
              <a:t>Add TW Account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408756" y="5892800"/>
            <a:ext cx="2459037" cy="431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en-US" dirty="0"/>
              <a:t>Add FB Account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4174" y="5892800"/>
            <a:ext cx="431800" cy="43180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9072563" y="5892800"/>
            <a:ext cx="3119437" cy="431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>
                <a:solidFill>
                  <a:srgbClr val="002D73"/>
                </a:solidFill>
                <a:latin typeface="Helvetica"/>
                <a:cs typeface="Helvetica"/>
              </a:defRPr>
            </a:lvl1pPr>
            <a:lvl2pPr>
              <a:defRPr sz="1600" b="0" i="0">
                <a:solidFill>
                  <a:srgbClr val="002D73"/>
                </a:solidFill>
                <a:latin typeface="Helvetica"/>
                <a:cs typeface="Helvetica"/>
              </a:defRPr>
            </a:lvl2pPr>
            <a:lvl3pPr>
              <a:defRPr sz="1600" b="0" i="0">
                <a:solidFill>
                  <a:srgbClr val="002D73"/>
                </a:solidFill>
                <a:latin typeface="Helvetica"/>
                <a:cs typeface="Helvetica"/>
              </a:defRPr>
            </a:lvl3pPr>
            <a:lvl4pPr>
              <a:defRPr sz="1600" b="0" i="0">
                <a:solidFill>
                  <a:srgbClr val="002D73"/>
                </a:solidFill>
                <a:latin typeface="Helvetica"/>
                <a:cs typeface="Helvetica"/>
              </a:defRPr>
            </a:lvl4pPr>
            <a:lvl5pPr>
              <a:defRPr sz="1600" b="0" i="0">
                <a:solidFill>
                  <a:srgbClr val="002D73"/>
                </a:solidFill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Add IG Account</a:t>
            </a:r>
          </a:p>
        </p:txBody>
      </p:sp>
    </p:spTree>
    <p:extLst>
      <p:ext uri="{BB962C8B-B14F-4D97-AF65-F5344CB8AC3E}">
        <p14:creationId xmlns:p14="http://schemas.microsoft.com/office/powerpoint/2010/main" val="1930473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0" y="3587116"/>
            <a:ext cx="1002792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480" y="4730116"/>
            <a:ext cx="10027920" cy="716280"/>
          </a:xfr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2244725" y="6126798"/>
            <a:ext cx="2895600" cy="466725"/>
          </a:xfrm>
        </p:spPr>
        <p:txBody>
          <a:bodyPr>
            <a:normAutofit/>
          </a:bodyPr>
          <a:lstStyle>
            <a:lvl1pPr>
              <a:defRPr sz="1600">
                <a:latin typeface="Helvetica"/>
                <a:cs typeface="Helvetica"/>
              </a:defRPr>
            </a:lvl1pPr>
          </a:lstStyle>
          <a:p>
            <a:pPr lvl="0"/>
            <a:r>
              <a:rPr lang="en-US" dirty="0"/>
              <a:t>Add TW Account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5935945" y="6126163"/>
            <a:ext cx="2438400" cy="466725"/>
          </a:xfrm>
        </p:spPr>
        <p:txBody>
          <a:bodyPr>
            <a:noAutofit/>
          </a:bodyPr>
          <a:lstStyle>
            <a:lvl1pPr>
              <a:defRPr sz="1600">
                <a:latin typeface="Helvetica"/>
                <a:cs typeface="Helvetica"/>
              </a:defRPr>
            </a:lvl1pPr>
            <a:lvl2pPr>
              <a:defRPr sz="1600">
                <a:latin typeface="Helvetica"/>
                <a:cs typeface="Helvetica"/>
              </a:defRPr>
            </a:lvl2pPr>
            <a:lvl3pPr>
              <a:defRPr sz="1600">
                <a:latin typeface="Helvetica"/>
                <a:cs typeface="Helvetica"/>
              </a:defRPr>
            </a:lvl3pPr>
            <a:lvl4pPr>
              <a:defRPr sz="1600">
                <a:latin typeface="Helvetica"/>
                <a:cs typeface="Helvetica"/>
              </a:defRPr>
            </a:lvl4pPr>
            <a:lvl5pPr>
              <a:defRPr sz="1600"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Add FB Account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9426575" y="6126163"/>
            <a:ext cx="2155825" cy="466725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 dirty="0"/>
              <a:t>Add IG Account</a:t>
            </a:r>
          </a:p>
        </p:txBody>
      </p:sp>
    </p:spTree>
    <p:extLst>
      <p:ext uri="{BB962C8B-B14F-4D97-AF65-F5344CB8AC3E}">
        <p14:creationId xmlns:p14="http://schemas.microsoft.com/office/powerpoint/2010/main" val="139576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54480" y="3375978"/>
            <a:ext cx="5811520" cy="1143000"/>
          </a:xfrm>
        </p:spPr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3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2244725" y="6126798"/>
            <a:ext cx="2895600" cy="466725"/>
          </a:xfrm>
        </p:spPr>
        <p:txBody>
          <a:bodyPr>
            <a:normAutofit/>
          </a:bodyPr>
          <a:lstStyle>
            <a:lvl1pPr>
              <a:defRPr sz="1600">
                <a:latin typeface="Helvetica"/>
                <a:cs typeface="Helvetica"/>
              </a:defRPr>
            </a:lvl1pPr>
          </a:lstStyle>
          <a:p>
            <a:pPr lvl="0"/>
            <a:r>
              <a:rPr lang="en-US" dirty="0"/>
              <a:t>Add TW Account</a:t>
            </a:r>
          </a:p>
        </p:txBody>
      </p:sp>
      <p:sp>
        <p:nvSpPr>
          <p:cNvPr id="4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5865390" y="6126163"/>
            <a:ext cx="2438400" cy="466725"/>
          </a:xfrm>
        </p:spPr>
        <p:txBody>
          <a:bodyPr>
            <a:noAutofit/>
          </a:bodyPr>
          <a:lstStyle>
            <a:lvl1pPr>
              <a:defRPr sz="1600">
                <a:latin typeface="Helvetica"/>
                <a:cs typeface="Helvetica"/>
              </a:defRPr>
            </a:lvl1pPr>
            <a:lvl2pPr>
              <a:defRPr sz="1600">
                <a:latin typeface="Helvetica"/>
                <a:cs typeface="Helvetica"/>
              </a:defRPr>
            </a:lvl2pPr>
            <a:lvl3pPr>
              <a:defRPr sz="1600">
                <a:latin typeface="Helvetica"/>
                <a:cs typeface="Helvetica"/>
              </a:defRPr>
            </a:lvl3pPr>
            <a:lvl4pPr>
              <a:defRPr sz="1600">
                <a:latin typeface="Helvetica"/>
                <a:cs typeface="Helvetica"/>
              </a:defRPr>
            </a:lvl4pPr>
            <a:lvl5pPr>
              <a:defRPr sz="1600"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Add FB Account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7802880" y="1148080"/>
            <a:ext cx="3514725" cy="4064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54163" y="4518978"/>
            <a:ext cx="5811837" cy="711200"/>
          </a:xfrm>
        </p:spPr>
        <p:txBody>
          <a:bodyPr/>
          <a:lstStyle/>
          <a:p>
            <a:pPr lvl="0"/>
            <a:r>
              <a:rPr lang="en-US" dirty="0"/>
              <a:t>Add Subtitle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9398000" y="6126163"/>
            <a:ext cx="2243138" cy="466725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Add IG Account</a:t>
            </a:r>
          </a:p>
        </p:txBody>
      </p:sp>
    </p:spTree>
    <p:extLst>
      <p:ext uri="{BB962C8B-B14F-4D97-AF65-F5344CB8AC3E}">
        <p14:creationId xmlns:p14="http://schemas.microsoft.com/office/powerpoint/2010/main" val="1955113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484563" y="3850323"/>
            <a:ext cx="6310312" cy="93503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 i="0">
                <a:solidFill>
                  <a:srgbClr val="002D73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4000" b="1" i="0">
                <a:solidFill>
                  <a:srgbClr val="002D73"/>
                </a:solidFill>
                <a:latin typeface="Helvetica"/>
                <a:cs typeface="Helvetica"/>
              </a:defRPr>
            </a:lvl2pPr>
            <a:lvl3pPr marL="914400" indent="0">
              <a:buNone/>
              <a:defRPr sz="4000" b="1" i="0">
                <a:solidFill>
                  <a:srgbClr val="002D73"/>
                </a:solidFill>
                <a:latin typeface="Helvetica"/>
                <a:cs typeface="Helvetica"/>
              </a:defRPr>
            </a:lvl3pPr>
            <a:lvl4pPr marL="1371600" indent="0">
              <a:buNone/>
              <a:defRPr sz="4000" b="1" i="0">
                <a:solidFill>
                  <a:srgbClr val="002D73"/>
                </a:solidFill>
                <a:latin typeface="Helvetica"/>
                <a:cs typeface="Helvetica"/>
              </a:defRPr>
            </a:lvl4pPr>
            <a:lvl5pPr marL="1828800" indent="0">
              <a:buNone/>
              <a:defRPr sz="4000" b="1" i="0">
                <a:solidFill>
                  <a:srgbClr val="002D73"/>
                </a:solidFill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484563" y="4785360"/>
            <a:ext cx="6786562" cy="64928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rgbClr val="002D73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2400">
                <a:solidFill>
                  <a:srgbClr val="002D73"/>
                </a:solidFill>
                <a:latin typeface="Helvetica"/>
                <a:cs typeface="Helvetica"/>
              </a:defRPr>
            </a:lvl2pPr>
            <a:lvl3pPr marL="914400" indent="0">
              <a:buNone/>
              <a:defRPr sz="2400">
                <a:solidFill>
                  <a:srgbClr val="002D73"/>
                </a:solidFill>
                <a:latin typeface="Helvetica"/>
                <a:cs typeface="Helvetica"/>
              </a:defRPr>
            </a:lvl3pPr>
            <a:lvl4pPr marL="1371600" indent="0">
              <a:buNone/>
              <a:defRPr sz="2400">
                <a:solidFill>
                  <a:srgbClr val="002D73"/>
                </a:solidFill>
                <a:latin typeface="Helvetica"/>
                <a:cs typeface="Helvetica"/>
              </a:defRPr>
            </a:lvl4pPr>
            <a:lvl5pPr marL="1828800" indent="0">
              <a:buNone/>
              <a:defRPr sz="2400">
                <a:solidFill>
                  <a:srgbClr val="002D73"/>
                </a:solidFill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4064883" y="6147118"/>
            <a:ext cx="1833562" cy="4159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2pPr>
            <a:lvl3pPr marL="914400" indent="0">
              <a:buNone/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3pPr>
            <a:lvl4pPr marL="1371600" indent="0">
              <a:buNone/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4pPr>
            <a:lvl5pPr marL="1828800" indent="0">
              <a:buNone/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Add TW Account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6840008" y="6146800"/>
            <a:ext cx="2064104" cy="4159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rgbClr val="002D73"/>
                </a:solidFill>
                <a:latin typeface="Helvetica"/>
                <a:cs typeface="Helvetica"/>
              </a:defRPr>
            </a:lvl2pPr>
            <a:lvl3pPr marL="914400" indent="0">
              <a:buNone/>
              <a:defRPr sz="1800">
                <a:solidFill>
                  <a:srgbClr val="002D73"/>
                </a:solidFill>
                <a:latin typeface="Helvetica"/>
                <a:cs typeface="Helvetica"/>
              </a:defRPr>
            </a:lvl3pPr>
            <a:lvl4pPr marL="1371600" indent="0">
              <a:buNone/>
              <a:defRPr sz="1800">
                <a:solidFill>
                  <a:srgbClr val="002D73"/>
                </a:solidFill>
                <a:latin typeface="Helvetica"/>
                <a:cs typeface="Helvetica"/>
              </a:defRPr>
            </a:lvl4pPr>
            <a:lvl5pPr marL="1828800" indent="0">
              <a:buNone/>
              <a:defRPr sz="1800">
                <a:solidFill>
                  <a:srgbClr val="002D73"/>
                </a:solidFill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Add FB Account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9482138" y="6146800"/>
            <a:ext cx="2117725" cy="4159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1pPr>
            <a:lvl2pPr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2pPr>
            <a:lvl3pPr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3pPr>
            <a:lvl4pPr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4pPr>
            <a:lvl5pPr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Add IG Account</a:t>
            </a:r>
          </a:p>
        </p:txBody>
      </p:sp>
    </p:spTree>
    <p:extLst>
      <p:ext uri="{BB962C8B-B14F-4D97-AF65-F5344CB8AC3E}">
        <p14:creationId xmlns:p14="http://schemas.microsoft.com/office/powerpoint/2010/main" val="2652018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0" y="3587116"/>
            <a:ext cx="1002792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480" y="4730116"/>
            <a:ext cx="10027920" cy="716280"/>
          </a:xfr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2244725" y="6126798"/>
            <a:ext cx="2895600" cy="466725"/>
          </a:xfrm>
        </p:spPr>
        <p:txBody>
          <a:bodyPr>
            <a:normAutofit/>
          </a:bodyPr>
          <a:lstStyle>
            <a:lvl1pPr>
              <a:defRPr sz="1600">
                <a:latin typeface="Helvetica"/>
                <a:cs typeface="Helvetica"/>
              </a:defRPr>
            </a:lvl1pPr>
          </a:lstStyle>
          <a:p>
            <a:pPr lvl="0"/>
            <a:r>
              <a:rPr lang="en-US" dirty="0"/>
              <a:t>Add TW Account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5935945" y="6126163"/>
            <a:ext cx="2438400" cy="466725"/>
          </a:xfrm>
        </p:spPr>
        <p:txBody>
          <a:bodyPr>
            <a:noAutofit/>
          </a:bodyPr>
          <a:lstStyle>
            <a:lvl1pPr>
              <a:defRPr sz="1600">
                <a:latin typeface="Helvetica"/>
                <a:cs typeface="Helvetica"/>
              </a:defRPr>
            </a:lvl1pPr>
            <a:lvl2pPr>
              <a:defRPr sz="1600">
                <a:latin typeface="Helvetica"/>
                <a:cs typeface="Helvetica"/>
              </a:defRPr>
            </a:lvl2pPr>
            <a:lvl3pPr>
              <a:defRPr sz="1600">
                <a:latin typeface="Helvetica"/>
                <a:cs typeface="Helvetica"/>
              </a:defRPr>
            </a:lvl3pPr>
            <a:lvl4pPr>
              <a:defRPr sz="1600">
                <a:latin typeface="Helvetica"/>
                <a:cs typeface="Helvetica"/>
              </a:defRPr>
            </a:lvl4pPr>
            <a:lvl5pPr>
              <a:defRPr sz="1600"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Add FB Account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9426575" y="6126163"/>
            <a:ext cx="2155825" cy="466725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 dirty="0"/>
              <a:t>Add IG Account</a:t>
            </a:r>
          </a:p>
        </p:txBody>
      </p:sp>
    </p:spTree>
    <p:extLst>
      <p:ext uri="{BB962C8B-B14F-4D97-AF65-F5344CB8AC3E}">
        <p14:creationId xmlns:p14="http://schemas.microsoft.com/office/powerpoint/2010/main" val="302463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54480" y="3375978"/>
            <a:ext cx="5811520" cy="1143000"/>
          </a:xfrm>
        </p:spPr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3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2244725" y="6126798"/>
            <a:ext cx="2895600" cy="466725"/>
          </a:xfrm>
        </p:spPr>
        <p:txBody>
          <a:bodyPr>
            <a:normAutofit/>
          </a:bodyPr>
          <a:lstStyle>
            <a:lvl1pPr>
              <a:defRPr sz="1600">
                <a:latin typeface="Helvetica"/>
                <a:cs typeface="Helvetica"/>
              </a:defRPr>
            </a:lvl1pPr>
          </a:lstStyle>
          <a:p>
            <a:pPr lvl="0"/>
            <a:r>
              <a:rPr lang="en-US" dirty="0"/>
              <a:t>Add TW Account</a:t>
            </a:r>
          </a:p>
        </p:txBody>
      </p:sp>
      <p:sp>
        <p:nvSpPr>
          <p:cNvPr id="4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5865390" y="6126163"/>
            <a:ext cx="2438400" cy="466725"/>
          </a:xfrm>
        </p:spPr>
        <p:txBody>
          <a:bodyPr>
            <a:noAutofit/>
          </a:bodyPr>
          <a:lstStyle>
            <a:lvl1pPr>
              <a:defRPr sz="1600">
                <a:latin typeface="Helvetica"/>
                <a:cs typeface="Helvetica"/>
              </a:defRPr>
            </a:lvl1pPr>
            <a:lvl2pPr>
              <a:defRPr sz="1600">
                <a:latin typeface="Helvetica"/>
                <a:cs typeface="Helvetica"/>
              </a:defRPr>
            </a:lvl2pPr>
            <a:lvl3pPr>
              <a:defRPr sz="1600">
                <a:latin typeface="Helvetica"/>
                <a:cs typeface="Helvetica"/>
              </a:defRPr>
            </a:lvl3pPr>
            <a:lvl4pPr>
              <a:defRPr sz="1600">
                <a:latin typeface="Helvetica"/>
                <a:cs typeface="Helvetica"/>
              </a:defRPr>
            </a:lvl4pPr>
            <a:lvl5pPr>
              <a:defRPr sz="1600"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Add FB Account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7802880" y="1148080"/>
            <a:ext cx="3514725" cy="4064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54163" y="4518978"/>
            <a:ext cx="5811837" cy="711200"/>
          </a:xfrm>
        </p:spPr>
        <p:txBody>
          <a:bodyPr/>
          <a:lstStyle/>
          <a:p>
            <a:pPr lvl="0"/>
            <a:r>
              <a:rPr lang="en-US" dirty="0"/>
              <a:t>Add Subtitle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9398000" y="6126163"/>
            <a:ext cx="2243138" cy="466725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Add IG Account</a:t>
            </a:r>
          </a:p>
        </p:txBody>
      </p:sp>
    </p:spTree>
    <p:extLst>
      <p:ext uri="{BB962C8B-B14F-4D97-AF65-F5344CB8AC3E}">
        <p14:creationId xmlns:p14="http://schemas.microsoft.com/office/powerpoint/2010/main" val="3398234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160" y="1707445"/>
            <a:ext cx="10515600" cy="4063999"/>
          </a:xfrm>
        </p:spPr>
        <p:txBody>
          <a:bodyPr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DADC024F-B7A1-B041-B08B-FBBCB0A9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</p:spPr>
        <p:txBody>
          <a:bodyPr vert="horz" lIns="91440" tIns="0" rIns="9144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454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o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B89CF-F217-754D-935A-64AF79D4B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3FD7270-D967-DF4B-9A4A-0A89D4A8D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160" y="1707444"/>
            <a:ext cx="10515600" cy="40639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868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wo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67CF2-463E-4048-A865-C7CB4E84B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EAB6D-FBA5-E346-9A30-E8816A7D1E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1160" y="1722331"/>
            <a:ext cx="5181600" cy="41478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A1C9D2-DAC0-DC49-89A9-393E1D9EAB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25160" y="1723107"/>
            <a:ext cx="5181600" cy="4147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76293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8F045-1D5A-6E49-8E09-36E0808E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76F623E-AB8F-2A4B-B01A-C61561D8D4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723107"/>
            <a:ext cx="5723572" cy="409067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DFEAB6D-FBA5-E346-9A30-E8816A7D1EFE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391160" y="1722331"/>
            <a:ext cx="4607560" cy="40914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814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6F623E-AB8F-2A4B-B01A-C61561D8D4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1160" y="1723107"/>
            <a:ext cx="5723572" cy="409067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FEAB6D-FBA5-E346-9A30-E8816A7D1EFE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299200" y="1723107"/>
            <a:ext cx="4607560" cy="40906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5577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90525" y="1643697"/>
            <a:ext cx="10515600" cy="598488"/>
          </a:xfrm>
        </p:spPr>
        <p:txBody>
          <a:bodyPr/>
          <a:lstStyle>
            <a:lvl1pPr marL="0" indent="0">
              <a:buNone/>
              <a:defRPr>
                <a:solidFill>
                  <a:srgbClr val="D0103A"/>
                </a:solidFill>
              </a:defRPr>
            </a:lvl1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90525" y="2608580"/>
            <a:ext cx="10515600" cy="103505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196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Subtitle + 2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90525" y="1722331"/>
            <a:ext cx="5014595" cy="588645"/>
          </a:xfrm>
        </p:spPr>
        <p:txBody>
          <a:bodyPr/>
          <a:lstStyle>
            <a:lvl1pPr marL="0" indent="0">
              <a:buNone/>
              <a:defRPr>
                <a:solidFill>
                  <a:srgbClr val="D0103A"/>
                </a:solidFill>
              </a:defRPr>
            </a:lvl1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92165" y="1722331"/>
            <a:ext cx="5014595" cy="588645"/>
          </a:xfrm>
        </p:spPr>
        <p:txBody>
          <a:bodyPr/>
          <a:lstStyle>
            <a:lvl1pPr marL="0" indent="0">
              <a:buNone/>
              <a:defRPr>
                <a:solidFill>
                  <a:srgbClr val="D0103A"/>
                </a:solidFill>
              </a:defRPr>
            </a:lvl1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90525" y="2585930"/>
            <a:ext cx="5014913" cy="32278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891847" y="2585931"/>
            <a:ext cx="5014913" cy="32278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013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90525" y="1722332"/>
            <a:ext cx="10515600" cy="404442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Image</a:t>
            </a:r>
          </a:p>
        </p:txBody>
      </p:sp>
    </p:spTree>
    <p:extLst>
      <p:ext uri="{BB962C8B-B14F-4D97-AF65-F5344CB8AC3E}">
        <p14:creationId xmlns:p14="http://schemas.microsoft.com/office/powerpoint/2010/main" val="4224676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Full Image + Fu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90525" y="1722331"/>
            <a:ext cx="10515600" cy="217233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160" y="4080827"/>
            <a:ext cx="10515600" cy="1872933"/>
          </a:xfrm>
        </p:spPr>
        <p:txBody>
          <a:bodyPr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9316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Full Text +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90525" y="3786504"/>
            <a:ext cx="10515600" cy="19802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160" y="1706739"/>
            <a:ext cx="10515600" cy="1872933"/>
          </a:xfrm>
        </p:spPr>
        <p:txBody>
          <a:bodyPr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80637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Full Text + Full Image + Fu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90525" y="2922906"/>
            <a:ext cx="10515600" cy="143256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160" y="1731010"/>
            <a:ext cx="10515600" cy="1019175"/>
          </a:xfrm>
        </p:spPr>
        <p:txBody>
          <a:bodyPr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391160" y="4535170"/>
            <a:ext cx="10515600" cy="1335052"/>
          </a:xfrm>
        </p:spPr>
        <p:txBody>
          <a:bodyPr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14186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24121341"/>
              </p:ext>
            </p:extLst>
          </p:nvPr>
        </p:nvGraphicFramePr>
        <p:xfrm>
          <a:off x="391160" y="2089150"/>
          <a:ext cx="10515600" cy="3657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endParaRPr lang="en-US" b="1" i="0" dirty="0">
                        <a:solidFill>
                          <a:srgbClr val="FFFFFF"/>
                        </a:solidFill>
                        <a:latin typeface="Helvetica"/>
                        <a:cs typeface="Helvetica"/>
                      </a:endParaRPr>
                    </a:p>
                  </a:txBody>
                  <a:tcPr>
                    <a:solidFill>
                      <a:srgbClr val="002D7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i="0" dirty="0">
                        <a:solidFill>
                          <a:srgbClr val="FFFFFF"/>
                        </a:solidFill>
                        <a:latin typeface="Helvetica"/>
                        <a:cs typeface="Helvetica"/>
                      </a:endParaRPr>
                    </a:p>
                  </a:txBody>
                  <a:tcPr>
                    <a:solidFill>
                      <a:srgbClr val="002D7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i="0" dirty="0">
                        <a:solidFill>
                          <a:srgbClr val="FFFFFF"/>
                        </a:solidFill>
                        <a:latin typeface="Helvetica"/>
                        <a:cs typeface="Helvetica"/>
                      </a:endParaRPr>
                    </a:p>
                  </a:txBody>
                  <a:tcPr>
                    <a:solidFill>
                      <a:srgbClr val="002D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1160" y="2635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78796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6.emf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iniPCR bio Template PPT 240619_Apertura copia copy 11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7" y="0"/>
            <a:ext cx="12187263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3440" y="4043998"/>
            <a:ext cx="2733040" cy="61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Add Booth</a:t>
            </a:r>
          </a:p>
        </p:txBody>
      </p:sp>
    </p:spTree>
    <p:extLst>
      <p:ext uri="{BB962C8B-B14F-4D97-AF65-F5344CB8AC3E}">
        <p14:creationId xmlns:p14="http://schemas.microsoft.com/office/powerpoint/2010/main" val="182915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2400" kern="1200">
          <a:solidFill>
            <a:srgbClr val="002D73"/>
          </a:solidFill>
          <a:latin typeface="Helvetica"/>
          <a:ea typeface="+mj-ea"/>
          <a:cs typeface="Helvetic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iniPCR bio Template PPT_03.jp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"/>
            <a:ext cx="12192000" cy="685723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54480" y="3555471"/>
            <a:ext cx="100279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480" y="4698471"/>
            <a:ext cx="10027920" cy="716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4800" y="6108700"/>
            <a:ext cx="431800" cy="431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9738" y="6108700"/>
            <a:ext cx="431800" cy="431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9294" y="6108700"/>
            <a:ext cx="4318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763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6" r:id="rId2"/>
  </p:sldLayoutIdLst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002D73"/>
          </a:solidFill>
          <a:latin typeface="Helvetica"/>
          <a:ea typeface="+mj-ea"/>
          <a:cs typeface="Helvetica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002D73"/>
          </a:solidFill>
          <a:latin typeface="Helvetica"/>
          <a:ea typeface="+mn-ea"/>
          <a:cs typeface="Helvetica"/>
        </a:defRPr>
      </a:lvl1pPr>
      <a:lvl2pPr marL="4572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002D73"/>
          </a:solidFill>
          <a:latin typeface="+mn-lt"/>
          <a:ea typeface="+mn-ea"/>
          <a:cs typeface="+mn-cs"/>
        </a:defRPr>
      </a:lvl2pPr>
      <a:lvl3pPr marL="9144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002D73"/>
          </a:solidFill>
          <a:latin typeface="+mn-lt"/>
          <a:ea typeface="+mn-ea"/>
          <a:cs typeface="+mn-cs"/>
        </a:defRPr>
      </a:lvl3pPr>
      <a:lvl4pPr marL="13716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002D73"/>
          </a:solidFill>
          <a:latin typeface="+mn-lt"/>
          <a:ea typeface="+mn-ea"/>
          <a:cs typeface="+mn-cs"/>
        </a:defRPr>
      </a:lvl4pPr>
      <a:lvl5pPr marL="18288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002D73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niPCR bio Template PPT 080719_Apertura copia copy 3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7" y="0"/>
            <a:ext cx="12187263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7420" y="6108700"/>
            <a:ext cx="431800" cy="431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5060" y="6108700"/>
            <a:ext cx="431800" cy="431800"/>
          </a:xfrm>
          <a:prstGeom prst="rect">
            <a:avLst/>
          </a:prstGeom>
        </p:spPr>
      </p:pic>
      <p:sp>
        <p:nvSpPr>
          <p:cNvPr id="14" name="Title Placeholder 13"/>
          <p:cNvSpPr>
            <a:spLocks noGrp="1"/>
          </p:cNvSpPr>
          <p:nvPr>
            <p:ph type="title"/>
          </p:nvPr>
        </p:nvSpPr>
        <p:spPr>
          <a:xfrm>
            <a:off x="3423920" y="3505518"/>
            <a:ext cx="75387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4808" y="6108700"/>
            <a:ext cx="4318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63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rgbClr val="002D73"/>
          </a:solidFill>
          <a:latin typeface="Helvetica"/>
          <a:ea typeface="+mj-ea"/>
          <a:cs typeface="Helvetic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iniPCR bio Template PPT_03.jp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"/>
            <a:ext cx="12192000" cy="685723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54480" y="3555471"/>
            <a:ext cx="100279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480" y="4698471"/>
            <a:ext cx="10027920" cy="716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4800" y="6108700"/>
            <a:ext cx="431800" cy="431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9738" y="6108700"/>
            <a:ext cx="431800" cy="431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9294" y="6108700"/>
            <a:ext cx="4318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066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</p:sldLayoutIdLst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002D73"/>
          </a:solidFill>
          <a:latin typeface="Helvetica"/>
          <a:ea typeface="+mj-ea"/>
          <a:cs typeface="Helvetica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002D73"/>
          </a:solidFill>
          <a:latin typeface="Helvetica"/>
          <a:ea typeface="+mn-ea"/>
          <a:cs typeface="Helvetica"/>
        </a:defRPr>
      </a:lvl1pPr>
      <a:lvl2pPr marL="4572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002D73"/>
          </a:solidFill>
          <a:latin typeface="+mn-lt"/>
          <a:ea typeface="+mn-ea"/>
          <a:cs typeface="+mn-cs"/>
        </a:defRPr>
      </a:lvl2pPr>
      <a:lvl3pPr marL="9144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002D73"/>
          </a:solidFill>
          <a:latin typeface="+mn-lt"/>
          <a:ea typeface="+mn-ea"/>
          <a:cs typeface="+mn-cs"/>
        </a:defRPr>
      </a:lvl3pPr>
      <a:lvl4pPr marL="13716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002D73"/>
          </a:solidFill>
          <a:latin typeface="+mn-lt"/>
          <a:ea typeface="+mn-ea"/>
          <a:cs typeface="+mn-cs"/>
        </a:defRPr>
      </a:lvl4pPr>
      <a:lvl5pPr marL="18288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002D73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iniPCR bio Template PPT_04.jpg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"/>
            <a:ext cx="12192000" cy="685723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DC024F-B7A1-B041-B08B-FBBCB0A9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</p:spPr>
        <p:txBody>
          <a:bodyPr vert="horz" wrap="square" lIns="91440" tIns="0" rIns="9144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44B5B5-7AE1-4E46-97BB-88D3E1A3B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160" y="1707445"/>
            <a:ext cx="10515600" cy="4367918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160" y="1215532"/>
            <a:ext cx="355600" cy="635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7147278" y="6403833"/>
            <a:ext cx="45861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2020 by Amplyus LLC</a:t>
            </a:r>
            <a:endParaRPr lang="en-US" sz="1200" b="0" i="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836737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rgbClr val="D0103A"/>
          </a:solidFill>
          <a:latin typeface="Helvetica"/>
          <a:ea typeface="+mj-ea"/>
          <a:cs typeface="Helvetica"/>
        </a:defRPr>
      </a:lvl1pPr>
    </p:titleStyle>
    <p:bodyStyle>
      <a:lvl1pPr marL="228600" indent="-230400" algn="l" defTabSz="91440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2400" kern="1200">
          <a:solidFill>
            <a:srgbClr val="002D73"/>
          </a:solidFill>
          <a:latin typeface="Helvetica"/>
          <a:ea typeface="+mn-ea"/>
          <a:cs typeface="Helvetica"/>
        </a:defRPr>
      </a:lvl1pPr>
      <a:lvl2pPr marL="685800" indent="-230400" algn="l" defTabSz="91440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2200" kern="1200">
          <a:solidFill>
            <a:srgbClr val="002D73"/>
          </a:solidFill>
          <a:latin typeface="Helvetica"/>
          <a:ea typeface="+mn-ea"/>
          <a:cs typeface="Helvetica"/>
        </a:defRPr>
      </a:lvl2pPr>
      <a:lvl3pPr marL="1143000" indent="-230400" algn="l" defTabSz="91440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2000" kern="1200">
          <a:solidFill>
            <a:srgbClr val="002D73"/>
          </a:solidFill>
          <a:latin typeface="Helvetica"/>
          <a:ea typeface="+mn-ea"/>
          <a:cs typeface="Helvetica"/>
        </a:defRPr>
      </a:lvl3pPr>
      <a:lvl4pPr marL="1600200" indent="-230400" algn="l" defTabSz="91440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1800" kern="1200">
          <a:solidFill>
            <a:srgbClr val="002D73"/>
          </a:solidFill>
          <a:latin typeface="Helvetica"/>
          <a:ea typeface="+mn-ea"/>
          <a:cs typeface="Helvetica"/>
        </a:defRPr>
      </a:lvl4pPr>
      <a:lvl5pPr marL="2057400" indent="-230400" algn="l" defTabSz="91440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1800" kern="1200">
          <a:solidFill>
            <a:srgbClr val="002D73"/>
          </a:solidFill>
          <a:latin typeface="Helvetica"/>
          <a:ea typeface="+mn-ea"/>
          <a:cs typeface="Helvetic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ncbi.nlm.nih.gov/pmc/articles/PMC2683573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11" Type="http://schemas.openxmlformats.org/officeDocument/2006/relationships/hyperlink" Target="https://www.ncbi.nlm.nih.gov/pmc/articles/PMC2683573" TargetMode="External"/><Relationship Id="rId5" Type="http://schemas.openxmlformats.org/officeDocument/2006/relationships/image" Target="../media/image22.jpeg"/><Relationship Id="rId10" Type="http://schemas.openxmlformats.org/officeDocument/2006/relationships/image" Target="../media/image19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tiff"/><Relationship Id="rId5" Type="http://schemas.openxmlformats.org/officeDocument/2006/relationships/image" Target="../media/image42.tiff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microsoft.com/office/2007/relationships/hdphoto" Target="../media/hdphoto3.wdp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microsoft.com/office/2007/relationships/hdphoto" Target="../media/hdphoto3.wdp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microsoft.com/office/2007/relationships/hdphoto" Target="../media/hdphoto3.wdp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microsoft.com/office/2007/relationships/hdphoto" Target="../media/hdphoto3.wdp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67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67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52.png"/><Relationship Id="rId7" Type="http://schemas.openxmlformats.org/officeDocument/2006/relationships/image" Target="../media/image4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png"/><Relationship Id="rId5" Type="http://schemas.openxmlformats.org/officeDocument/2006/relationships/image" Target="../media/image67.jpeg"/><Relationship Id="rId4" Type="http://schemas.openxmlformats.org/officeDocument/2006/relationships/image" Target="../media/image53.png"/><Relationship Id="rId9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7" Type="http://schemas.microsoft.com/office/2007/relationships/hdphoto" Target="../media/hdphoto3.wdp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tiff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9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4.png"/><Relationship Id="rId11" Type="http://schemas.openxmlformats.org/officeDocument/2006/relationships/image" Target="../media/image90.tiff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4.png"/><Relationship Id="rId11" Type="http://schemas.openxmlformats.org/officeDocument/2006/relationships/image" Target="../media/image90.tiff"/><Relationship Id="rId5" Type="http://schemas.openxmlformats.org/officeDocument/2006/relationships/image" Target="../media/image83.png"/><Relationship Id="rId10" Type="http://schemas.openxmlformats.org/officeDocument/2006/relationships/image" Target="../media/image86.png"/><Relationship Id="rId4" Type="http://schemas.openxmlformats.org/officeDocument/2006/relationships/image" Target="../media/image89.png"/><Relationship Id="rId9" Type="http://schemas.openxmlformats.org/officeDocument/2006/relationships/image" Target="../media/image8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10" Type="http://schemas.openxmlformats.org/officeDocument/2006/relationships/image" Target="../media/image86.png"/><Relationship Id="rId4" Type="http://schemas.openxmlformats.org/officeDocument/2006/relationships/image" Target="../media/image89.png"/><Relationship Id="rId9" Type="http://schemas.openxmlformats.org/officeDocument/2006/relationships/image" Target="../media/image8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microsoft.com/office/2007/relationships/hdphoto" Target="../media/hdphoto3.wdp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jpeg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3DB9765-1C0E-471C-B397-872F11301BE1}"/>
              </a:ext>
            </a:extLst>
          </p:cNvPr>
          <p:cNvSpPr/>
          <p:nvPr/>
        </p:nvSpPr>
        <p:spPr>
          <a:xfrm>
            <a:off x="897065" y="5812291"/>
            <a:ext cx="10213676" cy="8367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CBC39A-6C0A-4A00-B01D-068A43CABB0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5788" y="563908"/>
            <a:ext cx="2435275" cy="209704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02886DA-619C-471A-9653-6A32C36AB523}"/>
              </a:ext>
            </a:extLst>
          </p:cNvPr>
          <p:cNvSpPr txBox="1">
            <a:spLocks/>
          </p:cNvSpPr>
          <p:nvPr/>
        </p:nvSpPr>
        <p:spPr>
          <a:xfrm>
            <a:off x="605258" y="3763518"/>
            <a:ext cx="461372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rgbClr val="002D73"/>
                </a:solidFill>
                <a:latin typeface="Helvetica"/>
                <a:ea typeface="+mj-ea"/>
                <a:cs typeface="Helvetica"/>
              </a:defRPr>
            </a:lvl1pPr>
          </a:lstStyle>
          <a:p>
            <a:r>
              <a:rPr lang="en-US" dirty="0"/>
              <a:t>Conservation Genetics Lab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B9FC8AD-DFBD-4A0F-9D9E-38D36F290418}"/>
              </a:ext>
            </a:extLst>
          </p:cNvPr>
          <p:cNvSpPr txBox="1">
            <a:spLocks/>
          </p:cNvSpPr>
          <p:nvPr/>
        </p:nvSpPr>
        <p:spPr>
          <a:xfrm>
            <a:off x="605258" y="5006534"/>
            <a:ext cx="4228492" cy="71628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002D73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002D73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002D73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002D7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Identifying Lemur Diversity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B478305-4222-44BA-BFDC-D44387BFB6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413029" y="2930385"/>
            <a:ext cx="2794807" cy="296900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4AB6475-472D-4986-82DF-746B5FC4AD2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444024" y="2930384"/>
            <a:ext cx="2794807" cy="296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792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idx="1"/>
          </p:nvPr>
        </p:nvSpPr>
        <p:spPr>
          <a:xfrm>
            <a:off x="391160" y="1707445"/>
            <a:ext cx="5845517" cy="406399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SzPts val="1800"/>
              <a:buNone/>
            </a:pPr>
            <a:r>
              <a:rPr lang="en-US" dirty="0">
                <a:solidFill>
                  <a:srgbClr val="002060"/>
                </a:solidFill>
              </a:rPr>
              <a:t>Our goals for today</a:t>
            </a:r>
          </a:p>
          <a:p>
            <a:pPr marL="347472" indent="-347472">
              <a:spcBef>
                <a:spcPts val="0"/>
              </a:spcBef>
              <a:buSzPts val="1800"/>
              <a:buFont typeface="+mj-lt"/>
              <a:buAutoNum type="arabicPeriod"/>
            </a:pPr>
            <a:endParaRPr lang="en-US" dirty="0">
              <a:solidFill>
                <a:srgbClr val="002060"/>
              </a:solidFill>
            </a:endParaRPr>
          </a:p>
          <a:p>
            <a:pPr marL="347472" indent="-347472">
              <a:spcBef>
                <a:spcPts val="0"/>
              </a:spcBef>
              <a:buSzPts val="1800"/>
              <a:buFont typeface="+mj-lt"/>
              <a:buAutoNum type="arabicPeriod"/>
            </a:pPr>
            <a:r>
              <a:rPr lang="en-US" dirty="0">
                <a:solidFill>
                  <a:srgbClr val="002060"/>
                </a:solidFill>
              </a:rPr>
              <a:t>Explore lemurs as model for both conservation and evolution.</a:t>
            </a:r>
          </a:p>
          <a:p>
            <a:pPr marL="347472" indent="-347472">
              <a:spcBef>
                <a:spcPts val="0"/>
              </a:spcBef>
              <a:buSzPts val="1800"/>
              <a:buFont typeface="+mj-lt"/>
              <a:buAutoNum type="arabicPeriod"/>
            </a:pPr>
            <a:endParaRPr lang="en-US" dirty="0">
              <a:solidFill>
                <a:srgbClr val="002060"/>
              </a:solidFill>
            </a:endParaRPr>
          </a:p>
          <a:p>
            <a:pPr marL="347472" indent="-347472">
              <a:spcBef>
                <a:spcPts val="0"/>
              </a:spcBef>
              <a:buSzPts val="1800"/>
              <a:buFont typeface="+mj-lt"/>
              <a:buAutoNum type="arabicPeriod"/>
            </a:pPr>
            <a:r>
              <a:rPr lang="en-US" dirty="0">
                <a:solidFill>
                  <a:srgbClr val="002060"/>
                </a:solidFill>
              </a:rPr>
              <a:t>Use modern genetic tools to gather evidence from evolution to track species relationships.</a:t>
            </a:r>
          </a:p>
          <a:p>
            <a:pPr marL="347472" indent="-347472">
              <a:spcBef>
                <a:spcPts val="0"/>
              </a:spcBef>
              <a:buSzPts val="1800"/>
              <a:buFont typeface="+mj-lt"/>
              <a:buAutoNum type="arabicPeriod"/>
            </a:pPr>
            <a:endParaRPr lang="en-US" dirty="0">
              <a:solidFill>
                <a:srgbClr val="002060"/>
              </a:solidFill>
            </a:endParaRPr>
          </a:p>
          <a:p>
            <a:pPr marL="347472" indent="-347472">
              <a:spcBef>
                <a:spcPts val="0"/>
              </a:spcBef>
              <a:buSzPts val="1800"/>
              <a:buFont typeface="+mj-lt"/>
              <a:buAutoNum type="arabicPeriod"/>
            </a:pPr>
            <a:r>
              <a:rPr lang="en-US" dirty="0">
                <a:solidFill>
                  <a:srgbClr val="002060"/>
                </a:solidFill>
              </a:rPr>
              <a:t>Gain insights into biodiversity and conservation.</a:t>
            </a:r>
          </a:p>
          <a:p>
            <a:pPr marL="347472" indent="-347472">
              <a:spcBef>
                <a:spcPts val="0"/>
              </a:spcBef>
              <a:buSzPts val="1800"/>
              <a:buFont typeface="+mj-lt"/>
              <a:buAutoNum type="arabicPeriod"/>
            </a:pPr>
            <a:endParaRPr lang="en-US" dirty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buSzPts val="1800"/>
            </a:pP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CA3462-64C4-4FCA-870C-54F4B90CAC5E}"/>
              </a:ext>
            </a:extLst>
          </p:cNvPr>
          <p:cNvSpPr txBox="1"/>
          <p:nvPr/>
        </p:nvSpPr>
        <p:spPr>
          <a:xfrm>
            <a:off x="10155890" y="5682043"/>
            <a:ext cx="15017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Artwork:</a:t>
            </a:r>
          </a:p>
          <a:p>
            <a:r>
              <a:rPr lang="en-US" sz="1400" b="0" i="0" dirty="0">
                <a:solidFill>
                  <a:srgbClr val="222222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Sally </a:t>
            </a:r>
            <a:r>
              <a:rPr lang="en-US" sz="1400" b="0" i="0" dirty="0" err="1">
                <a:solidFill>
                  <a:srgbClr val="222222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Bornbusch</a:t>
            </a:r>
            <a:endParaRPr 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B7CF67-05F6-2A4B-A836-E13A937FA2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85048" y="1707445"/>
            <a:ext cx="2703666" cy="36291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2A6FEB-7B39-3B41-9E6A-970014C9BF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88714" y="1962217"/>
            <a:ext cx="2476965" cy="296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06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iniPCR bio Template PPT 080719_Apertura copia copy 21.jpg">
            <a:extLst>
              <a:ext uri="{FF2B5EF4-FFF2-40B4-BE49-F238E27FC236}">
                <a16:creationId xmlns:a16="http://schemas.microsoft.com/office/drawing/2014/main" id="{654780C8-47EB-42CF-83E0-10C232565C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239"/>
          </a:xfrm>
          <a:prstGeom prst="rect">
            <a:avLst/>
          </a:prstGeom>
        </p:spPr>
      </p:pic>
      <p:pic>
        <p:nvPicPr>
          <p:cNvPr id="3" name="Picture 2" descr="miniPCR bio Template PPT 080719_Apertura copia copy 21.jpg">
            <a:extLst>
              <a:ext uri="{FF2B5EF4-FFF2-40B4-BE49-F238E27FC236}">
                <a16:creationId xmlns:a16="http://schemas.microsoft.com/office/drawing/2014/main" id="{41305806-93A5-5D4B-B974-7A38E1C6461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"/>
            <a:ext cx="12192000" cy="68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31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966D0-07E0-4368-9B88-33A159B3F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Equipment at use in the field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0424D11D-9B6A-4802-95E5-FB8AAA6EC0E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005C99-E774-4F22-B806-CA06F007DC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9170" y="1295611"/>
            <a:ext cx="3736798" cy="4852379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267582B-1F78-472A-918F-E14AE5D8BF53}"/>
              </a:ext>
            </a:extLst>
          </p:cNvPr>
          <p:cNvSpPr txBox="1">
            <a:spLocks/>
          </p:cNvSpPr>
          <p:nvPr/>
        </p:nvSpPr>
        <p:spPr>
          <a:xfrm>
            <a:off x="391160" y="472580"/>
            <a:ext cx="10515600" cy="823031"/>
          </a:xfrm>
          <a:prstGeom prst="rect">
            <a:avLst/>
          </a:prstGeom>
        </p:spPr>
        <p:txBody>
          <a:bodyPr vert="horz" wrap="square" lIns="91440" tIns="0" rIns="9144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D0103A"/>
                </a:solidFill>
                <a:latin typeface="Helvetica"/>
                <a:ea typeface="+mj-ea"/>
                <a:cs typeface="Helvetica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                                                  </a:t>
            </a:r>
            <a:r>
              <a:rPr lang="en-US" dirty="0"/>
              <a:t>and in outreach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A9A35E-C7AB-4939-8B08-8CEB5DFFFF0C}"/>
              </a:ext>
            </a:extLst>
          </p:cNvPr>
          <p:cNvSpPr txBox="1"/>
          <p:nvPr/>
        </p:nvSpPr>
        <p:spPr>
          <a:xfrm>
            <a:off x="2782528" y="6261057"/>
            <a:ext cx="6715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i="0" dirty="0">
                <a:solidFill>
                  <a:srgbClr val="333333"/>
                </a:solidFill>
                <a:effectLst/>
                <a:latin typeface="-apple-system"/>
              </a:rPr>
              <a:t>Blanco, M.B., Greene, L.K., </a:t>
            </a:r>
            <a:r>
              <a:rPr lang="en-US" sz="1400" b="0" i="0" dirty="0" err="1">
                <a:solidFill>
                  <a:srgbClr val="333333"/>
                </a:solidFill>
                <a:effectLst/>
                <a:latin typeface="-apple-system"/>
              </a:rPr>
              <a:t>Rasambainarivo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-apple-system"/>
              </a:rPr>
              <a:t>, F. </a:t>
            </a:r>
            <a:r>
              <a:rPr lang="en-US" sz="1400" b="0" i="1" dirty="0">
                <a:solidFill>
                  <a:srgbClr val="333333"/>
                </a:solidFill>
                <a:effectLst/>
                <a:latin typeface="-apple-system"/>
              </a:rPr>
              <a:t>et al.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-apple-system"/>
              </a:rPr>
              <a:t> Next-generation technologies applied to age-old challenges in Madagascar. </a:t>
            </a:r>
            <a:r>
              <a:rPr lang="en-US" sz="1400" b="0" i="1" dirty="0" err="1">
                <a:solidFill>
                  <a:srgbClr val="333333"/>
                </a:solidFill>
                <a:effectLst/>
                <a:latin typeface="-apple-system"/>
              </a:rPr>
              <a:t>Conserv</a:t>
            </a:r>
            <a:r>
              <a:rPr lang="en-US" sz="1400" b="0" i="1" dirty="0">
                <a:solidFill>
                  <a:srgbClr val="333333"/>
                </a:solidFill>
                <a:effectLst/>
                <a:latin typeface="-apple-system"/>
              </a:rPr>
              <a:t> Genet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-apple-system"/>
              </a:rPr>
              <a:t> </a:t>
            </a:r>
            <a:r>
              <a:rPr lang="en-US" sz="1400" b="1" i="0" dirty="0">
                <a:solidFill>
                  <a:srgbClr val="333333"/>
                </a:solidFill>
                <a:effectLst/>
                <a:latin typeface="-apple-system"/>
              </a:rPr>
              <a:t>21, 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-apple-system"/>
              </a:rPr>
              <a:t>785–793 (2020).</a:t>
            </a:r>
            <a:endParaRPr lang="en-US" sz="1400" dirty="0"/>
          </a:p>
        </p:txBody>
      </p:sp>
      <p:pic>
        <p:nvPicPr>
          <p:cNvPr id="13" name="Picture 8" descr="figure1">
            <a:extLst>
              <a:ext uri="{FF2B5EF4-FFF2-40B4-BE49-F238E27FC236}">
                <a16:creationId xmlns:a16="http://schemas.microsoft.com/office/drawing/2014/main" id="{29DF6F05-D403-7D45-B784-1A40F928F4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56032" y="1308601"/>
            <a:ext cx="4467689" cy="485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11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082DD-DE47-4417-A7BD-524B58E88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Duke Lemur Center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D36D03-D9B7-4D73-9385-6563C5E151A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3636" y="1146185"/>
            <a:ext cx="3716594" cy="49554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82D15B-F997-4080-A650-337C0C3E535E}"/>
              </a:ext>
            </a:extLst>
          </p:cNvPr>
          <p:cNvSpPr txBox="1"/>
          <p:nvPr/>
        </p:nvSpPr>
        <p:spPr>
          <a:xfrm>
            <a:off x="9148446" y="5052314"/>
            <a:ext cx="1269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Dr. Marina Blanco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9E48DD-B20E-4B30-BB87-3635880BFAC4}"/>
              </a:ext>
            </a:extLst>
          </p:cNvPr>
          <p:cNvSpPr txBox="1"/>
          <p:nvPr/>
        </p:nvSpPr>
        <p:spPr>
          <a:xfrm>
            <a:off x="7486271" y="5052313"/>
            <a:ext cx="1662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Dr. Lydia Greene</a:t>
            </a:r>
          </a:p>
        </p:txBody>
      </p:sp>
      <p:pic>
        <p:nvPicPr>
          <p:cNvPr id="8" name="Picture 2" descr="Overview: Tours + Educational Programs - Duke Lemur Center in 2020 | Lemur,  Duke, Duke university">
            <a:extLst>
              <a:ext uri="{FF2B5EF4-FFF2-40B4-BE49-F238E27FC236}">
                <a16:creationId xmlns:a16="http://schemas.microsoft.com/office/drawing/2014/main" id="{DD087BF3-12B6-2949-8385-AB3BC9475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794" y="1377244"/>
            <a:ext cx="54864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37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5D09F-1CA9-4D8F-BDDE-B527D0B257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researchers discovered a thought-to-be-extinct species of lemur?</a:t>
            </a:r>
          </a:p>
          <a:p>
            <a:r>
              <a:rPr lang="en-US" dirty="0"/>
              <a:t>Using the tools of genetics and evolutionary biology to inform important questions surrounding biodiversity and conservation.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B99DE-82AE-4553-AD90-092AB933A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lab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BA15DB-0B2C-1B45-A4AD-5FD355A769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500146" y="3205267"/>
            <a:ext cx="2794807" cy="29690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ED86A2-E9B2-7F40-BE44-A4C33BA6710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290919" y="3205267"/>
            <a:ext cx="2794807" cy="296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29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09A04-82D9-4F02-B5DB-F3985D4E6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Lemurs of Madagascar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6A5FE0-B15A-45B3-949B-63E60EA926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5103" y="472581"/>
            <a:ext cx="3039458" cy="56903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51439C-D079-40D1-A48C-84149041565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374" y="1974541"/>
            <a:ext cx="3295550" cy="3295550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04445B9-F548-4327-9CFA-390BA6F77FC8}"/>
              </a:ext>
            </a:extLst>
          </p:cNvPr>
          <p:cNvSpPr/>
          <p:nvPr/>
        </p:nvSpPr>
        <p:spPr>
          <a:xfrm>
            <a:off x="2513637" y="4213507"/>
            <a:ext cx="472176" cy="610746"/>
          </a:xfrm>
          <a:custGeom>
            <a:avLst/>
            <a:gdLst>
              <a:gd name="connsiteX0" fmla="*/ 537830 w 603775"/>
              <a:gd name="connsiteY0" fmla="*/ 98322 h 717832"/>
              <a:gd name="connsiteX1" fmla="*/ 46217 w 603775"/>
              <a:gd name="connsiteY1" fmla="*/ 186813 h 717832"/>
              <a:gd name="connsiteX2" fmla="*/ 36385 w 603775"/>
              <a:gd name="connsiteY2" fmla="*/ 403122 h 717832"/>
              <a:gd name="connsiteX3" fmla="*/ 183868 w 603775"/>
              <a:gd name="connsiteY3" fmla="*/ 717755 h 717832"/>
              <a:gd name="connsiteX4" fmla="*/ 547662 w 603775"/>
              <a:gd name="connsiteY4" fmla="*/ 373626 h 717832"/>
              <a:gd name="connsiteX5" fmla="*/ 596823 w 603775"/>
              <a:gd name="connsiteY5" fmla="*/ 0 h 717832"/>
              <a:gd name="connsiteX0" fmla="*/ 517049 w 582994"/>
              <a:gd name="connsiteY0" fmla="*/ 98322 h 717837"/>
              <a:gd name="connsiteX1" fmla="*/ 15604 w 582994"/>
              <a:gd name="connsiteY1" fmla="*/ 403122 h 717837"/>
              <a:gd name="connsiteX2" fmla="*/ 163087 w 582994"/>
              <a:gd name="connsiteY2" fmla="*/ 717755 h 717837"/>
              <a:gd name="connsiteX3" fmla="*/ 526881 w 582994"/>
              <a:gd name="connsiteY3" fmla="*/ 373626 h 717837"/>
              <a:gd name="connsiteX4" fmla="*/ 576042 w 582994"/>
              <a:gd name="connsiteY4" fmla="*/ 0 h 717837"/>
              <a:gd name="connsiteX0" fmla="*/ 519012 w 584957"/>
              <a:gd name="connsiteY0" fmla="*/ 98322 h 719638"/>
              <a:gd name="connsiteX1" fmla="*/ 17567 w 584957"/>
              <a:gd name="connsiteY1" fmla="*/ 403122 h 719638"/>
              <a:gd name="connsiteX2" fmla="*/ 165050 w 584957"/>
              <a:gd name="connsiteY2" fmla="*/ 717755 h 719638"/>
              <a:gd name="connsiteX3" fmla="*/ 528844 w 584957"/>
              <a:gd name="connsiteY3" fmla="*/ 373626 h 719638"/>
              <a:gd name="connsiteX4" fmla="*/ 578005 w 584957"/>
              <a:gd name="connsiteY4" fmla="*/ 0 h 719638"/>
              <a:gd name="connsiteX0" fmla="*/ 459595 w 525540"/>
              <a:gd name="connsiteY0" fmla="*/ 98322 h 717885"/>
              <a:gd name="connsiteX1" fmla="*/ 22444 w 525540"/>
              <a:gd name="connsiteY1" fmla="*/ 410266 h 717885"/>
              <a:gd name="connsiteX2" fmla="*/ 105633 w 525540"/>
              <a:gd name="connsiteY2" fmla="*/ 717755 h 717885"/>
              <a:gd name="connsiteX3" fmla="*/ 469427 w 525540"/>
              <a:gd name="connsiteY3" fmla="*/ 373626 h 717885"/>
              <a:gd name="connsiteX4" fmla="*/ 518588 w 525540"/>
              <a:gd name="connsiteY4" fmla="*/ 0 h 717885"/>
              <a:gd name="connsiteX0" fmla="*/ 453544 w 519489"/>
              <a:gd name="connsiteY0" fmla="*/ 98322 h 675048"/>
              <a:gd name="connsiteX1" fmla="*/ 16393 w 519489"/>
              <a:gd name="connsiteY1" fmla="*/ 410266 h 675048"/>
              <a:gd name="connsiteX2" fmla="*/ 128157 w 519489"/>
              <a:gd name="connsiteY2" fmla="*/ 674892 h 675048"/>
              <a:gd name="connsiteX3" fmla="*/ 463376 w 519489"/>
              <a:gd name="connsiteY3" fmla="*/ 373626 h 675048"/>
              <a:gd name="connsiteX4" fmla="*/ 512537 w 519489"/>
              <a:gd name="connsiteY4" fmla="*/ 0 h 675048"/>
              <a:gd name="connsiteX0" fmla="*/ 324430 w 511819"/>
              <a:gd name="connsiteY0" fmla="*/ 153090 h 675040"/>
              <a:gd name="connsiteX1" fmla="*/ 8723 w 511819"/>
              <a:gd name="connsiteY1" fmla="*/ 410266 h 675040"/>
              <a:gd name="connsiteX2" fmla="*/ 120487 w 511819"/>
              <a:gd name="connsiteY2" fmla="*/ 674892 h 675040"/>
              <a:gd name="connsiteX3" fmla="*/ 455706 w 511819"/>
              <a:gd name="connsiteY3" fmla="*/ 373626 h 675040"/>
              <a:gd name="connsiteX4" fmla="*/ 504867 w 511819"/>
              <a:gd name="connsiteY4" fmla="*/ 0 h 675040"/>
              <a:gd name="connsiteX0" fmla="*/ 324430 w 511819"/>
              <a:gd name="connsiteY0" fmla="*/ 153090 h 675040"/>
              <a:gd name="connsiteX1" fmla="*/ 8723 w 511819"/>
              <a:gd name="connsiteY1" fmla="*/ 410266 h 675040"/>
              <a:gd name="connsiteX2" fmla="*/ 120487 w 511819"/>
              <a:gd name="connsiteY2" fmla="*/ 674892 h 675040"/>
              <a:gd name="connsiteX3" fmla="*/ 455706 w 511819"/>
              <a:gd name="connsiteY3" fmla="*/ 373626 h 675040"/>
              <a:gd name="connsiteX4" fmla="*/ 504867 w 511819"/>
              <a:gd name="connsiteY4" fmla="*/ 0 h 675040"/>
              <a:gd name="connsiteX0" fmla="*/ 324430 w 474820"/>
              <a:gd name="connsiteY0" fmla="*/ 134040 h 655990"/>
              <a:gd name="connsiteX1" fmla="*/ 8723 w 474820"/>
              <a:gd name="connsiteY1" fmla="*/ 391216 h 655990"/>
              <a:gd name="connsiteX2" fmla="*/ 120487 w 474820"/>
              <a:gd name="connsiteY2" fmla="*/ 655842 h 655990"/>
              <a:gd name="connsiteX3" fmla="*/ 455706 w 474820"/>
              <a:gd name="connsiteY3" fmla="*/ 354576 h 655990"/>
              <a:gd name="connsiteX4" fmla="*/ 376279 w 474820"/>
              <a:gd name="connsiteY4" fmla="*/ 0 h 655990"/>
              <a:gd name="connsiteX0" fmla="*/ 324430 w 486077"/>
              <a:gd name="connsiteY0" fmla="*/ 134040 h 655990"/>
              <a:gd name="connsiteX1" fmla="*/ 8723 w 486077"/>
              <a:gd name="connsiteY1" fmla="*/ 391216 h 655990"/>
              <a:gd name="connsiteX2" fmla="*/ 120487 w 486077"/>
              <a:gd name="connsiteY2" fmla="*/ 655842 h 655990"/>
              <a:gd name="connsiteX3" fmla="*/ 455706 w 486077"/>
              <a:gd name="connsiteY3" fmla="*/ 354576 h 655990"/>
              <a:gd name="connsiteX4" fmla="*/ 376279 w 486077"/>
              <a:gd name="connsiteY4" fmla="*/ 0 h 655990"/>
              <a:gd name="connsiteX0" fmla="*/ 324430 w 481024"/>
              <a:gd name="connsiteY0" fmla="*/ 72127 h 594077"/>
              <a:gd name="connsiteX1" fmla="*/ 8723 w 481024"/>
              <a:gd name="connsiteY1" fmla="*/ 329303 h 594077"/>
              <a:gd name="connsiteX2" fmla="*/ 120487 w 481024"/>
              <a:gd name="connsiteY2" fmla="*/ 593929 h 594077"/>
              <a:gd name="connsiteX3" fmla="*/ 455706 w 481024"/>
              <a:gd name="connsiteY3" fmla="*/ 292663 h 594077"/>
              <a:gd name="connsiteX4" fmla="*/ 350086 w 481024"/>
              <a:gd name="connsiteY4" fmla="*/ 0 h 594077"/>
              <a:gd name="connsiteX0" fmla="*/ 324430 w 484080"/>
              <a:gd name="connsiteY0" fmla="*/ 72127 h 594077"/>
              <a:gd name="connsiteX1" fmla="*/ 8723 w 484080"/>
              <a:gd name="connsiteY1" fmla="*/ 329303 h 594077"/>
              <a:gd name="connsiteX2" fmla="*/ 120487 w 484080"/>
              <a:gd name="connsiteY2" fmla="*/ 593929 h 594077"/>
              <a:gd name="connsiteX3" fmla="*/ 455706 w 484080"/>
              <a:gd name="connsiteY3" fmla="*/ 292663 h 594077"/>
              <a:gd name="connsiteX4" fmla="*/ 350086 w 484080"/>
              <a:gd name="connsiteY4" fmla="*/ 0 h 594077"/>
              <a:gd name="connsiteX0" fmla="*/ 324430 w 472176"/>
              <a:gd name="connsiteY0" fmla="*/ 88796 h 610746"/>
              <a:gd name="connsiteX1" fmla="*/ 8723 w 472176"/>
              <a:gd name="connsiteY1" fmla="*/ 345972 h 610746"/>
              <a:gd name="connsiteX2" fmla="*/ 120487 w 472176"/>
              <a:gd name="connsiteY2" fmla="*/ 610598 h 610746"/>
              <a:gd name="connsiteX3" fmla="*/ 455706 w 472176"/>
              <a:gd name="connsiteY3" fmla="*/ 309332 h 610746"/>
              <a:gd name="connsiteX4" fmla="*/ 252455 w 472176"/>
              <a:gd name="connsiteY4" fmla="*/ 0 h 610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2176" h="610746">
                <a:moveTo>
                  <a:pt x="324430" y="88796"/>
                </a:moveTo>
                <a:cubicBezTo>
                  <a:pt x="196150" y="130865"/>
                  <a:pt x="42713" y="259005"/>
                  <a:pt x="8723" y="345972"/>
                </a:cubicBezTo>
                <a:cubicBezTo>
                  <a:pt x="-25267" y="432939"/>
                  <a:pt x="45990" y="616705"/>
                  <a:pt x="120487" y="610598"/>
                </a:cubicBezTo>
                <a:cubicBezTo>
                  <a:pt x="194984" y="604491"/>
                  <a:pt x="386880" y="428958"/>
                  <a:pt x="455706" y="309332"/>
                </a:cubicBezTo>
                <a:cubicBezTo>
                  <a:pt x="524532" y="189706"/>
                  <a:pt x="362300" y="55562"/>
                  <a:pt x="252455" y="0"/>
                </a:cubicBezTo>
              </a:path>
            </a:pathLst>
          </a:custGeom>
          <a:noFill/>
          <a:ln w="25400" cap="rnd">
            <a:solidFill>
              <a:srgbClr val="FFC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FCC8A22-9A70-4ADE-84A3-D72D668C0A2D}"/>
              </a:ext>
            </a:extLst>
          </p:cNvPr>
          <p:cNvGrpSpPr/>
          <p:nvPr/>
        </p:nvGrpSpPr>
        <p:grpSpPr>
          <a:xfrm>
            <a:off x="3045186" y="4394200"/>
            <a:ext cx="432192" cy="488950"/>
            <a:chOff x="3045186" y="4394200"/>
            <a:chExt cx="432192" cy="488950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422BA85-6EF7-4A34-92A0-067C03499B12}"/>
                </a:ext>
              </a:extLst>
            </p:cNvPr>
            <p:cNvSpPr/>
            <p:nvPr/>
          </p:nvSpPr>
          <p:spPr>
            <a:xfrm>
              <a:off x="3045186" y="4394200"/>
              <a:ext cx="212364" cy="234950"/>
            </a:xfrm>
            <a:custGeom>
              <a:avLst/>
              <a:gdLst>
                <a:gd name="connsiteX0" fmla="*/ 110764 w 212364"/>
                <a:gd name="connsiteY0" fmla="*/ 234950 h 234950"/>
                <a:gd name="connsiteX1" fmla="*/ 2814 w 212364"/>
                <a:gd name="connsiteY1" fmla="*/ 95250 h 234950"/>
                <a:gd name="connsiteX2" fmla="*/ 212364 w 212364"/>
                <a:gd name="connsiteY2" fmla="*/ 0 h 23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2364" h="234950">
                  <a:moveTo>
                    <a:pt x="110764" y="234950"/>
                  </a:moveTo>
                  <a:cubicBezTo>
                    <a:pt x="48322" y="184679"/>
                    <a:pt x="-14119" y="134408"/>
                    <a:pt x="2814" y="95250"/>
                  </a:cubicBezTo>
                  <a:cubicBezTo>
                    <a:pt x="19747" y="56092"/>
                    <a:pt x="116055" y="28046"/>
                    <a:pt x="212364" y="0"/>
                  </a:cubicBezTo>
                </a:path>
              </a:pathLst>
            </a:custGeom>
            <a:noFill/>
            <a:ln w="25400" cap="rnd">
              <a:solidFill>
                <a:srgbClr val="FFC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2C3E6B9-4724-47AF-89E6-0BB7B8B49974}"/>
                </a:ext>
              </a:extLst>
            </p:cNvPr>
            <p:cNvSpPr/>
            <p:nvPr/>
          </p:nvSpPr>
          <p:spPr>
            <a:xfrm>
              <a:off x="3130550" y="4474997"/>
              <a:ext cx="346828" cy="408153"/>
            </a:xfrm>
            <a:custGeom>
              <a:avLst/>
              <a:gdLst>
                <a:gd name="connsiteX0" fmla="*/ 0 w 346828"/>
                <a:gd name="connsiteY0" fmla="*/ 27153 h 408153"/>
                <a:gd name="connsiteX1" fmla="*/ 304800 w 346828"/>
                <a:gd name="connsiteY1" fmla="*/ 39853 h 408153"/>
                <a:gd name="connsiteX2" fmla="*/ 336550 w 346828"/>
                <a:gd name="connsiteY2" fmla="*/ 408153 h 408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6828" h="408153">
                  <a:moveTo>
                    <a:pt x="0" y="27153"/>
                  </a:moveTo>
                  <a:cubicBezTo>
                    <a:pt x="124354" y="1753"/>
                    <a:pt x="248708" y="-23647"/>
                    <a:pt x="304800" y="39853"/>
                  </a:cubicBezTo>
                  <a:cubicBezTo>
                    <a:pt x="360892" y="103353"/>
                    <a:pt x="348721" y="255753"/>
                    <a:pt x="336550" y="408153"/>
                  </a:cubicBezTo>
                </a:path>
              </a:pathLst>
            </a:custGeom>
            <a:noFill/>
            <a:ln w="25400" cap="rnd">
              <a:solidFill>
                <a:srgbClr val="FFC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644C75E8-0F0D-40F1-B539-85771DF0A948}"/>
              </a:ext>
            </a:extLst>
          </p:cNvPr>
          <p:cNvSpPr txBox="1"/>
          <p:nvPr/>
        </p:nvSpPr>
        <p:spPr>
          <a:xfrm>
            <a:off x="3045186" y="4845788"/>
            <a:ext cx="1958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A10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Madagascar</a:t>
            </a:r>
          </a:p>
        </p:txBody>
      </p:sp>
    </p:spTree>
    <p:extLst>
      <p:ext uri="{BB962C8B-B14F-4D97-AF65-F5344CB8AC3E}">
        <p14:creationId xmlns:p14="http://schemas.microsoft.com/office/powerpoint/2010/main" val="365377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09A04-82D9-4F02-B5DB-F3985D4E6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Lemurs of Madagascar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6A5FE0-B15A-45B3-949B-63E60EA926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5103" y="472581"/>
            <a:ext cx="3039458" cy="5690312"/>
          </a:xfrm>
          <a:prstGeom prst="rect">
            <a:avLst/>
          </a:prstGeom>
        </p:spPr>
      </p:pic>
      <p:pic>
        <p:nvPicPr>
          <p:cNvPr id="12290" name="Picture 2">
            <a:extLst>
              <a:ext uri="{FF2B5EF4-FFF2-40B4-BE49-F238E27FC236}">
                <a16:creationId xmlns:a16="http://schemas.microsoft.com/office/drawing/2014/main" id="{374BCFDA-F281-8148-BE6A-A09623D55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755" y="1505334"/>
            <a:ext cx="2910310" cy="4093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1080C6-681B-B247-9671-D61E24B5CD00}"/>
              </a:ext>
            </a:extLst>
          </p:cNvPr>
          <p:cNvSpPr txBox="1"/>
          <p:nvPr/>
        </p:nvSpPr>
        <p:spPr>
          <a:xfrm>
            <a:off x="699912" y="5779911"/>
            <a:ext cx="2910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Helvetica" pitchFamily="2" charset="0"/>
              </a:rPr>
              <a:t>Bogdan </a:t>
            </a:r>
            <a:r>
              <a:rPr lang="en-US" sz="800" dirty="0" err="1">
                <a:latin typeface="Helvetica" pitchFamily="2" charset="0"/>
              </a:rPr>
              <a:t>Bocianowski</a:t>
            </a:r>
            <a:r>
              <a:rPr lang="en-US" sz="800" dirty="0">
                <a:latin typeface="Helvetica" pitchFamily="2" charset="0"/>
              </a:rPr>
              <a:t> (2009). "</a:t>
            </a:r>
            <a:r>
              <a:rPr lang="en-US" sz="800" dirty="0">
                <a:latin typeface="Helvetica" pitchFamily="2" charset="0"/>
                <a:hlinkClick r:id="rId4"/>
              </a:rPr>
              <a:t>Complete Primate Skeleton from the Middle Eocene of Messel in Germany: Morphology and Paleobiology</a:t>
            </a:r>
            <a:r>
              <a:rPr lang="en-US" sz="800" dirty="0">
                <a:latin typeface="Helvetica" pitchFamily="2" charset="0"/>
              </a:rPr>
              <a:t>" (PDF). </a:t>
            </a:r>
            <a:r>
              <a:rPr lang="en-US" sz="800" i="1" dirty="0" err="1">
                <a:latin typeface="Helvetica" pitchFamily="2" charset="0"/>
              </a:rPr>
              <a:t>PLoS</a:t>
            </a:r>
            <a:r>
              <a:rPr lang="en-US" sz="800" i="1" dirty="0">
                <a:latin typeface="Helvetica" pitchFamily="2" charset="0"/>
              </a:rPr>
              <a:t> ONE</a:t>
            </a:r>
            <a:r>
              <a:rPr lang="en-US" sz="800" dirty="0">
                <a:latin typeface="Helvetica" pitchFamily="2" charset="0"/>
              </a:rPr>
              <a:t> </a:t>
            </a:r>
            <a:r>
              <a:rPr lang="en-US" sz="800" b="1" dirty="0">
                <a:latin typeface="Helvetica" pitchFamily="2" charset="0"/>
              </a:rPr>
              <a:t>4</a:t>
            </a:r>
            <a:r>
              <a:rPr lang="en-US" sz="800" dirty="0">
                <a:latin typeface="Helvetica" pitchFamily="2" charset="0"/>
              </a:rPr>
              <a:t> (5): e5723.</a:t>
            </a:r>
          </a:p>
        </p:txBody>
      </p:sp>
    </p:spTree>
    <p:extLst>
      <p:ext uri="{BB962C8B-B14F-4D97-AF65-F5344CB8AC3E}">
        <p14:creationId xmlns:p14="http://schemas.microsoft.com/office/powerpoint/2010/main" val="343261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CB9716B7-63A9-AA45-8928-59FD4568AD5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5103" y="472581"/>
            <a:ext cx="3039458" cy="56903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1A2D2A7-2FCD-41FF-B67B-09CC24CAEDE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1516" y="1442090"/>
            <a:ext cx="3710840" cy="2784882"/>
          </a:xfrm>
          <a:prstGeom prst="rect">
            <a:avLst/>
          </a:prstGeom>
          <a:effectLst>
            <a:outerShdw blurRad="76200" dist="762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409A04-82D9-4F02-B5DB-F3985D4E6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Lemurs of Madagascar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E55B58-B85B-4EFF-B537-E01CBB564E5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8901" y="559114"/>
            <a:ext cx="3645230" cy="2429838"/>
          </a:xfrm>
          <a:prstGeom prst="rect">
            <a:avLst/>
          </a:prstGeom>
          <a:effectLst>
            <a:outerShdw blurRad="76200" dist="762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11935E-76E1-482F-8D1A-99920E7420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5528" y="4067243"/>
            <a:ext cx="2936132" cy="1943659"/>
          </a:xfrm>
          <a:prstGeom prst="rect">
            <a:avLst/>
          </a:prstGeom>
          <a:effectLst>
            <a:outerShdw blurRad="76200" dist="63500" dir="8100000" algn="tr" rotWithShape="0">
              <a:prstClr val="black">
                <a:alpha val="42000"/>
              </a:prst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70AF38E-325F-4543-9A16-3C78416451F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30491" y="1675138"/>
            <a:ext cx="2807882" cy="3059173"/>
          </a:xfrm>
          <a:prstGeom prst="rect">
            <a:avLst/>
          </a:prstGeom>
          <a:effectLst>
            <a:outerShdw blurRad="76200" dist="762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E515B46-33EF-430D-80B9-6F31AFFCB0F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3018" y="2036954"/>
            <a:ext cx="2297432" cy="2871622"/>
          </a:xfrm>
          <a:prstGeom prst="rect">
            <a:avLst/>
          </a:prstGeom>
          <a:effectLst>
            <a:outerShdw blurRad="76200" dist="762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93673E7-EE7D-4A5E-A4D8-F2BD9313D6BE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6361" y="4575470"/>
            <a:ext cx="2653710" cy="2094586"/>
          </a:xfrm>
          <a:prstGeom prst="rect">
            <a:avLst/>
          </a:prstGeom>
          <a:effectLst>
            <a:outerShdw blurRad="76200" dist="762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FD8C02F-1BF3-48A3-8104-D12FD7353E3D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7401" y="2863774"/>
            <a:ext cx="2081643" cy="3122464"/>
          </a:xfrm>
          <a:prstGeom prst="rect">
            <a:avLst/>
          </a:prstGeom>
          <a:effectLst>
            <a:outerShdw blurRad="76200" dist="762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C59EC1B4-E7AA-9B48-8B4D-29FBE495D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755" y="1505334"/>
            <a:ext cx="2910310" cy="4093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A84C868-9C9F-3A4C-BA69-720290A24712}"/>
              </a:ext>
            </a:extLst>
          </p:cNvPr>
          <p:cNvSpPr txBox="1"/>
          <p:nvPr/>
        </p:nvSpPr>
        <p:spPr>
          <a:xfrm>
            <a:off x="699912" y="5779911"/>
            <a:ext cx="2910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Helvetica" pitchFamily="2" charset="0"/>
              </a:rPr>
              <a:t>Bogdan </a:t>
            </a:r>
            <a:r>
              <a:rPr lang="en-US" sz="800" dirty="0" err="1">
                <a:latin typeface="Helvetica" pitchFamily="2" charset="0"/>
              </a:rPr>
              <a:t>Bocianowski</a:t>
            </a:r>
            <a:r>
              <a:rPr lang="en-US" sz="800" dirty="0">
                <a:latin typeface="Helvetica" pitchFamily="2" charset="0"/>
              </a:rPr>
              <a:t> (2009). "</a:t>
            </a:r>
            <a:r>
              <a:rPr lang="en-US" sz="800" dirty="0">
                <a:latin typeface="Helvetica" pitchFamily="2" charset="0"/>
                <a:hlinkClick r:id="rId11"/>
              </a:rPr>
              <a:t>Complete Primate Skeleton from the Middle Eocene of Messel in Germany: Morphology and Paleobiology</a:t>
            </a:r>
            <a:r>
              <a:rPr lang="en-US" sz="800" dirty="0">
                <a:latin typeface="Helvetica" pitchFamily="2" charset="0"/>
              </a:rPr>
              <a:t>" (PDF). </a:t>
            </a:r>
            <a:r>
              <a:rPr lang="en-US" sz="800" i="1" dirty="0" err="1">
                <a:latin typeface="Helvetica" pitchFamily="2" charset="0"/>
              </a:rPr>
              <a:t>PLoS</a:t>
            </a:r>
            <a:r>
              <a:rPr lang="en-US" sz="800" i="1" dirty="0">
                <a:latin typeface="Helvetica" pitchFamily="2" charset="0"/>
              </a:rPr>
              <a:t> ONE</a:t>
            </a:r>
            <a:r>
              <a:rPr lang="en-US" sz="800" dirty="0">
                <a:latin typeface="Helvetica" pitchFamily="2" charset="0"/>
              </a:rPr>
              <a:t> </a:t>
            </a:r>
            <a:r>
              <a:rPr lang="en-US" sz="800" b="1" dirty="0">
                <a:latin typeface="Helvetica" pitchFamily="2" charset="0"/>
              </a:rPr>
              <a:t>4</a:t>
            </a:r>
            <a:r>
              <a:rPr lang="en-US" sz="800" dirty="0">
                <a:latin typeface="Helvetica" pitchFamily="2" charset="0"/>
              </a:rPr>
              <a:t> (5): e5723.</a:t>
            </a:r>
          </a:p>
        </p:txBody>
      </p:sp>
    </p:spTree>
    <p:extLst>
      <p:ext uri="{BB962C8B-B14F-4D97-AF65-F5344CB8AC3E}">
        <p14:creationId xmlns:p14="http://schemas.microsoft.com/office/powerpoint/2010/main" val="314864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7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3FE5CF86-E1B6-4446-B22D-63FFA54F8074}"/>
              </a:ext>
            </a:extLst>
          </p:cNvPr>
          <p:cNvSpPr txBox="1">
            <a:spLocks/>
          </p:cNvSpPr>
          <p:nvPr/>
        </p:nvSpPr>
        <p:spPr>
          <a:xfrm>
            <a:off x="391160" y="1707445"/>
            <a:ext cx="10515600" cy="4063999"/>
          </a:xfrm>
          <a:prstGeom prst="rect">
            <a:avLst/>
          </a:prstGeom>
        </p:spPr>
        <p:txBody>
          <a:bodyPr/>
          <a:lstStyle>
            <a:lvl1pPr marL="2286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6858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11430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6002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20574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/>
            <a:r>
              <a:rPr lang="en-US" dirty="0"/>
              <a:t>Primates</a:t>
            </a:r>
          </a:p>
          <a:p>
            <a:pPr marL="342900" indent="-342900"/>
            <a:r>
              <a:rPr lang="en-US" dirty="0"/>
              <a:t>Grasping hands with nails instead of claws</a:t>
            </a:r>
          </a:p>
          <a:p>
            <a:pPr marL="342900" indent="-342900"/>
            <a:r>
              <a:rPr lang="en-US" dirty="0"/>
              <a:t>Binocular vision</a:t>
            </a:r>
          </a:p>
          <a:p>
            <a:pPr marL="342900" indent="-342900"/>
            <a:r>
              <a:rPr lang="en-US" dirty="0"/>
              <a:t>Arboreal (most live in trees)</a:t>
            </a:r>
          </a:p>
          <a:p>
            <a:pPr marL="342900" indent="-342900"/>
            <a:endParaRPr lang="en-US" dirty="0"/>
          </a:p>
          <a:p>
            <a:pPr marL="342900" indent="-342900"/>
            <a:r>
              <a:rPr lang="en-US" dirty="0"/>
              <a:t>Around 100 different species</a:t>
            </a:r>
          </a:p>
          <a:p>
            <a:pPr marL="342900" indent="-342900"/>
            <a:r>
              <a:rPr lang="en-US" dirty="0"/>
              <a:t>Largest ever was the extinct </a:t>
            </a:r>
            <a:r>
              <a:rPr lang="en-US" i="1" dirty="0" err="1"/>
              <a:t>Archaeoindris</a:t>
            </a:r>
            <a:r>
              <a:rPr lang="en-US" i="1" dirty="0"/>
              <a:t> </a:t>
            </a:r>
            <a:r>
              <a:rPr lang="en-US" i="1" dirty="0" err="1"/>
              <a:t>fontoynontii</a:t>
            </a:r>
            <a:endParaRPr lang="en-US" i="1" dirty="0"/>
          </a:p>
          <a:p>
            <a:pPr marL="800100" lvl="1" indent="-342900"/>
            <a:r>
              <a:rPr lang="en-US" dirty="0"/>
              <a:t>About 350 </a:t>
            </a:r>
            <a:r>
              <a:rPr lang="en-US" dirty="0" err="1"/>
              <a:t>lbs</a:t>
            </a:r>
            <a:r>
              <a:rPr lang="en-US" dirty="0"/>
              <a:t> (160 kg)</a:t>
            </a:r>
          </a:p>
          <a:p>
            <a:pPr marL="800100" lvl="1" indent="-342900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1A2D2A7-2FCD-41FF-B67B-09CC24CAEDE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1516" y="1442090"/>
            <a:ext cx="3710840" cy="2784882"/>
          </a:xfrm>
          <a:prstGeom prst="rect">
            <a:avLst/>
          </a:prstGeom>
          <a:effectLst>
            <a:outerShdw blurRad="76200" dist="762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409A04-82D9-4F02-B5DB-F3985D4E6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Lemurs of Madagascar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E55B58-B85B-4EFF-B537-E01CBB564E5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8901" y="559114"/>
            <a:ext cx="3645230" cy="2429838"/>
          </a:xfrm>
          <a:prstGeom prst="rect">
            <a:avLst/>
          </a:prstGeom>
          <a:effectLst>
            <a:outerShdw blurRad="76200" dist="762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11935E-76E1-482F-8D1A-99920E7420D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5528" y="4067243"/>
            <a:ext cx="2936132" cy="1943659"/>
          </a:xfrm>
          <a:prstGeom prst="rect">
            <a:avLst/>
          </a:prstGeom>
          <a:effectLst>
            <a:outerShdw blurRad="76200" dist="63500" dir="8100000" algn="tr" rotWithShape="0">
              <a:prstClr val="black">
                <a:alpha val="42000"/>
              </a:prst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70AF38E-325F-4543-9A16-3C78416451F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30491" y="1675138"/>
            <a:ext cx="2807882" cy="3059173"/>
          </a:xfrm>
          <a:prstGeom prst="rect">
            <a:avLst/>
          </a:prstGeom>
          <a:effectLst>
            <a:outerShdw blurRad="76200" dist="762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E515B46-33EF-430D-80B9-6F31AFFCB0F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3018" y="2036954"/>
            <a:ext cx="2297432" cy="2871622"/>
          </a:xfrm>
          <a:prstGeom prst="rect">
            <a:avLst/>
          </a:prstGeom>
          <a:effectLst>
            <a:outerShdw blurRad="76200" dist="762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93673E7-EE7D-4A5E-A4D8-F2BD9313D6B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6361" y="4575470"/>
            <a:ext cx="2653710" cy="2094586"/>
          </a:xfrm>
          <a:prstGeom prst="rect">
            <a:avLst/>
          </a:prstGeom>
          <a:effectLst>
            <a:outerShdw blurRad="76200" dist="762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FD8C02F-1BF3-48A3-8104-D12FD7353E3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7401" y="2863774"/>
            <a:ext cx="2081643" cy="3122464"/>
          </a:xfrm>
          <a:prstGeom prst="rect">
            <a:avLst/>
          </a:prstGeom>
          <a:effectLst>
            <a:outerShdw blurRad="76200" dist="762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338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59259E-6 L 0.15651 -0.6182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-3092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1.11111E-6 L 0.11614 -0.3273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07" y="-1636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7037E-7 L 0.34518 0.2696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53" y="1347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109D3C-CC74-4D78-B74C-F26133AD9F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534" y="1790031"/>
            <a:ext cx="5704840" cy="4063999"/>
          </a:xfrm>
        </p:spPr>
        <p:txBody>
          <a:bodyPr/>
          <a:lstStyle/>
          <a:p>
            <a:r>
              <a:rPr lang="en-US" dirty="0"/>
              <a:t>Forests of Madagascar are significantly smaller and more fragmented today than they ever were historically.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Effects of agriculture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Harvesting of lumber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Climate change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FDAF15-B068-4389-8D87-8EA8D1FF2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Habitat change on Madagascar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39457B-CCAD-410F-969C-7970A7E4876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5238" y="351617"/>
            <a:ext cx="3039458" cy="56903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B93DD5-1FAA-DC43-B0E0-7A73E933FCB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003970"/>
            <a:ext cx="4637195" cy="347789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14A6B5B-A297-8145-8188-30F0BDA4B78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8747" y="1561591"/>
            <a:ext cx="5138532" cy="385389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18FD5B-C0AB-9544-BE6C-F0F68E60FAE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5935" y="2488656"/>
            <a:ext cx="5138532" cy="384491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517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005E5-1819-48D6-A139-177591EDB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/>
              <a:t>Cheirogaleus</a:t>
            </a:r>
            <a:r>
              <a:rPr lang="en-US" i="1" dirty="0"/>
              <a:t> major </a:t>
            </a:r>
            <a:r>
              <a:rPr lang="en-US" dirty="0"/>
              <a:t>– the greater dwarf lemur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C47743-D403-4612-90AE-78583AA4E3BE}"/>
              </a:ext>
            </a:extLst>
          </p:cNvPr>
          <p:cNvSpPr txBox="1"/>
          <p:nvPr/>
        </p:nvSpPr>
        <p:spPr>
          <a:xfrm>
            <a:off x="5140333" y="1295612"/>
            <a:ext cx="3309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dirty="0" err="1">
                <a:solidFill>
                  <a:srgbClr val="202122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Cheirogaleus</a:t>
            </a:r>
            <a:r>
              <a:rPr lang="en-US" b="0" i="1" dirty="0">
                <a:solidFill>
                  <a:srgbClr val="202122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 major</a:t>
            </a:r>
            <a:endParaRPr lang="en-US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00A7E96A-3126-40F7-A6C0-6D678D08F21F}"/>
              </a:ext>
            </a:extLst>
          </p:cNvPr>
          <p:cNvSpPr txBox="1">
            <a:spLocks/>
          </p:cNvSpPr>
          <p:nvPr/>
        </p:nvSpPr>
        <p:spPr>
          <a:xfrm>
            <a:off x="391160" y="1756607"/>
            <a:ext cx="4567879" cy="4063999"/>
          </a:xfrm>
          <a:prstGeom prst="rect">
            <a:avLst/>
          </a:prstGeom>
        </p:spPr>
        <p:txBody>
          <a:bodyPr/>
          <a:lstStyle>
            <a:lvl1pPr marL="2286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6858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11430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6002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20574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dirty="0"/>
              <a:t>Once thought to be one of only two species of dwarf lemur alive today.</a:t>
            </a:r>
          </a:p>
          <a:p>
            <a:pPr marL="342900" indent="-342900"/>
            <a:r>
              <a:rPr lang="en-US" dirty="0"/>
              <a:t>Genetic technology has allowed researchers to realize there are several lemur species once thought to be </a:t>
            </a:r>
            <a:r>
              <a:rPr lang="en-US" i="1" dirty="0"/>
              <a:t>C. major.</a:t>
            </a:r>
          </a:p>
          <a:p>
            <a:pPr marL="342900" indent="-342900"/>
            <a:endParaRPr lang="en-US" dirty="0"/>
          </a:p>
          <a:p>
            <a:pPr marL="800100" lvl="1" indent="-342900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67BCF0A-1526-488E-9F77-EFF7A56B284D}"/>
              </a:ext>
            </a:extLst>
          </p:cNvPr>
          <p:cNvGrpSpPr/>
          <p:nvPr/>
        </p:nvGrpSpPr>
        <p:grpSpPr>
          <a:xfrm>
            <a:off x="5107425" y="1616490"/>
            <a:ext cx="3157707" cy="4671143"/>
            <a:chOff x="5107425" y="1616490"/>
            <a:chExt cx="3157707" cy="4671143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BA0A6E9-9BF6-4886-8486-DD7F2996AADB}"/>
                </a:ext>
              </a:extLst>
            </p:cNvPr>
            <p:cNvGrpSpPr/>
            <p:nvPr/>
          </p:nvGrpSpPr>
          <p:grpSpPr>
            <a:xfrm>
              <a:off x="5144224" y="1616490"/>
              <a:ext cx="3120908" cy="4457061"/>
              <a:chOff x="2077847" y="1325473"/>
              <a:chExt cx="3120908" cy="4457061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643C4ECB-26A6-4DDE-A58E-5895C8F642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077848" y="1325473"/>
                <a:ext cx="3120907" cy="4451952"/>
              </a:xfrm>
              <a:prstGeom prst="rect">
                <a:avLst/>
              </a:prstGeom>
            </p:spPr>
          </p:pic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ED573C8-DCBE-4B1E-AF5D-9BE3655B9708}"/>
                  </a:ext>
                </a:extLst>
              </p:cNvPr>
              <p:cNvSpPr/>
              <p:nvPr/>
            </p:nvSpPr>
            <p:spPr>
              <a:xfrm>
                <a:off x="2077847" y="1336563"/>
                <a:ext cx="3120907" cy="4445971"/>
              </a:xfrm>
              <a:prstGeom prst="rect">
                <a:avLst/>
              </a:prstGeom>
              <a:blipFill dpi="0" rotWithShape="1">
                <a:blip r:embed="rId4" cstate="email">
                  <a:alphaModFix amt="39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7C57024-7B68-4219-88C7-F444E77F0027}"/>
                </a:ext>
              </a:extLst>
            </p:cNvPr>
            <p:cNvSpPr txBox="1"/>
            <p:nvPr/>
          </p:nvSpPr>
          <p:spPr>
            <a:xfrm>
              <a:off x="5107425" y="6010634"/>
              <a:ext cx="26535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Photo: Marina Blanco</a:t>
              </a:r>
            </a:p>
          </p:txBody>
        </p:sp>
      </p:grpSp>
      <p:pic>
        <p:nvPicPr>
          <p:cNvPr id="13" name="Picture 12" descr="A picture containing flying, air&#10;&#10;Description automatically generated">
            <a:extLst>
              <a:ext uri="{FF2B5EF4-FFF2-40B4-BE49-F238E27FC236}">
                <a16:creationId xmlns:a16="http://schemas.microsoft.com/office/drawing/2014/main" id="{35823404-7325-A444-83EE-71442869536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79177" y="1606596"/>
            <a:ext cx="2721295" cy="44717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ABB2509-2168-E042-9A4C-95D2F58DC521}"/>
              </a:ext>
            </a:extLst>
          </p:cNvPr>
          <p:cNvSpPr txBox="1"/>
          <p:nvPr/>
        </p:nvSpPr>
        <p:spPr>
          <a:xfrm>
            <a:off x="8579176" y="6010633"/>
            <a:ext cx="2653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Map modified from IUCN website</a:t>
            </a:r>
          </a:p>
        </p:txBody>
      </p:sp>
    </p:spTree>
    <p:extLst>
      <p:ext uri="{BB962C8B-B14F-4D97-AF65-F5344CB8AC3E}">
        <p14:creationId xmlns:p14="http://schemas.microsoft.com/office/powerpoint/2010/main" val="183702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6BC13-11EB-4A6B-9980-FB982B4A1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C. </a:t>
            </a:r>
            <a:r>
              <a:rPr lang="en-US" i="1" dirty="0" err="1"/>
              <a:t>crossleyi</a:t>
            </a:r>
            <a:r>
              <a:rPr lang="en-US" i="1" dirty="0"/>
              <a:t> – </a:t>
            </a:r>
            <a:r>
              <a:rPr lang="en-US" dirty="0"/>
              <a:t>furry-eared dwarf lemur</a:t>
            </a:r>
            <a:endParaRPr lang="en-US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D8D5A3-898E-41AF-BE0C-36C8D467B60E}"/>
              </a:ext>
            </a:extLst>
          </p:cNvPr>
          <p:cNvSpPr txBox="1"/>
          <p:nvPr/>
        </p:nvSpPr>
        <p:spPr>
          <a:xfrm>
            <a:off x="5254063" y="1295612"/>
            <a:ext cx="3309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dirty="0" err="1">
                <a:solidFill>
                  <a:srgbClr val="202122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Cheirogaleus</a:t>
            </a:r>
            <a:r>
              <a:rPr lang="en-US" b="0" i="1" dirty="0">
                <a:solidFill>
                  <a:srgbClr val="202122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b="0" i="1" dirty="0" err="1">
                <a:solidFill>
                  <a:srgbClr val="202122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crossleyi</a:t>
            </a:r>
            <a:endParaRPr lang="en-US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FBEB5B0-0A8F-439F-9A60-860433A03121}"/>
              </a:ext>
            </a:extLst>
          </p:cNvPr>
          <p:cNvSpPr txBox="1">
            <a:spLocks/>
          </p:cNvSpPr>
          <p:nvPr/>
        </p:nvSpPr>
        <p:spPr>
          <a:xfrm>
            <a:off x="391160" y="1707445"/>
            <a:ext cx="4625221" cy="4063999"/>
          </a:xfrm>
          <a:prstGeom prst="rect">
            <a:avLst/>
          </a:prstGeom>
        </p:spPr>
        <p:txBody>
          <a:bodyPr/>
          <a:lstStyle>
            <a:lvl1pPr marL="2286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6858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11430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6002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20574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dirty="0"/>
              <a:t>Considered “vulnerable” by the IUCN</a:t>
            </a:r>
          </a:p>
          <a:p>
            <a:pPr marL="342900" indent="-342900"/>
            <a:r>
              <a:rPr lang="en-US" dirty="0"/>
              <a:t>One of the largest populations is at the forest reserve at </a:t>
            </a:r>
            <a:r>
              <a:rPr lang="en-US" dirty="0" err="1"/>
              <a:t>Tsinjoarivo</a:t>
            </a:r>
            <a:endParaRPr lang="en-US" dirty="0"/>
          </a:p>
          <a:p>
            <a:pPr marL="800100" lvl="1" indent="-342900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9B498D-F3C9-0F4F-AA5D-261DA35C73E2}"/>
              </a:ext>
            </a:extLst>
          </p:cNvPr>
          <p:cNvSpPr txBox="1"/>
          <p:nvPr/>
        </p:nvSpPr>
        <p:spPr>
          <a:xfrm>
            <a:off x="5144223" y="6010634"/>
            <a:ext cx="2653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Photo: Charles Sharp CC4.0</a:t>
            </a:r>
          </a:p>
        </p:txBody>
      </p:sp>
      <p:pic>
        <p:nvPicPr>
          <p:cNvPr id="15" name="Picture 14" descr="A picture containing food&#10;&#10;Description automatically generated">
            <a:extLst>
              <a:ext uri="{FF2B5EF4-FFF2-40B4-BE49-F238E27FC236}">
                <a16:creationId xmlns:a16="http://schemas.microsoft.com/office/drawing/2014/main" id="{897DB967-498D-D547-9B5C-05EC7C5C9ED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79177" y="1606596"/>
            <a:ext cx="2721295" cy="4471741"/>
          </a:xfrm>
          <a:prstGeom prst="rect">
            <a:avLst/>
          </a:prstGeom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D496C351-D93B-804E-859F-E37E32719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3180" y="1627580"/>
            <a:ext cx="2970239" cy="4455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B67272E-3DA4-CE4B-9B9F-B3D6F75945F2}"/>
              </a:ext>
            </a:extLst>
          </p:cNvPr>
          <p:cNvSpPr txBox="1"/>
          <p:nvPr/>
        </p:nvSpPr>
        <p:spPr>
          <a:xfrm>
            <a:off x="8579176" y="6010633"/>
            <a:ext cx="2653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Map modified from IUCN website</a:t>
            </a:r>
          </a:p>
        </p:txBody>
      </p:sp>
    </p:spTree>
    <p:extLst>
      <p:ext uri="{BB962C8B-B14F-4D97-AF65-F5344CB8AC3E}">
        <p14:creationId xmlns:p14="http://schemas.microsoft.com/office/powerpoint/2010/main" val="30817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F08D5AC5-CD47-4242-8F5A-7B79E38C4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8015" y="472581"/>
            <a:ext cx="3552825" cy="570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5D09F-1CA9-4D8F-BDDE-B527D0B257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Warning: Danger Zone!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B99DE-82AE-4553-AD90-092AB933A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Species concepts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38EBE0-4FD5-4585-8171-E719741B777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160" y="2516365"/>
            <a:ext cx="7753350" cy="3194050"/>
          </a:xfrm>
          <a:noFill/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“Species” can be very difficult to define, and different precise definitions exist depending on the context.</a:t>
            </a:r>
            <a:endParaRPr lang="en-US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en-US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US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Our definition: A group of animals that can regularly reproduce together in the wild and that shares a particular set of characteristics and evolutionary history. </a:t>
            </a:r>
          </a:p>
          <a:p>
            <a:endParaRPr lang="en-US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en-US" sz="1800" dirty="0">
              <a:latin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15837E-D761-4E29-85AC-9A338591D37B}"/>
              </a:ext>
            </a:extLst>
          </p:cNvPr>
          <p:cNvSpPr txBox="1"/>
          <p:nvPr/>
        </p:nvSpPr>
        <p:spPr>
          <a:xfrm>
            <a:off x="8586788" y="2976315"/>
            <a:ext cx="2916954" cy="2954655"/>
          </a:xfrm>
          <a:prstGeom prst="rect">
            <a:avLst/>
          </a:prstGeom>
          <a:solidFill>
            <a:srgbClr val="EDD6B7"/>
          </a:solidFill>
          <a:effectLst>
            <a:softEdge rad="190500"/>
          </a:effectLst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869"/>
                </a:solidFill>
                <a:latin typeface="Helvetica" pitchFamily="2" charset="0"/>
                <a:cs typeface="Helvetica" panose="020B0604020202020204" pitchFamily="34" charset="0"/>
              </a:rPr>
              <a:t>“I</a:t>
            </a:r>
            <a:r>
              <a:rPr lang="en-US" dirty="0">
                <a:solidFill>
                  <a:srgbClr val="002869"/>
                </a:solidFill>
                <a:latin typeface="Helvetica" pitchFamily="2" charset="0"/>
              </a:rPr>
              <a:t>n determining whether a form should be ranked as a species or a variety, the opinion of naturalists having sound judgment and wide experience seems the only guide to follow</a:t>
            </a:r>
            <a:r>
              <a:rPr lang="en-US" dirty="0">
                <a:solidFill>
                  <a:srgbClr val="002869"/>
                </a:solidFill>
                <a:latin typeface="Helvetica" pitchFamily="2" charset="0"/>
                <a:cs typeface="Helvetica" panose="020B0604020202020204" pitchFamily="34" charset="0"/>
              </a:rPr>
              <a:t>.”</a:t>
            </a:r>
          </a:p>
          <a:p>
            <a:pPr algn="r"/>
            <a:r>
              <a:rPr lang="en-US" dirty="0">
                <a:solidFill>
                  <a:srgbClr val="002869"/>
                </a:solidFill>
                <a:latin typeface="Helvetica" pitchFamily="2" charset="0"/>
                <a:cs typeface="Helvetica" panose="020B0604020202020204" pitchFamily="34" charset="0"/>
              </a:rPr>
              <a:t>-</a:t>
            </a:r>
            <a:r>
              <a:rPr lang="en-US" sz="1400" dirty="0">
                <a:solidFill>
                  <a:srgbClr val="002869"/>
                </a:solidFill>
                <a:latin typeface="Helvetica" pitchFamily="2" charset="0"/>
                <a:cs typeface="Helvetica" panose="020B0604020202020204" pitchFamily="34" charset="0"/>
              </a:rPr>
              <a:t>The origin of species, p. 50</a:t>
            </a:r>
          </a:p>
          <a:p>
            <a:endParaRPr lang="en-US" sz="2400" dirty="0">
              <a:solidFill>
                <a:schemeClr val="accent2"/>
              </a:solidFill>
              <a:effectLst/>
              <a:latin typeface="Helvetica" panose="020B060402020202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51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59352-A22E-418D-9A74-8C28D1CAA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Cryptic species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9623CD-4A6F-43A3-87A6-B8AAF47BAF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Species that are difficult or impossible to tell apart from morphology alone.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BD7A1AA9-8C4C-4A9F-868A-4E2C01579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288" y="2242185"/>
            <a:ext cx="4943380" cy="3295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77974AB4-A66F-44FA-863C-1E62C21CC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5104" y="2221216"/>
            <a:ext cx="4974833" cy="3316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C99892F-8084-4855-B2B4-E43A5E7EA78E}"/>
              </a:ext>
            </a:extLst>
          </p:cNvPr>
          <p:cNvSpPr txBox="1"/>
          <p:nvPr/>
        </p:nvSpPr>
        <p:spPr>
          <a:xfrm>
            <a:off x="6045103" y="5537771"/>
            <a:ext cx="26365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1" dirty="0">
                <a:solidFill>
                  <a:srgbClr val="202122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Loxodonta </a:t>
            </a:r>
            <a:r>
              <a:rPr lang="en-US" b="0" i="1" dirty="0" err="1">
                <a:solidFill>
                  <a:srgbClr val="202122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africana</a:t>
            </a:r>
            <a:endParaRPr lang="en-US" b="0" i="1" dirty="0">
              <a:solidFill>
                <a:srgbClr val="202122"/>
              </a:solidFill>
              <a:effectLst/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dirty="0">
                <a:solidFill>
                  <a:srgbClr val="20212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African bush elephant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004289-41BD-4BE2-9C66-DAD2D4FAAB1D}"/>
              </a:ext>
            </a:extLst>
          </p:cNvPr>
          <p:cNvSpPr txBox="1"/>
          <p:nvPr/>
        </p:nvSpPr>
        <p:spPr>
          <a:xfrm>
            <a:off x="760288" y="5537771"/>
            <a:ext cx="45309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Loxodonta </a:t>
            </a:r>
            <a:r>
              <a:rPr lang="en-US" b="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cyclotis</a:t>
            </a:r>
            <a:endParaRPr lang="en-US" b="0" i="1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r>
              <a:rPr lang="en-US" dirty="0">
                <a:solidFill>
                  <a:srgbClr val="202122"/>
                </a:solidFill>
                <a:latin typeface="Arial" panose="020B0604020202020204" pitchFamily="34" charset="0"/>
              </a:rPr>
              <a:t>African forest elephant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02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52D81-B888-4D52-9539-FB6D34CDC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species contain significant variation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2A16C9-B36A-4B8D-9810-AB94B835E14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6748" y="1336470"/>
            <a:ext cx="6794091" cy="4614320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30F489-F744-4E6F-9BA6-C62EE02B1D46}"/>
              </a:ext>
            </a:extLst>
          </p:cNvPr>
          <p:cNvSpPr txBox="1">
            <a:spLocks/>
          </p:cNvSpPr>
          <p:nvPr/>
        </p:nvSpPr>
        <p:spPr>
          <a:xfrm>
            <a:off x="391160" y="1703307"/>
            <a:ext cx="4495473" cy="2249261"/>
          </a:xfrm>
          <a:prstGeom prst="rect">
            <a:avLst/>
          </a:prstGeom>
        </p:spPr>
        <p:txBody>
          <a:bodyPr/>
          <a:lstStyle>
            <a:lvl1pPr marL="2286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6858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11430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6002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20574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dirty="0"/>
              <a:t>This pack of wolves is all one species and presumably all closely related</a:t>
            </a:r>
          </a:p>
          <a:p>
            <a:pPr marL="342900" indent="-342900"/>
            <a:r>
              <a:rPr lang="en-US" dirty="0"/>
              <a:t>Yet they show significant variation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07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4DBFE-DBCD-D142-B58F-EE48FD592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5704840" cy="823031"/>
          </a:xfrm>
        </p:spPr>
        <p:txBody>
          <a:bodyPr/>
          <a:lstStyle/>
          <a:p>
            <a:r>
              <a:rPr lang="en-US" dirty="0"/>
              <a:t>Morphology is important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E28A12-D4EC-D64F-AA53-4AD74834C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7345" y="1537163"/>
            <a:ext cx="3394654" cy="2263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4EBCE41D-EBF3-1447-BA4C-F8BD9404F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83266" y="2795424"/>
            <a:ext cx="3394654" cy="2263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02A8499-D138-B146-9E62-B7F30D2ACE0F}"/>
              </a:ext>
            </a:extLst>
          </p:cNvPr>
          <p:cNvSpPr/>
          <p:nvPr/>
        </p:nvSpPr>
        <p:spPr>
          <a:xfrm>
            <a:off x="5777920" y="384692"/>
            <a:ext cx="45448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D0103A"/>
                </a:solidFill>
                <a:latin typeface="Helvetica" pitchFamily="2" charset="0"/>
              </a:rPr>
              <a:t>, but genetics rules!</a:t>
            </a:r>
            <a:endParaRPr lang="en-US" sz="3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0180A5-D330-F346-8E51-DDD8DB03595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585" y="4122317"/>
            <a:ext cx="3332174" cy="22631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0339B06-B9D9-7343-89A2-3FD186F79F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947019"/>
            <a:ext cx="5688662" cy="16968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7A26A10-1CA8-744B-A252-E6F39F7907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3822157"/>
            <a:ext cx="5688662" cy="169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294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6BC13-11EB-4A6B-9980-FB982B4A1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C. </a:t>
            </a:r>
            <a:r>
              <a:rPr lang="en-US" i="1" dirty="0" err="1"/>
              <a:t>crossleyi</a:t>
            </a:r>
            <a:r>
              <a:rPr lang="en-US" i="1" dirty="0"/>
              <a:t> – </a:t>
            </a:r>
            <a:r>
              <a:rPr lang="en-US" dirty="0"/>
              <a:t>furry-eared dwarf lemur</a:t>
            </a:r>
            <a:endParaRPr lang="en-US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D8D5A3-898E-41AF-BE0C-36C8D467B60E}"/>
              </a:ext>
            </a:extLst>
          </p:cNvPr>
          <p:cNvSpPr txBox="1"/>
          <p:nvPr/>
        </p:nvSpPr>
        <p:spPr>
          <a:xfrm>
            <a:off x="5568056" y="1222831"/>
            <a:ext cx="3309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dirty="0" err="1">
                <a:solidFill>
                  <a:srgbClr val="202122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Cheirogaleus</a:t>
            </a:r>
            <a:r>
              <a:rPr lang="en-US" b="0" i="1" dirty="0">
                <a:solidFill>
                  <a:srgbClr val="202122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b="0" i="1" dirty="0" err="1">
                <a:solidFill>
                  <a:srgbClr val="202122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crossleyi</a:t>
            </a:r>
            <a:endParaRPr lang="en-US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93DB54-B275-4FE0-8AE5-F81DF0A9644A}"/>
              </a:ext>
            </a:extLst>
          </p:cNvPr>
          <p:cNvSpPr txBox="1"/>
          <p:nvPr/>
        </p:nvSpPr>
        <p:spPr>
          <a:xfrm>
            <a:off x="6004406" y="3429000"/>
            <a:ext cx="1350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Tsinjoarivo</a:t>
            </a:r>
            <a:endParaRPr lang="en-US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FBEB5B0-0A8F-439F-9A60-860433A03121}"/>
              </a:ext>
            </a:extLst>
          </p:cNvPr>
          <p:cNvSpPr txBox="1">
            <a:spLocks/>
          </p:cNvSpPr>
          <p:nvPr/>
        </p:nvSpPr>
        <p:spPr>
          <a:xfrm>
            <a:off x="391160" y="1716832"/>
            <a:ext cx="4338156" cy="4063999"/>
          </a:xfrm>
          <a:prstGeom prst="rect">
            <a:avLst/>
          </a:prstGeom>
        </p:spPr>
        <p:txBody>
          <a:bodyPr/>
          <a:lstStyle>
            <a:lvl1pPr marL="2286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6858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11430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6002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20574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dirty="0"/>
              <a:t>Lemurs at </a:t>
            </a:r>
            <a:r>
              <a:rPr lang="en-US" dirty="0" err="1"/>
              <a:t>Tsinjoarivo</a:t>
            </a:r>
            <a:r>
              <a:rPr lang="en-US" dirty="0"/>
              <a:t> seem to show more variation than you would expect to find in a single lemur species.</a:t>
            </a:r>
          </a:p>
          <a:p>
            <a:pPr marL="342900" indent="-342900"/>
            <a:r>
              <a:rPr lang="en-US" dirty="0"/>
              <a:t>Have we discovered another species of lemur?</a:t>
            </a:r>
          </a:p>
          <a:p>
            <a:pPr marL="342900" indent="-342900"/>
            <a:r>
              <a:rPr lang="en-US" dirty="0"/>
              <a:t>Is this a population with more variation than expected?</a:t>
            </a:r>
          </a:p>
          <a:p>
            <a:pPr marL="800100" lvl="1" indent="-342900"/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04CC242-66A0-6246-A5BD-C51947B61E7C}"/>
              </a:ext>
            </a:extLst>
          </p:cNvPr>
          <p:cNvGrpSpPr/>
          <p:nvPr/>
        </p:nvGrpSpPr>
        <p:grpSpPr>
          <a:xfrm>
            <a:off x="5477533" y="1577722"/>
            <a:ext cx="3060762" cy="4679129"/>
            <a:chOff x="4888845" y="1325473"/>
            <a:chExt cx="3060762" cy="4679129"/>
          </a:xfrm>
        </p:grpSpPr>
        <p:pic>
          <p:nvPicPr>
            <p:cNvPr id="3074" name="Picture 2">
              <a:extLst>
                <a:ext uri="{FF2B5EF4-FFF2-40B4-BE49-F238E27FC236}">
                  <a16:creationId xmlns:a16="http://schemas.microsoft.com/office/drawing/2014/main" id="{2BAB80E3-2BFF-4423-8624-88D7806273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9368" y="1325473"/>
              <a:ext cx="2970239" cy="4455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AD3042C-0164-42D3-8F5C-B4F00C59E9B4}"/>
                </a:ext>
              </a:extLst>
            </p:cNvPr>
            <p:cNvSpPr txBox="1"/>
            <p:nvPr/>
          </p:nvSpPr>
          <p:spPr>
            <a:xfrm>
              <a:off x="4888845" y="5727603"/>
              <a:ext cx="26535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Photo: Charles Sharp CC4.0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1644EF2-A746-7247-95FF-EFFF685A0995}"/>
              </a:ext>
            </a:extLst>
          </p:cNvPr>
          <p:cNvGrpSpPr/>
          <p:nvPr/>
        </p:nvGrpSpPr>
        <p:grpSpPr>
          <a:xfrm>
            <a:off x="8774153" y="1561340"/>
            <a:ext cx="2721295" cy="4695510"/>
            <a:chOff x="8185465" y="1309091"/>
            <a:chExt cx="2721295" cy="4695510"/>
          </a:xfrm>
        </p:grpSpPr>
        <p:pic>
          <p:nvPicPr>
            <p:cNvPr id="8" name="Picture 7" descr="A picture containing food&#10;&#10;Description automatically generated">
              <a:extLst>
                <a:ext uri="{FF2B5EF4-FFF2-40B4-BE49-F238E27FC236}">
                  <a16:creationId xmlns:a16="http://schemas.microsoft.com/office/drawing/2014/main" id="{C6398219-468C-4B41-9022-8A67939A49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85465" y="1309091"/>
              <a:ext cx="2721295" cy="4471740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8487666-8745-F144-A8B7-E99A07AA8D65}"/>
                </a:ext>
              </a:extLst>
            </p:cNvPr>
            <p:cNvSpPr txBox="1"/>
            <p:nvPr/>
          </p:nvSpPr>
          <p:spPr>
            <a:xfrm>
              <a:off x="8185465" y="5727602"/>
              <a:ext cx="26535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Map modified from IUCN website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787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017DC4-4560-4895-9344-A7BA33270D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Thought to be extinct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1ECCF8-8E2C-4F7C-8BF1-55BAFFE29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C. </a:t>
            </a:r>
            <a:r>
              <a:rPr lang="en-US" i="1" dirty="0" err="1"/>
              <a:t>sibreei</a:t>
            </a:r>
            <a:r>
              <a:rPr lang="en-US" i="1" dirty="0"/>
              <a:t> – </a:t>
            </a:r>
            <a:r>
              <a:rPr lang="en-US" dirty="0" err="1"/>
              <a:t>Sibree’s</a:t>
            </a:r>
            <a:r>
              <a:rPr lang="en-US" dirty="0"/>
              <a:t> dwarf lemur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AEF636-607F-4925-B494-A795A8D2960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160" y="2216498"/>
            <a:ext cx="11182350" cy="345916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Known from a single museum specimen.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Due to regulations no biological samples are allowed to be taken.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Some individuals at </a:t>
            </a:r>
            <a:r>
              <a:rPr lang="en-US" dirty="0" err="1"/>
              <a:t>Tsinjoarivo</a:t>
            </a:r>
            <a:r>
              <a:rPr lang="en-US" dirty="0"/>
              <a:t> seem to resemble this “lost” species.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A8E329-5ED2-4688-85DF-AED4062B0276}"/>
              </a:ext>
            </a:extLst>
          </p:cNvPr>
          <p:cNvSpPr txBox="1"/>
          <p:nvPr/>
        </p:nvSpPr>
        <p:spPr>
          <a:xfrm>
            <a:off x="1349607" y="5771444"/>
            <a:ext cx="1773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Photo: </a:t>
            </a:r>
          </a:p>
          <a:p>
            <a:r>
              <a:rPr lang="en-US" sz="1200" dirty="0"/>
              <a:t>Marina Blanco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5C0EA6-186C-1C46-9FF3-09527F47BB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76241" y="3745514"/>
            <a:ext cx="3114934" cy="266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49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>
            <a:extLst>
              <a:ext uri="{FF2B5EF4-FFF2-40B4-BE49-F238E27FC236}">
                <a16:creationId xmlns:a16="http://schemas.microsoft.com/office/drawing/2014/main" id="{4B0D1CE4-B225-4452-990D-D421DD9BB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/>
              <a:t>Workflow overview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55ABC1D-CF1B-8347-BA54-EBB55E96F429}"/>
              </a:ext>
            </a:extLst>
          </p:cNvPr>
          <p:cNvGrpSpPr/>
          <p:nvPr/>
        </p:nvGrpSpPr>
        <p:grpSpPr>
          <a:xfrm>
            <a:off x="1458279" y="1923845"/>
            <a:ext cx="8962216" cy="1142874"/>
            <a:chOff x="1917281" y="1928500"/>
            <a:chExt cx="8962216" cy="1142874"/>
          </a:xfrm>
          <a:solidFill>
            <a:srgbClr val="002869"/>
          </a:solidFill>
        </p:grpSpPr>
        <p:sp>
          <p:nvSpPr>
            <p:cNvPr id="8" name="AutoShape 25">
              <a:extLst>
                <a:ext uri="{FF2B5EF4-FFF2-40B4-BE49-F238E27FC236}">
                  <a16:creationId xmlns:a16="http://schemas.microsoft.com/office/drawing/2014/main" id="{DC68542B-72EF-E04D-A795-29D2C221BE90}"/>
                </a:ext>
              </a:extLst>
            </p:cNvPr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4804797" y="1928500"/>
              <a:ext cx="3187184" cy="1142874"/>
            </a:xfrm>
            <a:prstGeom prst="chevron">
              <a:avLst>
                <a:gd name="adj" fmla="val 29974"/>
              </a:avLst>
            </a:prstGeom>
            <a:grpFill/>
            <a:ln w="28575" algn="ctr">
              <a:noFill/>
              <a:miter lim="800000"/>
              <a:headEnd/>
              <a:tailEnd/>
            </a:ln>
          </p:spPr>
          <p:txBody>
            <a:bodyPr lIns="182880" tIns="91440" bIns="91440" anchor="ctr"/>
            <a:lstStyle>
              <a:lvl1pPr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Preliminary </a:t>
              </a:r>
            </a:p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PCR-RFLP analysis</a:t>
              </a:r>
            </a:p>
          </p:txBody>
        </p:sp>
        <p:sp>
          <p:nvSpPr>
            <p:cNvPr id="9" name="AutoShape 32">
              <a:extLst>
                <a:ext uri="{FF2B5EF4-FFF2-40B4-BE49-F238E27FC236}">
                  <a16:creationId xmlns:a16="http://schemas.microsoft.com/office/drawing/2014/main" id="{96D02BF5-2502-0947-9439-E5E73E581CFB}"/>
                </a:ext>
              </a:extLst>
            </p:cNvPr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7692313" y="1928500"/>
              <a:ext cx="3187184" cy="1142874"/>
            </a:xfrm>
            <a:prstGeom prst="chevron">
              <a:avLst>
                <a:gd name="adj" fmla="val 29974"/>
              </a:avLst>
            </a:prstGeom>
            <a:grpFill/>
            <a:ln w="28575" algn="ctr">
              <a:noFill/>
              <a:miter lim="800000"/>
              <a:headEnd/>
              <a:tailEnd/>
            </a:ln>
          </p:spPr>
          <p:txBody>
            <a:bodyPr lIns="182880" tIns="91440" rIns="0" bIns="91440" anchor="ctr"/>
            <a:lstStyle>
              <a:lvl1pPr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Sequence analysis</a:t>
              </a:r>
            </a:p>
          </p:txBody>
        </p:sp>
        <p:sp>
          <p:nvSpPr>
            <p:cNvPr id="17" name="AutoShape 32">
              <a:extLst>
                <a:ext uri="{FF2B5EF4-FFF2-40B4-BE49-F238E27FC236}">
                  <a16:creationId xmlns:a16="http://schemas.microsoft.com/office/drawing/2014/main" id="{C60DEC82-E233-BB49-B269-12D33EBEF313}"/>
                </a:ext>
              </a:extLst>
            </p:cNvPr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917281" y="1928500"/>
              <a:ext cx="3187184" cy="1142874"/>
            </a:xfrm>
            <a:prstGeom prst="chevron">
              <a:avLst>
                <a:gd name="adj" fmla="val 29974"/>
              </a:avLst>
            </a:prstGeom>
            <a:grpFill/>
            <a:ln w="28575" algn="ctr">
              <a:noFill/>
              <a:miter lim="800000"/>
              <a:headEnd/>
              <a:tailEnd/>
            </a:ln>
          </p:spPr>
          <p:txBody>
            <a:bodyPr lIns="182880" tIns="91440" rIns="0" bIns="91440" anchor="ctr"/>
            <a:lstStyle>
              <a:lvl1pPr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Helvetica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Morphological analysis</a:t>
              </a:r>
            </a:p>
          </p:txBody>
        </p:sp>
      </p:grpSp>
      <p:pic>
        <p:nvPicPr>
          <p:cNvPr id="7" name="Picture 2">
            <a:extLst>
              <a:ext uri="{FF2B5EF4-FFF2-40B4-BE49-F238E27FC236}">
                <a16:creationId xmlns:a16="http://schemas.microsoft.com/office/drawing/2014/main" id="{E17F1C32-3305-FB43-8FAC-6D2EA76957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0301544">
            <a:off x="4976676" y="3264425"/>
            <a:ext cx="1356539" cy="205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EE469FB-622E-9E4B-BB6E-00A5056169F6}"/>
              </a:ext>
            </a:extLst>
          </p:cNvPr>
          <p:cNvGrpSpPr/>
          <p:nvPr/>
        </p:nvGrpSpPr>
        <p:grpSpPr>
          <a:xfrm>
            <a:off x="7661198" y="3365441"/>
            <a:ext cx="2018967" cy="1786840"/>
            <a:chOff x="532263" y="1928889"/>
            <a:chExt cx="5788967" cy="382971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EE66420-5FC8-0D46-A65C-472D5AE4B72A}"/>
                </a:ext>
              </a:extLst>
            </p:cNvPr>
            <p:cNvGrpSpPr/>
            <p:nvPr/>
          </p:nvGrpSpPr>
          <p:grpSpPr>
            <a:xfrm>
              <a:off x="2829697" y="2445401"/>
              <a:ext cx="3484606" cy="1383340"/>
              <a:chOff x="2829697" y="2162432"/>
              <a:chExt cx="3484606" cy="1266568"/>
            </a:xfrm>
          </p:grpSpPr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2B4608C1-BB71-1147-93F7-664A88568B58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D2550294-6383-4F45-9C51-F7B3C4E25C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0A444DD3-F25F-2B40-B403-2929B79AD2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29697" y="3428999"/>
                <a:ext cx="3484606" cy="1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781402B-0214-3441-A226-2B7CAFBD3FDF}"/>
                </a:ext>
              </a:extLst>
            </p:cNvPr>
            <p:cNvGrpSpPr/>
            <p:nvPr/>
          </p:nvGrpSpPr>
          <p:grpSpPr>
            <a:xfrm>
              <a:off x="4572000" y="1928889"/>
              <a:ext cx="1742303" cy="1033025"/>
              <a:chOff x="2829697" y="2162432"/>
              <a:chExt cx="1742303" cy="1266568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3F38EE56-047A-6A44-9068-74B15A479083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D809D90C-D9A7-964C-8064-48F4D4DA18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FAD62104-0855-8B49-B2B3-C3F56D888A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3429000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16BB519-16E8-8E42-B9A2-38A23141EAA1}"/>
                </a:ext>
              </a:extLst>
            </p:cNvPr>
            <p:cNvGrpSpPr/>
            <p:nvPr/>
          </p:nvGrpSpPr>
          <p:grpSpPr>
            <a:xfrm>
              <a:off x="1080466" y="3195455"/>
              <a:ext cx="3491534" cy="2046633"/>
              <a:chOff x="2829697" y="2162432"/>
              <a:chExt cx="3602370" cy="1266568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B58082B9-D049-044B-98C3-E73E4BCD0711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92BCA330-0B0F-0D47-BA8A-2585499D53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804759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FD956FF7-7D66-F94C-930A-8C46E86BA8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3429000"/>
                <a:ext cx="3602370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FCB5D13-AD8C-2449-970A-7938A323B40C}"/>
                </a:ext>
              </a:extLst>
            </p:cNvPr>
            <p:cNvGrpSpPr/>
            <p:nvPr/>
          </p:nvGrpSpPr>
          <p:grpSpPr>
            <a:xfrm>
              <a:off x="4578927" y="4725576"/>
              <a:ext cx="1742303" cy="1033025"/>
              <a:chOff x="2829697" y="2162432"/>
              <a:chExt cx="1742303" cy="1266568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CC022115-9FBF-9D4A-B418-7B6613D906E7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C803F4F8-2D45-6742-877D-D8EAA250F1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5A6A0AD7-51CE-6341-B60F-58B103ECFB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3429000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5D2A52C-7403-9242-AB9D-796E702736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2263" y="4218505"/>
              <a:ext cx="548203" cy="0"/>
            </a:xfrm>
            <a:prstGeom prst="line">
              <a:avLst/>
            </a:prstGeom>
            <a:ln w="5715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46163751-1C50-F14F-AC60-FC711BED904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856001" y="3282692"/>
            <a:ext cx="1900509" cy="2018966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724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4E6C2-AC80-4589-B712-6A1ADA029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meet the lemurs!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F5DD049-25A7-47B4-AD68-2B206118D2C7}"/>
              </a:ext>
            </a:extLst>
          </p:cNvPr>
          <p:cNvGrpSpPr/>
          <p:nvPr/>
        </p:nvGrpSpPr>
        <p:grpSpPr>
          <a:xfrm>
            <a:off x="1484339" y="1434016"/>
            <a:ext cx="9223321" cy="2292295"/>
            <a:chOff x="1480158" y="1434016"/>
            <a:chExt cx="9223321" cy="229229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CADDAD4-2418-49BF-8FCA-09A08530C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59775" y="1434016"/>
              <a:ext cx="2054530" cy="229229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F148BF3-E479-4921-96FD-7A99946D3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25748" y="1434016"/>
              <a:ext cx="1877731" cy="2292295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6250888-5584-4D9B-A091-769348D55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64505" y="1434016"/>
              <a:ext cx="1883827" cy="229229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6099BE2-037C-4F18-BA43-2AB9B90D30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0158" y="1434016"/>
              <a:ext cx="1572904" cy="2292295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CB33D41-6CD3-4431-9D9F-5C97DD1C9CDB}"/>
              </a:ext>
            </a:extLst>
          </p:cNvPr>
          <p:cNvGrpSpPr/>
          <p:nvPr/>
        </p:nvGrpSpPr>
        <p:grpSpPr>
          <a:xfrm>
            <a:off x="2145101" y="3967314"/>
            <a:ext cx="7901798" cy="2292295"/>
            <a:chOff x="2509332" y="3967314"/>
            <a:chExt cx="7901798" cy="2292295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51D7208-D992-4B55-8AC1-5C77379E8E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10305" y="3967314"/>
              <a:ext cx="1463167" cy="2292295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F8F7B70-DAE9-4D82-9F5B-9A2E490E8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50419" y="3967314"/>
              <a:ext cx="1560711" cy="229229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C1CD4AF-2202-40EF-A37A-189E2A1A4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06770" y="3967314"/>
              <a:ext cx="1426588" cy="2292295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93901CF-C30E-4A69-B147-F04BCBD9B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09332" y="3967314"/>
              <a:ext cx="1420491" cy="22922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296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>
            <a:extLst>
              <a:ext uri="{FF2B5EF4-FFF2-40B4-BE49-F238E27FC236}">
                <a16:creationId xmlns:a16="http://schemas.microsoft.com/office/drawing/2014/main" id="{4B0D1CE4-B225-4452-990D-D421DD9BB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/>
              <a:t>Workflow overview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55ABC1D-CF1B-8347-BA54-EBB55E96F429}"/>
              </a:ext>
            </a:extLst>
          </p:cNvPr>
          <p:cNvGrpSpPr/>
          <p:nvPr/>
        </p:nvGrpSpPr>
        <p:grpSpPr>
          <a:xfrm>
            <a:off x="1458279" y="1923845"/>
            <a:ext cx="8962216" cy="1142874"/>
            <a:chOff x="1917281" y="1928500"/>
            <a:chExt cx="8962216" cy="1142874"/>
          </a:xfrm>
          <a:solidFill>
            <a:srgbClr val="002869"/>
          </a:solidFill>
        </p:grpSpPr>
        <p:sp>
          <p:nvSpPr>
            <p:cNvPr id="8" name="AutoShape 25">
              <a:extLst>
                <a:ext uri="{FF2B5EF4-FFF2-40B4-BE49-F238E27FC236}">
                  <a16:creationId xmlns:a16="http://schemas.microsoft.com/office/drawing/2014/main" id="{DC68542B-72EF-E04D-A795-29D2C221BE90}"/>
                </a:ext>
              </a:extLst>
            </p:cNvPr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4804797" y="1928500"/>
              <a:ext cx="3187184" cy="1142874"/>
            </a:xfrm>
            <a:prstGeom prst="chevron">
              <a:avLst>
                <a:gd name="adj" fmla="val 29974"/>
              </a:avLst>
            </a:prstGeom>
            <a:grpFill/>
            <a:ln w="28575" algn="ctr">
              <a:noFill/>
              <a:miter lim="800000"/>
              <a:headEnd/>
              <a:tailEnd/>
            </a:ln>
          </p:spPr>
          <p:txBody>
            <a:bodyPr lIns="182880" tIns="91440" bIns="91440" anchor="ctr"/>
            <a:lstStyle>
              <a:lvl1pPr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Preliminary </a:t>
              </a:r>
            </a:p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PCR-RFLP analysis</a:t>
              </a:r>
            </a:p>
          </p:txBody>
        </p:sp>
        <p:sp>
          <p:nvSpPr>
            <p:cNvPr id="9" name="AutoShape 32">
              <a:extLst>
                <a:ext uri="{FF2B5EF4-FFF2-40B4-BE49-F238E27FC236}">
                  <a16:creationId xmlns:a16="http://schemas.microsoft.com/office/drawing/2014/main" id="{96D02BF5-2502-0947-9439-E5E73E581CFB}"/>
                </a:ext>
              </a:extLst>
            </p:cNvPr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7692313" y="1928500"/>
              <a:ext cx="3187184" cy="1142874"/>
            </a:xfrm>
            <a:prstGeom prst="chevron">
              <a:avLst>
                <a:gd name="adj" fmla="val 29974"/>
              </a:avLst>
            </a:prstGeom>
            <a:grpFill/>
            <a:ln w="28575" algn="ctr">
              <a:noFill/>
              <a:miter lim="800000"/>
              <a:headEnd/>
              <a:tailEnd/>
            </a:ln>
          </p:spPr>
          <p:txBody>
            <a:bodyPr lIns="182880" tIns="91440" rIns="0" bIns="91440" anchor="ctr"/>
            <a:lstStyle>
              <a:lvl1pPr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Sequence analysis</a:t>
              </a:r>
            </a:p>
          </p:txBody>
        </p:sp>
        <p:sp>
          <p:nvSpPr>
            <p:cNvPr id="17" name="AutoShape 32">
              <a:extLst>
                <a:ext uri="{FF2B5EF4-FFF2-40B4-BE49-F238E27FC236}">
                  <a16:creationId xmlns:a16="http://schemas.microsoft.com/office/drawing/2014/main" id="{C60DEC82-E233-BB49-B269-12D33EBEF313}"/>
                </a:ext>
              </a:extLst>
            </p:cNvPr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917281" y="1928500"/>
              <a:ext cx="3187184" cy="1142874"/>
            </a:xfrm>
            <a:prstGeom prst="chevron">
              <a:avLst>
                <a:gd name="adj" fmla="val 29974"/>
              </a:avLst>
            </a:prstGeom>
            <a:grpFill/>
            <a:ln w="28575" algn="ctr">
              <a:noFill/>
              <a:miter lim="800000"/>
              <a:headEnd/>
              <a:tailEnd/>
            </a:ln>
          </p:spPr>
          <p:txBody>
            <a:bodyPr lIns="182880" tIns="91440" rIns="0" bIns="91440" anchor="ctr"/>
            <a:lstStyle>
              <a:lvl1pPr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Helvetica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Morphological analysis</a:t>
              </a:r>
            </a:p>
          </p:txBody>
        </p:sp>
      </p:grpSp>
      <p:pic>
        <p:nvPicPr>
          <p:cNvPr id="7" name="Picture 2">
            <a:extLst>
              <a:ext uri="{FF2B5EF4-FFF2-40B4-BE49-F238E27FC236}">
                <a16:creationId xmlns:a16="http://schemas.microsoft.com/office/drawing/2014/main" id="{E17F1C32-3305-FB43-8FAC-6D2EA76957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0301544">
            <a:off x="4976676" y="3264425"/>
            <a:ext cx="1356539" cy="205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EE469FB-622E-9E4B-BB6E-00A5056169F6}"/>
              </a:ext>
            </a:extLst>
          </p:cNvPr>
          <p:cNvGrpSpPr/>
          <p:nvPr/>
        </p:nvGrpSpPr>
        <p:grpSpPr>
          <a:xfrm>
            <a:off x="7661198" y="3365441"/>
            <a:ext cx="2018967" cy="1786840"/>
            <a:chOff x="532263" y="1928889"/>
            <a:chExt cx="5788967" cy="382971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EE66420-5FC8-0D46-A65C-472D5AE4B72A}"/>
                </a:ext>
              </a:extLst>
            </p:cNvPr>
            <p:cNvGrpSpPr/>
            <p:nvPr/>
          </p:nvGrpSpPr>
          <p:grpSpPr>
            <a:xfrm>
              <a:off x="2829697" y="2445401"/>
              <a:ext cx="3484606" cy="1383340"/>
              <a:chOff x="2829697" y="2162432"/>
              <a:chExt cx="3484606" cy="1266568"/>
            </a:xfrm>
          </p:grpSpPr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2B4608C1-BB71-1147-93F7-664A88568B58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D2550294-6383-4F45-9C51-F7B3C4E25C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0A444DD3-F25F-2B40-B403-2929B79AD2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29697" y="3428999"/>
                <a:ext cx="3484606" cy="1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781402B-0214-3441-A226-2B7CAFBD3FDF}"/>
                </a:ext>
              </a:extLst>
            </p:cNvPr>
            <p:cNvGrpSpPr/>
            <p:nvPr/>
          </p:nvGrpSpPr>
          <p:grpSpPr>
            <a:xfrm>
              <a:off x="4572000" y="1928889"/>
              <a:ext cx="1742303" cy="1033025"/>
              <a:chOff x="2829697" y="2162432"/>
              <a:chExt cx="1742303" cy="1266568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3F38EE56-047A-6A44-9068-74B15A479083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D809D90C-D9A7-964C-8064-48F4D4DA18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FAD62104-0855-8B49-B2B3-C3F56D888A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3429000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16BB519-16E8-8E42-B9A2-38A23141EAA1}"/>
                </a:ext>
              </a:extLst>
            </p:cNvPr>
            <p:cNvGrpSpPr/>
            <p:nvPr/>
          </p:nvGrpSpPr>
          <p:grpSpPr>
            <a:xfrm>
              <a:off x="1080466" y="3195455"/>
              <a:ext cx="3491534" cy="2046633"/>
              <a:chOff x="2829697" y="2162432"/>
              <a:chExt cx="3602370" cy="1266568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B58082B9-D049-044B-98C3-E73E4BCD0711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92BCA330-0B0F-0D47-BA8A-2585499D53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804759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FD956FF7-7D66-F94C-930A-8C46E86BA8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3429000"/>
                <a:ext cx="3602370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FCB5D13-AD8C-2449-970A-7938A323B40C}"/>
                </a:ext>
              </a:extLst>
            </p:cNvPr>
            <p:cNvGrpSpPr/>
            <p:nvPr/>
          </p:nvGrpSpPr>
          <p:grpSpPr>
            <a:xfrm>
              <a:off x="4578927" y="4725576"/>
              <a:ext cx="1742303" cy="1033025"/>
              <a:chOff x="2829697" y="2162432"/>
              <a:chExt cx="1742303" cy="1266568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CC022115-9FBF-9D4A-B418-7B6613D906E7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C803F4F8-2D45-6742-877D-D8EAA250F1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5A6A0AD7-51CE-6341-B60F-58B103ECFB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3429000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5D2A52C-7403-9242-AB9D-796E702736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2263" y="4218505"/>
              <a:ext cx="548203" cy="0"/>
            </a:xfrm>
            <a:prstGeom prst="line">
              <a:avLst/>
            </a:prstGeom>
            <a:ln w="5715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46163751-1C50-F14F-AC60-FC711BED904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856001" y="3282692"/>
            <a:ext cx="1900509" cy="2018966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86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194C441-1AD0-5F4A-AEA7-22A48F1983DC}"/>
              </a:ext>
            </a:extLst>
          </p:cNvPr>
          <p:cNvSpPr/>
          <p:nvPr/>
        </p:nvSpPr>
        <p:spPr bwMode="auto">
          <a:xfrm>
            <a:off x="5871768" y="2495282"/>
            <a:ext cx="1819658" cy="18288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cs typeface="Arial"/>
            </a:endParaRPr>
          </a:p>
        </p:txBody>
      </p:sp>
      <p:sp>
        <p:nvSpPr>
          <p:cNvPr id="27" name="Title 26">
            <a:extLst>
              <a:ext uri="{FF2B5EF4-FFF2-40B4-BE49-F238E27FC236}">
                <a16:creationId xmlns:a16="http://schemas.microsoft.com/office/drawing/2014/main" id="{4B0D1CE4-B225-4452-990D-D421DD9BB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/>
              <a:t>Workflow overview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55ABC1D-CF1B-8347-BA54-EBB55E96F429}"/>
              </a:ext>
            </a:extLst>
          </p:cNvPr>
          <p:cNvGrpSpPr/>
          <p:nvPr/>
        </p:nvGrpSpPr>
        <p:grpSpPr>
          <a:xfrm>
            <a:off x="1458279" y="1923845"/>
            <a:ext cx="8962216" cy="1142874"/>
            <a:chOff x="1917281" y="1928500"/>
            <a:chExt cx="8962216" cy="1142874"/>
          </a:xfrm>
          <a:solidFill>
            <a:srgbClr val="002869"/>
          </a:solidFill>
        </p:grpSpPr>
        <p:sp>
          <p:nvSpPr>
            <p:cNvPr id="8" name="AutoShape 25">
              <a:extLst>
                <a:ext uri="{FF2B5EF4-FFF2-40B4-BE49-F238E27FC236}">
                  <a16:creationId xmlns:a16="http://schemas.microsoft.com/office/drawing/2014/main" id="{DC68542B-72EF-E04D-A795-29D2C221BE90}"/>
                </a:ext>
              </a:extLst>
            </p:cNvPr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4804797" y="1928500"/>
              <a:ext cx="3187184" cy="1142874"/>
            </a:xfrm>
            <a:prstGeom prst="chevron">
              <a:avLst>
                <a:gd name="adj" fmla="val 29974"/>
              </a:avLst>
            </a:prstGeom>
            <a:solidFill>
              <a:schemeClr val="bg1"/>
            </a:solidFill>
            <a:ln w="28575" algn="ctr">
              <a:solidFill>
                <a:srgbClr val="00B0DF"/>
              </a:solidFill>
              <a:miter lim="800000"/>
              <a:headEnd/>
              <a:tailEnd/>
            </a:ln>
          </p:spPr>
          <p:txBody>
            <a:bodyPr lIns="182880" tIns="91440" bIns="91440" anchor="ctr"/>
            <a:lstStyle>
              <a:lvl1pPr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Helvetica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Preliminary </a:t>
              </a:r>
            </a:p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Helvetica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PCR-RFLP analysis</a:t>
              </a:r>
            </a:p>
          </p:txBody>
        </p:sp>
        <p:sp>
          <p:nvSpPr>
            <p:cNvPr id="9" name="AutoShape 32">
              <a:extLst>
                <a:ext uri="{FF2B5EF4-FFF2-40B4-BE49-F238E27FC236}">
                  <a16:creationId xmlns:a16="http://schemas.microsoft.com/office/drawing/2014/main" id="{96D02BF5-2502-0947-9439-E5E73E581CFB}"/>
                </a:ext>
              </a:extLst>
            </p:cNvPr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7692313" y="1928500"/>
              <a:ext cx="3187184" cy="1142874"/>
            </a:xfrm>
            <a:prstGeom prst="chevron">
              <a:avLst>
                <a:gd name="adj" fmla="val 29974"/>
              </a:avLst>
            </a:prstGeom>
            <a:grpFill/>
            <a:ln w="2857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82880" tIns="91440" rIns="0" bIns="91440" anchor="ctr"/>
            <a:lstStyle>
              <a:lvl1pPr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Sequence analysis</a:t>
              </a:r>
            </a:p>
          </p:txBody>
        </p:sp>
        <p:sp>
          <p:nvSpPr>
            <p:cNvPr id="17" name="AutoShape 32">
              <a:extLst>
                <a:ext uri="{FF2B5EF4-FFF2-40B4-BE49-F238E27FC236}">
                  <a16:creationId xmlns:a16="http://schemas.microsoft.com/office/drawing/2014/main" id="{C60DEC82-E233-BB49-B269-12D33EBEF313}"/>
                </a:ext>
              </a:extLst>
            </p:cNvPr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917281" y="1928500"/>
              <a:ext cx="3187184" cy="1142874"/>
            </a:xfrm>
            <a:prstGeom prst="chevron">
              <a:avLst>
                <a:gd name="adj" fmla="val 29974"/>
              </a:avLst>
            </a:prstGeom>
            <a:grpFill/>
            <a:ln w="2857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82880" tIns="91440" rIns="0" bIns="91440" anchor="ctr"/>
            <a:lstStyle>
              <a:lvl1pPr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Morphological analysis</a:t>
              </a:r>
            </a:p>
          </p:txBody>
        </p:sp>
      </p:grpSp>
      <p:pic>
        <p:nvPicPr>
          <p:cNvPr id="29" name="Picture 2">
            <a:extLst>
              <a:ext uri="{FF2B5EF4-FFF2-40B4-BE49-F238E27FC236}">
                <a16:creationId xmlns:a16="http://schemas.microsoft.com/office/drawing/2014/main" id="{3427EAF5-D6C9-B241-896A-DB2241BE63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0301544">
            <a:off x="4976676" y="3264425"/>
            <a:ext cx="1356539" cy="205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63F5DB5D-7458-A146-9350-163242B56C50}"/>
              </a:ext>
            </a:extLst>
          </p:cNvPr>
          <p:cNvGrpSpPr/>
          <p:nvPr/>
        </p:nvGrpSpPr>
        <p:grpSpPr>
          <a:xfrm>
            <a:off x="7661198" y="3365441"/>
            <a:ext cx="2018967" cy="1786840"/>
            <a:chOff x="532263" y="1928889"/>
            <a:chExt cx="5788967" cy="3829712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1661A954-381B-EE44-99E0-76FE54A85D79}"/>
                </a:ext>
              </a:extLst>
            </p:cNvPr>
            <p:cNvGrpSpPr/>
            <p:nvPr/>
          </p:nvGrpSpPr>
          <p:grpSpPr>
            <a:xfrm>
              <a:off x="2829697" y="2445401"/>
              <a:ext cx="3484606" cy="1383340"/>
              <a:chOff x="2829697" y="2162432"/>
              <a:chExt cx="3484606" cy="1266568"/>
            </a:xfrm>
          </p:grpSpPr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3B62DB67-D48E-5442-A5E6-B173D9197159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A5108F1D-1A23-BB46-9ADF-DA983E6C3E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F65DB40F-7865-A04F-A7AD-BDECBE2644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29697" y="3428999"/>
                <a:ext cx="3484606" cy="1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0BEAD57-6AB2-1D40-9AA4-9B5C5F36EA3A}"/>
                </a:ext>
              </a:extLst>
            </p:cNvPr>
            <p:cNvGrpSpPr/>
            <p:nvPr/>
          </p:nvGrpSpPr>
          <p:grpSpPr>
            <a:xfrm>
              <a:off x="4572000" y="1928889"/>
              <a:ext cx="1742303" cy="1033025"/>
              <a:chOff x="2829697" y="2162432"/>
              <a:chExt cx="1742303" cy="1266568"/>
            </a:xfrm>
          </p:grpSpPr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EDCF4529-7C33-7C4A-8570-151354D0079A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AD778BC2-DF92-5B41-8C1B-DFB6C2E5F0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0F97CA61-1C63-F144-857E-3D1B97D425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3429000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5DA7FF9-2EFE-6A4B-8FE1-8231DE3D5BE3}"/>
                </a:ext>
              </a:extLst>
            </p:cNvPr>
            <p:cNvGrpSpPr/>
            <p:nvPr/>
          </p:nvGrpSpPr>
          <p:grpSpPr>
            <a:xfrm>
              <a:off x="1080466" y="3195455"/>
              <a:ext cx="3491534" cy="2046633"/>
              <a:chOff x="2829697" y="2162432"/>
              <a:chExt cx="3602370" cy="1266568"/>
            </a:xfrm>
          </p:grpSpPr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30741F35-921A-AB49-8A87-0B4288DF6622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27DF7EF3-94BA-684B-B666-082E05A8A7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804759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8400AC8-8C84-ED43-AEB9-F17FDC5D29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3429000"/>
                <a:ext cx="3602370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A62BF4F-8350-2947-A14D-CF9ED4CD6F12}"/>
                </a:ext>
              </a:extLst>
            </p:cNvPr>
            <p:cNvGrpSpPr/>
            <p:nvPr/>
          </p:nvGrpSpPr>
          <p:grpSpPr>
            <a:xfrm>
              <a:off x="4578927" y="4725576"/>
              <a:ext cx="1742303" cy="1033025"/>
              <a:chOff x="2829697" y="2162432"/>
              <a:chExt cx="1742303" cy="1266568"/>
            </a:xfrm>
          </p:grpSpPr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B0CB6E3A-C9D3-AF4F-9E54-9D5D711F2ED7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7B87AEB0-A954-DA48-A62A-5D866E8E3E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DE30CAB5-114C-7D4E-8E63-5270F207E6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3429000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B667F55-EF70-4943-A33D-91DC30D342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2263" y="4218505"/>
              <a:ext cx="548203" cy="0"/>
            </a:xfrm>
            <a:prstGeom prst="line">
              <a:avLst/>
            </a:prstGeom>
            <a:ln w="5715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8" name="Picture 47">
            <a:extLst>
              <a:ext uri="{FF2B5EF4-FFF2-40B4-BE49-F238E27FC236}">
                <a16:creationId xmlns:a16="http://schemas.microsoft.com/office/drawing/2014/main" id="{56DCDD22-CC76-3A40-A705-9D130E4C843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856001" y="3282692"/>
            <a:ext cx="1900509" cy="2018966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058348BB-5A05-BF49-9B4F-BEDCC7850ED9}"/>
              </a:ext>
            </a:extLst>
          </p:cNvPr>
          <p:cNvSpPr/>
          <p:nvPr/>
        </p:nvSpPr>
        <p:spPr>
          <a:xfrm>
            <a:off x="7233311" y="3185715"/>
            <a:ext cx="2892920" cy="2311906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464EFE8-B0C7-524B-A15F-D89DE85FEBC7}"/>
              </a:ext>
            </a:extLst>
          </p:cNvPr>
          <p:cNvSpPr/>
          <p:nvPr/>
        </p:nvSpPr>
        <p:spPr>
          <a:xfrm>
            <a:off x="1468101" y="3066719"/>
            <a:ext cx="2892920" cy="2311906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7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 descr="miniPCR bio Template PPT 080719_Apertura copia copy 2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7263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59CB3F-7CF3-EF4B-A87F-A0E6BC4F958C}"/>
              </a:ext>
            </a:extLst>
          </p:cNvPr>
          <p:cNvSpPr txBox="1"/>
          <p:nvPr/>
        </p:nvSpPr>
        <p:spPr>
          <a:xfrm>
            <a:off x="7147278" y="6403833"/>
            <a:ext cx="45861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2019 by Amplyus LLC</a:t>
            </a:r>
            <a:endParaRPr lang="en-US" sz="1200" b="0" i="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855536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>
            <a:extLst>
              <a:ext uri="{FF2B5EF4-FFF2-40B4-BE49-F238E27FC236}">
                <a16:creationId xmlns:a16="http://schemas.microsoft.com/office/drawing/2014/main" id="{4B0D1CE4-B225-4452-990D-D421DD9BB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/>
              <a:t>Workflow overview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55ABC1D-CF1B-8347-BA54-EBB55E96F429}"/>
              </a:ext>
            </a:extLst>
          </p:cNvPr>
          <p:cNvGrpSpPr/>
          <p:nvPr/>
        </p:nvGrpSpPr>
        <p:grpSpPr>
          <a:xfrm>
            <a:off x="1458279" y="1923845"/>
            <a:ext cx="8962216" cy="1142874"/>
            <a:chOff x="1917281" y="1928500"/>
            <a:chExt cx="8962216" cy="1142874"/>
          </a:xfrm>
          <a:solidFill>
            <a:srgbClr val="002869"/>
          </a:solidFill>
        </p:grpSpPr>
        <p:sp>
          <p:nvSpPr>
            <p:cNvPr id="8" name="AutoShape 25">
              <a:extLst>
                <a:ext uri="{FF2B5EF4-FFF2-40B4-BE49-F238E27FC236}">
                  <a16:creationId xmlns:a16="http://schemas.microsoft.com/office/drawing/2014/main" id="{DC68542B-72EF-E04D-A795-29D2C221BE90}"/>
                </a:ext>
              </a:extLst>
            </p:cNvPr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4804797" y="1928500"/>
              <a:ext cx="3187184" cy="1142874"/>
            </a:xfrm>
            <a:prstGeom prst="chevron">
              <a:avLst>
                <a:gd name="adj" fmla="val 29974"/>
              </a:avLst>
            </a:prstGeom>
            <a:grpFill/>
            <a:ln w="2857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82880" tIns="91440" bIns="91440" anchor="ctr"/>
            <a:lstStyle>
              <a:lvl1pPr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Preliminary PCR-RFLP analysis</a:t>
              </a:r>
            </a:p>
          </p:txBody>
        </p:sp>
        <p:sp>
          <p:nvSpPr>
            <p:cNvPr id="9" name="AutoShape 32">
              <a:extLst>
                <a:ext uri="{FF2B5EF4-FFF2-40B4-BE49-F238E27FC236}">
                  <a16:creationId xmlns:a16="http://schemas.microsoft.com/office/drawing/2014/main" id="{96D02BF5-2502-0947-9439-E5E73E581CFB}"/>
                </a:ext>
              </a:extLst>
            </p:cNvPr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7692313" y="1928500"/>
              <a:ext cx="3187184" cy="1142874"/>
            </a:xfrm>
            <a:prstGeom prst="chevron">
              <a:avLst>
                <a:gd name="adj" fmla="val 29974"/>
              </a:avLst>
            </a:prstGeom>
            <a:grpFill/>
            <a:ln w="2857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82880" tIns="91440" rIns="0" bIns="91440" anchor="ctr"/>
            <a:lstStyle>
              <a:lvl1pPr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Sequence analysis</a:t>
              </a:r>
            </a:p>
          </p:txBody>
        </p:sp>
        <p:sp>
          <p:nvSpPr>
            <p:cNvPr id="17" name="AutoShape 32">
              <a:extLst>
                <a:ext uri="{FF2B5EF4-FFF2-40B4-BE49-F238E27FC236}">
                  <a16:creationId xmlns:a16="http://schemas.microsoft.com/office/drawing/2014/main" id="{C60DEC82-E233-BB49-B269-12D33EBEF313}"/>
                </a:ext>
              </a:extLst>
            </p:cNvPr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917281" y="1928500"/>
              <a:ext cx="3187184" cy="1142874"/>
            </a:xfrm>
            <a:prstGeom prst="chevron">
              <a:avLst>
                <a:gd name="adj" fmla="val 29974"/>
              </a:avLst>
            </a:prstGeom>
            <a:solidFill>
              <a:schemeClr val="bg1"/>
            </a:solidFill>
            <a:ln w="28575" algn="ctr">
              <a:solidFill>
                <a:srgbClr val="00B0DF"/>
              </a:solidFill>
              <a:miter lim="800000"/>
              <a:headEnd/>
              <a:tailEnd/>
            </a:ln>
          </p:spPr>
          <p:txBody>
            <a:bodyPr lIns="182880" tIns="91440" rIns="0" bIns="91440" anchor="ctr"/>
            <a:lstStyle>
              <a:lvl1pPr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Helvetica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Morphological analysis</a:t>
              </a:r>
            </a:p>
          </p:txBody>
        </p:sp>
      </p:grpSp>
      <p:pic>
        <p:nvPicPr>
          <p:cNvPr id="10" name="Picture 2">
            <a:extLst>
              <a:ext uri="{FF2B5EF4-FFF2-40B4-BE49-F238E27FC236}">
                <a16:creationId xmlns:a16="http://schemas.microsoft.com/office/drawing/2014/main" id="{123F03D5-F252-D54C-927C-766BCA5DD4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0301544">
            <a:off x="4976676" y="3264425"/>
            <a:ext cx="1356539" cy="205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92B0364E-0392-2247-B4C3-C8E3C6782297}"/>
              </a:ext>
            </a:extLst>
          </p:cNvPr>
          <p:cNvGrpSpPr/>
          <p:nvPr/>
        </p:nvGrpSpPr>
        <p:grpSpPr>
          <a:xfrm>
            <a:off x="7661198" y="3365441"/>
            <a:ext cx="2018967" cy="1786840"/>
            <a:chOff x="532263" y="1928889"/>
            <a:chExt cx="5788967" cy="3829712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CE95D5E-DD33-224D-97E5-A97EB707DF40}"/>
                </a:ext>
              </a:extLst>
            </p:cNvPr>
            <p:cNvGrpSpPr/>
            <p:nvPr/>
          </p:nvGrpSpPr>
          <p:grpSpPr>
            <a:xfrm>
              <a:off x="2829697" y="2445401"/>
              <a:ext cx="3484606" cy="1383340"/>
              <a:chOff x="2829697" y="2162432"/>
              <a:chExt cx="3484606" cy="1266568"/>
            </a:xfrm>
          </p:grpSpPr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70601F08-5A66-6442-A916-5FD870475A09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A92B8B77-ECFF-D042-A126-C2D289DCC0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C0B06B27-9A4F-4342-8677-E1AB84E695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29697" y="3428999"/>
                <a:ext cx="3484606" cy="1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937499C-0253-0B43-85F7-21C73C024AC7}"/>
                </a:ext>
              </a:extLst>
            </p:cNvPr>
            <p:cNvGrpSpPr/>
            <p:nvPr/>
          </p:nvGrpSpPr>
          <p:grpSpPr>
            <a:xfrm>
              <a:off x="4572000" y="1928889"/>
              <a:ext cx="1742303" cy="1033025"/>
              <a:chOff x="2829697" y="2162432"/>
              <a:chExt cx="1742303" cy="1266568"/>
            </a:xfrm>
          </p:grpSpPr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3F40F314-553F-6747-9863-2C786CDB6854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950A600D-E76E-8449-BC6C-0DEC984765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50E41F2E-CFA3-8C4F-9366-4234AF4664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3429000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AAEEA68-7FBF-1540-85D7-CF148C4C03E8}"/>
                </a:ext>
              </a:extLst>
            </p:cNvPr>
            <p:cNvGrpSpPr/>
            <p:nvPr/>
          </p:nvGrpSpPr>
          <p:grpSpPr>
            <a:xfrm>
              <a:off x="1080466" y="3195455"/>
              <a:ext cx="3491534" cy="2046633"/>
              <a:chOff x="2829697" y="2162432"/>
              <a:chExt cx="3602370" cy="1266568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136294A6-3062-AA46-BAF5-7CE869112B16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FF6036EA-683D-6542-BAAE-D5CFD9941E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804759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84F71EEB-6123-BE46-B349-9F986ACDD4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3429000"/>
                <a:ext cx="3602370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204BEC6-F6AC-CA43-B130-CF414DE5DA5A}"/>
                </a:ext>
              </a:extLst>
            </p:cNvPr>
            <p:cNvGrpSpPr/>
            <p:nvPr/>
          </p:nvGrpSpPr>
          <p:grpSpPr>
            <a:xfrm>
              <a:off x="4578927" y="4725576"/>
              <a:ext cx="1742303" cy="1033025"/>
              <a:chOff x="2829697" y="2162432"/>
              <a:chExt cx="1742303" cy="1266568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911C49E7-ABED-2F4B-955F-BCC6C4062666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D7E9EF63-69EF-484E-B122-1CB6BCC102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603F8C54-5D20-0544-B129-1451A73B34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3429000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DAB1BFB-67F6-6F4F-8301-DE3A356788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2263" y="4218505"/>
              <a:ext cx="548203" cy="0"/>
            </a:xfrm>
            <a:prstGeom prst="line">
              <a:avLst/>
            </a:prstGeom>
            <a:ln w="5715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A01CABE4-DCE0-6841-867D-97DBF2CAEAE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856001" y="3282692"/>
            <a:ext cx="1900509" cy="2018966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00603C-6DD8-2741-BFF9-2D241EFD0ECF}"/>
              </a:ext>
            </a:extLst>
          </p:cNvPr>
          <p:cNvSpPr/>
          <p:nvPr/>
        </p:nvSpPr>
        <p:spPr>
          <a:xfrm>
            <a:off x="4498514" y="3185715"/>
            <a:ext cx="5627717" cy="2311906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48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390EB-28DA-4B51-8D23-763D90510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Taking morphological data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3079FB-C887-4F89-94B0-8A4173AAED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Data based form and structure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A6E77-9ADC-4FCA-8D9F-30985E240B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0525" y="2608580"/>
            <a:ext cx="6376035" cy="253492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Lemurs are captured and brought back to the field station to be measured.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sample of DNA is taken.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lemur is then returned to from where it was captured.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B910EC15-D560-43C8-9436-4F6CF0EFD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9236" y="903767"/>
            <a:ext cx="3787849" cy="5050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6E505AA-A96C-44E5-AD63-D00B46D0347F}"/>
              </a:ext>
            </a:extLst>
          </p:cNvPr>
          <p:cNvSpPr txBox="1"/>
          <p:nvPr/>
        </p:nvSpPr>
        <p:spPr>
          <a:xfrm>
            <a:off x="7179236" y="5875819"/>
            <a:ext cx="174378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Photo: Duke Lemur Center</a:t>
            </a:r>
          </a:p>
        </p:txBody>
      </p:sp>
    </p:spTree>
    <p:extLst>
      <p:ext uri="{BB962C8B-B14F-4D97-AF65-F5344CB8AC3E}">
        <p14:creationId xmlns:p14="http://schemas.microsoft.com/office/powerpoint/2010/main" val="36836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4C7B3-94D8-4A6D-9EB0-B5EC53E8C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 the lemurs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41776AAC-2B22-4168-8B9D-4C403BEBBCF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3605" y="1501073"/>
            <a:ext cx="4042059" cy="44073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EEA545-8A0C-4E53-BF27-26C6194DE10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5103" y="1501073"/>
            <a:ext cx="4034118" cy="4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97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4C7B3-94D8-4A6D-9EB0-B5EC53E8C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 the lemurs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12F5E70-16A1-44F9-BF20-E90D443E79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6388" y="2882199"/>
            <a:ext cx="2691297" cy="294029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9095306-F5D9-483C-A626-455518196A4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1434" y="2882199"/>
            <a:ext cx="2691297" cy="294029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1776AAC-2B22-4168-8B9D-4C403BEBBCF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567" y="1501073"/>
            <a:ext cx="2696595" cy="294029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0314781-72BC-485E-807D-0F583CE8AC8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3911" y="1780595"/>
            <a:ext cx="2696595" cy="2940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70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70BDA-FA41-4C84-94F0-C229AD4BF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 the lemurs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DCE89C8A-9319-4E3B-9644-0EC9FBB04FC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3635" y="1639480"/>
            <a:ext cx="2695025" cy="294436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71ADE78D-5104-4B62-8C0F-28CE129869A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4396" y="1900396"/>
            <a:ext cx="2695025" cy="2938583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60509764-BC99-406A-8387-37BD8EBAEE5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568" y="2475263"/>
            <a:ext cx="2700331" cy="294436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8C0CE0BF-D14A-428F-ACBF-3CBAD444E25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5157" y="2464501"/>
            <a:ext cx="2689730" cy="293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13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6A736-F2AF-4DF5-81C2-7E92EC8BA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Marina’s hypothesis: size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316FAA-49C5-48AE-A1BD-E11186DA474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478" y="1218589"/>
            <a:ext cx="2054530" cy="22922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613EA9-AC55-419B-9CDF-17D5C5132CD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7248" y="4056787"/>
            <a:ext cx="1877731" cy="22922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03C8DFA-F755-40D8-B683-F66B35952B0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1690" y="3687456"/>
            <a:ext cx="1883827" cy="22922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D284AC-D734-49C3-AA7D-70C82131CE0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3737" y="2284322"/>
            <a:ext cx="1572904" cy="22922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42DE881-11C0-4A2A-839B-33D47165367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950" y="4124403"/>
            <a:ext cx="1463167" cy="229229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334B1EC-780A-4090-81C5-F0B9C145587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6215" y="1294054"/>
            <a:ext cx="1560711" cy="22922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71F83F4-0F5D-411B-90C5-E3964642DF9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951" y="1839731"/>
            <a:ext cx="1426588" cy="229229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4C3D92D6-0FDA-4BA8-B07F-7E31C8F826ED}"/>
              </a:ext>
            </a:extLst>
          </p:cNvPr>
          <p:cNvGrpSpPr/>
          <p:nvPr/>
        </p:nvGrpSpPr>
        <p:grpSpPr>
          <a:xfrm>
            <a:off x="5709723" y="2635472"/>
            <a:ext cx="1371601" cy="2198132"/>
            <a:chOff x="571498" y="476255"/>
            <a:chExt cx="1371601" cy="219813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8DE0802-32B9-4886-8857-C346C3A21B83}"/>
                </a:ext>
              </a:extLst>
            </p:cNvPr>
            <p:cNvSpPr txBox="1"/>
            <p:nvPr/>
          </p:nvSpPr>
          <p:spPr>
            <a:xfrm>
              <a:off x="571498" y="2305055"/>
              <a:ext cx="13716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7772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D0103A"/>
                  </a:solidFill>
                  <a:effectLst/>
                  <a:uLnTx/>
                  <a:uFillTx/>
                  <a:latin typeface="Gotham Rounded Bold" panose="02000000000000000000" pitchFamily="2" charset="0"/>
                  <a:ea typeface="+mn-ea"/>
                  <a:cs typeface="+mn-cs"/>
                </a:rPr>
                <a:t>Malala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BD2D8E6-0E19-4494-BFE0-2D11F5549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342899" y="704854"/>
              <a:ext cx="1828800" cy="1371601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A6964FF-7BE9-4705-A288-5D2BADC5271A}"/>
              </a:ext>
            </a:extLst>
          </p:cNvPr>
          <p:cNvGrpSpPr/>
          <p:nvPr/>
        </p:nvGrpSpPr>
        <p:grpSpPr>
          <a:xfrm>
            <a:off x="2538694" y="1294054"/>
            <a:ext cx="5164555" cy="4666945"/>
            <a:chOff x="2538694" y="1294054"/>
            <a:chExt cx="5164555" cy="4666945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894043B-3D64-45EF-BE7C-A998F7D1628C}"/>
                </a:ext>
              </a:extLst>
            </p:cNvPr>
            <p:cNvCxnSpPr>
              <a:cxnSpLocks/>
            </p:cNvCxnSpPr>
            <p:nvPr/>
          </p:nvCxnSpPr>
          <p:spPr>
            <a:xfrm>
              <a:off x="4946709" y="1579005"/>
              <a:ext cx="0" cy="43819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590245F-2CFE-41EE-B0A7-7AD10DCF4A84}"/>
                </a:ext>
              </a:extLst>
            </p:cNvPr>
            <p:cNvSpPr txBox="1"/>
            <p:nvPr/>
          </p:nvSpPr>
          <p:spPr>
            <a:xfrm>
              <a:off x="5036849" y="1294054"/>
              <a:ext cx="22901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Possible </a:t>
              </a:r>
              <a:r>
                <a:rPr lang="en-US" i="1" dirty="0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C. </a:t>
              </a:r>
              <a:r>
                <a:rPr lang="en-US" i="1" dirty="0" err="1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sibreei</a:t>
              </a:r>
              <a:endParaRPr lang="en-US" i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4BCD7BC-BCCF-426E-BDBF-A4B134696439}"/>
                </a:ext>
              </a:extLst>
            </p:cNvPr>
            <p:cNvSpPr txBox="1"/>
            <p:nvPr/>
          </p:nvSpPr>
          <p:spPr>
            <a:xfrm>
              <a:off x="2538694" y="1294054"/>
              <a:ext cx="266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Possible </a:t>
              </a:r>
              <a:r>
                <a:rPr lang="en-US" i="1" dirty="0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C. </a:t>
              </a:r>
              <a:r>
                <a:rPr lang="en-US" i="1" dirty="0" err="1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crossleyi</a:t>
              </a:r>
              <a:endParaRPr lang="en-US" i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2554C01-4A71-4832-9CF9-A1AA8594E534}"/>
                </a:ext>
              </a:extLst>
            </p:cNvPr>
            <p:cNvSpPr txBox="1"/>
            <p:nvPr/>
          </p:nvSpPr>
          <p:spPr>
            <a:xfrm>
              <a:off x="2538694" y="1663386"/>
              <a:ext cx="266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mass: 370 g – 466 g </a:t>
              </a:r>
              <a:endParaRPr lang="en-US" i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41CC07D-AE4F-4F42-B270-D5F67C717A85}"/>
                </a:ext>
              </a:extLst>
            </p:cNvPr>
            <p:cNvSpPr txBox="1"/>
            <p:nvPr/>
          </p:nvSpPr>
          <p:spPr>
            <a:xfrm>
              <a:off x="5036849" y="1655065"/>
              <a:ext cx="266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mass: 281 g – 351 g </a:t>
              </a:r>
              <a:endParaRPr lang="en-US" i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288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6A736-F2AF-4DF5-81C2-7E92EC8BA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Jean-Basile’s hypothesis: coat color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316FAA-49C5-48AE-A1BD-E11186DA474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478" y="1218589"/>
            <a:ext cx="2054530" cy="22922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613EA9-AC55-419B-9CDF-17D5C5132CD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7248" y="4056787"/>
            <a:ext cx="1877731" cy="22922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03C8DFA-F755-40D8-B683-F66B35952B0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1690" y="3687456"/>
            <a:ext cx="1883827" cy="22922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D284AC-D734-49C3-AA7D-70C82131CE0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3737" y="2284322"/>
            <a:ext cx="1572904" cy="22922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42DE881-11C0-4A2A-839B-33D47165367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950" y="4124403"/>
            <a:ext cx="1463167" cy="229229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334B1EC-780A-4090-81C5-F0B9C145587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6215" y="1294054"/>
            <a:ext cx="1560711" cy="22922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71F83F4-0F5D-411B-90C5-E3964642DF9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951" y="1839731"/>
            <a:ext cx="1426588" cy="229229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4C3D92D6-0FDA-4BA8-B07F-7E31C8F826ED}"/>
              </a:ext>
            </a:extLst>
          </p:cNvPr>
          <p:cNvGrpSpPr/>
          <p:nvPr/>
        </p:nvGrpSpPr>
        <p:grpSpPr>
          <a:xfrm>
            <a:off x="5709723" y="2635472"/>
            <a:ext cx="1371601" cy="2198132"/>
            <a:chOff x="571498" y="476255"/>
            <a:chExt cx="1371601" cy="219813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8DE0802-32B9-4886-8857-C346C3A21B83}"/>
                </a:ext>
              </a:extLst>
            </p:cNvPr>
            <p:cNvSpPr txBox="1"/>
            <p:nvPr/>
          </p:nvSpPr>
          <p:spPr>
            <a:xfrm>
              <a:off x="571498" y="2305055"/>
              <a:ext cx="13716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7772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D0103A"/>
                  </a:solidFill>
                  <a:effectLst/>
                  <a:uLnTx/>
                  <a:uFillTx/>
                  <a:latin typeface="Gotham Rounded Bold" panose="02000000000000000000" pitchFamily="2" charset="0"/>
                  <a:ea typeface="+mn-ea"/>
                  <a:cs typeface="+mn-cs"/>
                </a:rPr>
                <a:t>Malala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BD2D8E6-0E19-4494-BFE0-2D11F5549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342899" y="704854"/>
              <a:ext cx="1828800" cy="1371601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A6964FF-7BE9-4705-A288-5D2BADC5271A}"/>
              </a:ext>
            </a:extLst>
          </p:cNvPr>
          <p:cNvGrpSpPr/>
          <p:nvPr/>
        </p:nvGrpSpPr>
        <p:grpSpPr>
          <a:xfrm>
            <a:off x="2538694" y="1294054"/>
            <a:ext cx="5164555" cy="4666945"/>
            <a:chOff x="2538694" y="1294054"/>
            <a:chExt cx="5164555" cy="4666945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894043B-3D64-45EF-BE7C-A998F7D1628C}"/>
                </a:ext>
              </a:extLst>
            </p:cNvPr>
            <p:cNvCxnSpPr>
              <a:cxnSpLocks/>
            </p:cNvCxnSpPr>
            <p:nvPr/>
          </p:nvCxnSpPr>
          <p:spPr>
            <a:xfrm>
              <a:off x="4946709" y="1579005"/>
              <a:ext cx="0" cy="43819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590245F-2CFE-41EE-B0A7-7AD10DCF4A84}"/>
                </a:ext>
              </a:extLst>
            </p:cNvPr>
            <p:cNvSpPr txBox="1"/>
            <p:nvPr/>
          </p:nvSpPr>
          <p:spPr>
            <a:xfrm>
              <a:off x="5036849" y="1294054"/>
              <a:ext cx="22901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Possible </a:t>
              </a:r>
              <a:r>
                <a:rPr lang="en-US" i="1" dirty="0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C. </a:t>
              </a:r>
              <a:r>
                <a:rPr lang="en-US" i="1" dirty="0" err="1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sibreei</a:t>
              </a:r>
              <a:endParaRPr lang="en-US" i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4BCD7BC-BCCF-426E-BDBF-A4B134696439}"/>
                </a:ext>
              </a:extLst>
            </p:cNvPr>
            <p:cNvSpPr txBox="1"/>
            <p:nvPr/>
          </p:nvSpPr>
          <p:spPr>
            <a:xfrm>
              <a:off x="2538694" y="1294054"/>
              <a:ext cx="266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Possible </a:t>
              </a:r>
              <a:r>
                <a:rPr lang="en-US" i="1" dirty="0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C. </a:t>
              </a:r>
              <a:r>
                <a:rPr lang="en-US" i="1" dirty="0" err="1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crossleyi</a:t>
              </a:r>
              <a:endParaRPr lang="en-US" i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2554C01-4A71-4832-9CF9-A1AA8594E534}"/>
                </a:ext>
              </a:extLst>
            </p:cNvPr>
            <p:cNvSpPr txBox="1"/>
            <p:nvPr/>
          </p:nvSpPr>
          <p:spPr>
            <a:xfrm>
              <a:off x="2538694" y="1663386"/>
              <a:ext cx="266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reddish brown</a:t>
              </a:r>
              <a:endParaRPr lang="en-US" i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41CC07D-AE4F-4F42-B270-D5F67C717A85}"/>
                </a:ext>
              </a:extLst>
            </p:cNvPr>
            <p:cNvSpPr txBox="1"/>
            <p:nvPr/>
          </p:nvSpPr>
          <p:spPr>
            <a:xfrm>
              <a:off x="5036849" y="1655065"/>
              <a:ext cx="266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silvery gray</a:t>
              </a:r>
              <a:endParaRPr lang="en-US" i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7016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48148E-6 L -0.05156 -0.0423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8" y="-213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11111E-6 L -0.51849 0.1358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24" y="678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81481E-6 L -0.247 -0.2465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57" y="-1233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2.59259E-6 L 0.06081 0.4328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2164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44444E-6 L 0.1832 -0.1527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54" y="-763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81481E-6 L 0.10821 -0.0025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4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6A736-F2AF-4DF5-81C2-7E92EC8BA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Jules’s hypothesis: single species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42DE881-11C0-4A2A-839B-33D47165367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950" y="4124403"/>
            <a:ext cx="1463167" cy="229229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334B1EC-780A-4090-81C5-F0B9C145587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6215" y="1294054"/>
            <a:ext cx="1560711" cy="22922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71F83F4-0F5D-411B-90C5-E3964642DF9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951" y="1839731"/>
            <a:ext cx="1426588" cy="229229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A6964FF-7BE9-4705-A288-5D2BADC5271A}"/>
              </a:ext>
            </a:extLst>
          </p:cNvPr>
          <p:cNvGrpSpPr/>
          <p:nvPr/>
        </p:nvGrpSpPr>
        <p:grpSpPr>
          <a:xfrm>
            <a:off x="3857805" y="1275004"/>
            <a:ext cx="5164555" cy="4666945"/>
            <a:chOff x="2538694" y="1294054"/>
            <a:chExt cx="5164555" cy="4666945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894043B-3D64-45EF-BE7C-A998F7D1628C}"/>
                </a:ext>
              </a:extLst>
            </p:cNvPr>
            <p:cNvCxnSpPr>
              <a:cxnSpLocks/>
            </p:cNvCxnSpPr>
            <p:nvPr/>
          </p:nvCxnSpPr>
          <p:spPr>
            <a:xfrm>
              <a:off x="4946711" y="1579005"/>
              <a:ext cx="0" cy="43819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590245F-2CFE-41EE-B0A7-7AD10DCF4A84}"/>
                </a:ext>
              </a:extLst>
            </p:cNvPr>
            <p:cNvSpPr txBox="1"/>
            <p:nvPr/>
          </p:nvSpPr>
          <p:spPr>
            <a:xfrm>
              <a:off x="5036849" y="1294054"/>
              <a:ext cx="22901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Possible </a:t>
              </a:r>
              <a:r>
                <a:rPr lang="en-US" i="1" dirty="0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C. </a:t>
              </a:r>
              <a:r>
                <a:rPr lang="en-US" i="1" dirty="0" err="1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sibreei</a:t>
              </a:r>
              <a:endParaRPr lang="en-US" i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4BCD7BC-BCCF-426E-BDBF-A4B134696439}"/>
                </a:ext>
              </a:extLst>
            </p:cNvPr>
            <p:cNvSpPr txBox="1"/>
            <p:nvPr/>
          </p:nvSpPr>
          <p:spPr>
            <a:xfrm>
              <a:off x="2538694" y="1294054"/>
              <a:ext cx="266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Possible </a:t>
              </a:r>
              <a:r>
                <a:rPr lang="en-US" i="1" dirty="0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C. </a:t>
              </a:r>
              <a:r>
                <a:rPr lang="en-US" i="1" dirty="0" err="1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crossleyi</a:t>
              </a:r>
              <a:endParaRPr lang="en-US" i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2554C01-4A71-4832-9CF9-A1AA8594E534}"/>
                </a:ext>
              </a:extLst>
            </p:cNvPr>
            <p:cNvSpPr txBox="1"/>
            <p:nvPr/>
          </p:nvSpPr>
          <p:spPr>
            <a:xfrm>
              <a:off x="2538694" y="1663386"/>
              <a:ext cx="266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reddish brown</a:t>
              </a:r>
              <a:endParaRPr lang="en-US" i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41CC07D-AE4F-4F42-B270-D5F67C717A85}"/>
                </a:ext>
              </a:extLst>
            </p:cNvPr>
            <p:cNvSpPr txBox="1"/>
            <p:nvPr/>
          </p:nvSpPr>
          <p:spPr>
            <a:xfrm>
              <a:off x="5036849" y="1655065"/>
              <a:ext cx="266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silvery gray</a:t>
              </a:r>
              <a:endParaRPr lang="en-US" i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7E9160F-08E3-4DE5-A880-D86F3A1265DC}"/>
              </a:ext>
            </a:extLst>
          </p:cNvPr>
          <p:cNvGrpSpPr/>
          <p:nvPr/>
        </p:nvGrpSpPr>
        <p:grpSpPr>
          <a:xfrm>
            <a:off x="7941776" y="1591772"/>
            <a:ext cx="1371602" cy="2198132"/>
            <a:chOff x="647307" y="374461"/>
            <a:chExt cx="1371602" cy="219813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98816BB-E436-4423-9318-33BF68CC1541}"/>
                </a:ext>
              </a:extLst>
            </p:cNvPr>
            <p:cNvSpPr txBox="1"/>
            <p:nvPr/>
          </p:nvSpPr>
          <p:spPr>
            <a:xfrm>
              <a:off x="647309" y="2203261"/>
              <a:ext cx="13716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7772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D0103A"/>
                  </a:solidFill>
                  <a:effectLst/>
                  <a:uLnTx/>
                  <a:uFillTx/>
                  <a:latin typeface="Gotham Rounded Bold" panose="02000000000000000000" pitchFamily="2" charset="0"/>
                  <a:ea typeface="+mn-ea"/>
                  <a:cs typeface="+mn-cs"/>
                </a:rPr>
                <a:t>Malala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DFE2069-ACD6-4F72-8B9A-E3B5856E99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418708" y="603060"/>
              <a:ext cx="1828800" cy="1371601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DF2D9D23-8425-435A-9B80-8F1331D1002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341" y="4621067"/>
            <a:ext cx="1883827" cy="229229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D6EF77E-AD56-4BF7-91E0-A30E4232210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1023" y="4188775"/>
            <a:ext cx="2054530" cy="229229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9A5910D-8212-46FD-B27A-37E1674B32D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4538" y="1992156"/>
            <a:ext cx="1572904" cy="229229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29D9B5A-49B4-4F3F-BB0A-2E3A3FBC9E9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6364" y="2365775"/>
            <a:ext cx="1877731" cy="229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53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96296E-6 L -0.00808 -0.09121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" y="-456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7.40741E-7 L 0.03112 -0.0252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" y="-1273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22222E-6 L 0.23516 -0.0835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58" y="-419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1.11111E-6 L 0.0763 0.3104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15" y="1550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3.33333E-6 L 0.12304 -0.01875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6" y="-94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11111E-6 L -0.12304 0.01204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59" y="60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96296E-6 L -0.13372 0.06504 " pathEditMode="relative" rAng="0" ptsTypes="AA">
                                      <p:cBhvr>
                                        <p:cTn id="21" dur="1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93" y="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194C441-1AD0-5F4A-AEA7-22A48F1983DC}"/>
              </a:ext>
            </a:extLst>
          </p:cNvPr>
          <p:cNvSpPr/>
          <p:nvPr/>
        </p:nvSpPr>
        <p:spPr bwMode="auto">
          <a:xfrm>
            <a:off x="5871768" y="2495282"/>
            <a:ext cx="1819658" cy="18288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cs typeface="Arial"/>
            </a:endParaRPr>
          </a:p>
        </p:txBody>
      </p:sp>
      <p:sp>
        <p:nvSpPr>
          <p:cNvPr id="27" name="Title 26">
            <a:extLst>
              <a:ext uri="{FF2B5EF4-FFF2-40B4-BE49-F238E27FC236}">
                <a16:creationId xmlns:a16="http://schemas.microsoft.com/office/drawing/2014/main" id="{4B0D1CE4-B225-4452-990D-D421DD9BB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/>
              <a:t>Workflow overview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55ABC1D-CF1B-8347-BA54-EBB55E96F429}"/>
              </a:ext>
            </a:extLst>
          </p:cNvPr>
          <p:cNvGrpSpPr/>
          <p:nvPr/>
        </p:nvGrpSpPr>
        <p:grpSpPr>
          <a:xfrm>
            <a:off x="1458279" y="1923845"/>
            <a:ext cx="8962216" cy="1142874"/>
            <a:chOff x="1917281" y="1928500"/>
            <a:chExt cx="8962216" cy="1142874"/>
          </a:xfrm>
          <a:solidFill>
            <a:srgbClr val="002869"/>
          </a:solidFill>
        </p:grpSpPr>
        <p:sp>
          <p:nvSpPr>
            <p:cNvPr id="8" name="AutoShape 25">
              <a:extLst>
                <a:ext uri="{FF2B5EF4-FFF2-40B4-BE49-F238E27FC236}">
                  <a16:creationId xmlns:a16="http://schemas.microsoft.com/office/drawing/2014/main" id="{DC68542B-72EF-E04D-A795-29D2C221BE90}"/>
                </a:ext>
              </a:extLst>
            </p:cNvPr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4804797" y="1928500"/>
              <a:ext cx="3187184" cy="1142874"/>
            </a:xfrm>
            <a:prstGeom prst="chevron">
              <a:avLst>
                <a:gd name="adj" fmla="val 29974"/>
              </a:avLst>
            </a:prstGeom>
            <a:solidFill>
              <a:schemeClr val="bg1"/>
            </a:solidFill>
            <a:ln w="28575" algn="ctr">
              <a:solidFill>
                <a:srgbClr val="00B0DF"/>
              </a:solidFill>
              <a:miter lim="800000"/>
              <a:headEnd/>
              <a:tailEnd/>
            </a:ln>
          </p:spPr>
          <p:txBody>
            <a:bodyPr lIns="182880" tIns="91440" bIns="91440" anchor="ctr"/>
            <a:lstStyle>
              <a:lvl1pPr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Helvetica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Preliminary </a:t>
              </a:r>
            </a:p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Helvetica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PCR-RFLP analysis</a:t>
              </a:r>
            </a:p>
          </p:txBody>
        </p:sp>
        <p:sp>
          <p:nvSpPr>
            <p:cNvPr id="9" name="AutoShape 32">
              <a:extLst>
                <a:ext uri="{FF2B5EF4-FFF2-40B4-BE49-F238E27FC236}">
                  <a16:creationId xmlns:a16="http://schemas.microsoft.com/office/drawing/2014/main" id="{96D02BF5-2502-0947-9439-E5E73E581CFB}"/>
                </a:ext>
              </a:extLst>
            </p:cNvPr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7692313" y="1928500"/>
              <a:ext cx="3187184" cy="1142874"/>
            </a:xfrm>
            <a:prstGeom prst="chevron">
              <a:avLst>
                <a:gd name="adj" fmla="val 29974"/>
              </a:avLst>
            </a:prstGeom>
            <a:grpFill/>
            <a:ln w="2857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82880" tIns="91440" rIns="0" bIns="91440" anchor="ctr"/>
            <a:lstStyle>
              <a:lvl1pPr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Sequence analysis</a:t>
              </a:r>
            </a:p>
          </p:txBody>
        </p:sp>
        <p:sp>
          <p:nvSpPr>
            <p:cNvPr id="17" name="AutoShape 32">
              <a:extLst>
                <a:ext uri="{FF2B5EF4-FFF2-40B4-BE49-F238E27FC236}">
                  <a16:creationId xmlns:a16="http://schemas.microsoft.com/office/drawing/2014/main" id="{C60DEC82-E233-BB49-B269-12D33EBEF313}"/>
                </a:ext>
              </a:extLst>
            </p:cNvPr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917281" y="1928500"/>
              <a:ext cx="3187184" cy="1142874"/>
            </a:xfrm>
            <a:prstGeom prst="chevron">
              <a:avLst>
                <a:gd name="adj" fmla="val 29974"/>
              </a:avLst>
            </a:prstGeom>
            <a:grpFill/>
            <a:ln w="2857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82880" tIns="91440" rIns="0" bIns="91440" anchor="ctr"/>
            <a:lstStyle>
              <a:lvl1pPr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Morphological analysis</a:t>
              </a:r>
            </a:p>
          </p:txBody>
        </p:sp>
      </p:grpSp>
      <p:pic>
        <p:nvPicPr>
          <p:cNvPr id="29" name="Picture 2">
            <a:extLst>
              <a:ext uri="{FF2B5EF4-FFF2-40B4-BE49-F238E27FC236}">
                <a16:creationId xmlns:a16="http://schemas.microsoft.com/office/drawing/2014/main" id="{3427EAF5-D6C9-B241-896A-DB2241BE63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0301544">
            <a:off x="4976676" y="3264425"/>
            <a:ext cx="1356539" cy="205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63F5DB5D-7458-A146-9350-163242B56C50}"/>
              </a:ext>
            </a:extLst>
          </p:cNvPr>
          <p:cNvGrpSpPr/>
          <p:nvPr/>
        </p:nvGrpSpPr>
        <p:grpSpPr>
          <a:xfrm>
            <a:off x="7661198" y="3365441"/>
            <a:ext cx="2018967" cy="1786840"/>
            <a:chOff x="532263" y="1928889"/>
            <a:chExt cx="5788967" cy="3829712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1661A954-381B-EE44-99E0-76FE54A85D79}"/>
                </a:ext>
              </a:extLst>
            </p:cNvPr>
            <p:cNvGrpSpPr/>
            <p:nvPr/>
          </p:nvGrpSpPr>
          <p:grpSpPr>
            <a:xfrm>
              <a:off x="2829697" y="2445401"/>
              <a:ext cx="3484606" cy="1383340"/>
              <a:chOff x="2829697" y="2162432"/>
              <a:chExt cx="3484606" cy="1266568"/>
            </a:xfrm>
          </p:grpSpPr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3B62DB67-D48E-5442-A5E6-B173D9197159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A5108F1D-1A23-BB46-9ADF-DA983E6C3E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F65DB40F-7865-A04F-A7AD-BDECBE2644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29697" y="3428999"/>
                <a:ext cx="3484606" cy="1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0BEAD57-6AB2-1D40-9AA4-9B5C5F36EA3A}"/>
                </a:ext>
              </a:extLst>
            </p:cNvPr>
            <p:cNvGrpSpPr/>
            <p:nvPr/>
          </p:nvGrpSpPr>
          <p:grpSpPr>
            <a:xfrm>
              <a:off x="4572000" y="1928889"/>
              <a:ext cx="1742303" cy="1033025"/>
              <a:chOff x="2829697" y="2162432"/>
              <a:chExt cx="1742303" cy="1266568"/>
            </a:xfrm>
          </p:grpSpPr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EDCF4529-7C33-7C4A-8570-151354D0079A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AD778BC2-DF92-5B41-8C1B-DFB6C2E5F0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0F97CA61-1C63-F144-857E-3D1B97D425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3429000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5DA7FF9-2EFE-6A4B-8FE1-8231DE3D5BE3}"/>
                </a:ext>
              </a:extLst>
            </p:cNvPr>
            <p:cNvGrpSpPr/>
            <p:nvPr/>
          </p:nvGrpSpPr>
          <p:grpSpPr>
            <a:xfrm>
              <a:off x="1080466" y="3195455"/>
              <a:ext cx="3491534" cy="2046633"/>
              <a:chOff x="2829697" y="2162432"/>
              <a:chExt cx="3602370" cy="1266568"/>
            </a:xfrm>
          </p:grpSpPr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30741F35-921A-AB49-8A87-0B4288DF6622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27DF7EF3-94BA-684B-B666-082E05A8A7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804759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8400AC8-8C84-ED43-AEB9-F17FDC5D29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3429000"/>
                <a:ext cx="3602370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A62BF4F-8350-2947-A14D-CF9ED4CD6F12}"/>
                </a:ext>
              </a:extLst>
            </p:cNvPr>
            <p:cNvGrpSpPr/>
            <p:nvPr/>
          </p:nvGrpSpPr>
          <p:grpSpPr>
            <a:xfrm>
              <a:off x="4578927" y="4725576"/>
              <a:ext cx="1742303" cy="1033025"/>
              <a:chOff x="2829697" y="2162432"/>
              <a:chExt cx="1742303" cy="1266568"/>
            </a:xfrm>
          </p:grpSpPr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B0CB6E3A-C9D3-AF4F-9E54-9D5D711F2ED7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7B87AEB0-A954-DA48-A62A-5D866E8E3E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DE30CAB5-114C-7D4E-8E63-5270F207E6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3429000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B667F55-EF70-4943-A33D-91DC30D342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2263" y="4218505"/>
              <a:ext cx="548203" cy="0"/>
            </a:xfrm>
            <a:prstGeom prst="line">
              <a:avLst/>
            </a:prstGeom>
            <a:ln w="5715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8" name="Picture 47">
            <a:extLst>
              <a:ext uri="{FF2B5EF4-FFF2-40B4-BE49-F238E27FC236}">
                <a16:creationId xmlns:a16="http://schemas.microsoft.com/office/drawing/2014/main" id="{56DCDD22-CC76-3A40-A705-9D130E4C843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856001" y="3282692"/>
            <a:ext cx="1900509" cy="2018966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058348BB-5A05-BF49-9B4F-BEDCC7850ED9}"/>
              </a:ext>
            </a:extLst>
          </p:cNvPr>
          <p:cNvSpPr/>
          <p:nvPr/>
        </p:nvSpPr>
        <p:spPr>
          <a:xfrm>
            <a:off x="7233311" y="3185715"/>
            <a:ext cx="2892920" cy="2311906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464EFE8-B0C7-524B-A15F-D89DE85FEBC7}"/>
              </a:ext>
            </a:extLst>
          </p:cNvPr>
          <p:cNvSpPr/>
          <p:nvPr/>
        </p:nvSpPr>
        <p:spPr>
          <a:xfrm>
            <a:off x="1468101" y="3066719"/>
            <a:ext cx="2892920" cy="2311906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99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5D09F-1CA9-4D8F-BDDE-B527D0B257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best evidence for species is from genetics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B99DE-82AE-4553-AD90-092AB933A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for different species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38EBE0-4FD5-4585-8171-E719741B777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160" y="2248547"/>
            <a:ext cx="6856413" cy="319405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Traditionally the mitochondrial gene cytochrome B (</a:t>
            </a:r>
            <a:r>
              <a:rPr lang="en-US" dirty="0" err="1">
                <a:latin typeface="Calibri" panose="020F0502020204030204" pitchFamily="34" charset="0"/>
                <a:ea typeface="Times New Roman" panose="02020603050405020304" pitchFamily="18" charset="0"/>
              </a:rPr>
              <a:t>cyt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-B) is used.</a:t>
            </a:r>
          </a:p>
          <a:p>
            <a:r>
              <a:rPr lang="en-US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1140 bp gene located in the mitochondrial genome.</a:t>
            </a:r>
          </a:p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Mitochondrial genes evolve at a rate the there tends to be: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enough differences between closely related species to tell them apart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not too many differences within a species</a:t>
            </a:r>
          </a:p>
          <a:p>
            <a:pPr marL="800100" lvl="1" indent="-342900">
              <a:buFont typeface="+mj-lt"/>
              <a:buAutoNum type="alphaLcParenR"/>
            </a:pP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en-US" dirty="0"/>
          </a:p>
          <a:p>
            <a:endParaRPr lang="en-US" sz="1800" dirty="0">
              <a:latin typeface="Calibri" panose="020F050202020403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FFB01B9-0BAE-4275-877C-75965A0F2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9422" y="545454"/>
            <a:ext cx="4581418" cy="368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B75904A-675B-CD47-837B-EEAC588E1380}"/>
              </a:ext>
            </a:extLst>
          </p:cNvPr>
          <p:cNvGrpSpPr/>
          <p:nvPr/>
        </p:nvGrpSpPr>
        <p:grpSpPr>
          <a:xfrm>
            <a:off x="7897673" y="3845572"/>
            <a:ext cx="3758317" cy="1708489"/>
            <a:chOff x="7897673" y="3845572"/>
            <a:chExt cx="3758317" cy="170848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4708DA0-ADCE-D54C-8585-800234746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97673" y="4445017"/>
              <a:ext cx="3718142" cy="1109044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18D99FA-CB7F-DB4E-86CD-8233493CD4D6}"/>
                </a:ext>
              </a:extLst>
            </p:cNvPr>
            <p:cNvCxnSpPr/>
            <p:nvPr/>
          </p:nvCxnSpPr>
          <p:spPr>
            <a:xfrm flipH="1">
              <a:off x="7897673" y="3845572"/>
              <a:ext cx="2160727" cy="93290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6E5407B-EF04-084F-9B49-A85F8DEF4C0A}"/>
                </a:ext>
              </a:extLst>
            </p:cNvPr>
            <p:cNvCxnSpPr>
              <a:cxnSpLocks/>
            </p:cNvCxnSpPr>
            <p:nvPr/>
          </p:nvCxnSpPr>
          <p:spPr>
            <a:xfrm>
              <a:off x="10191135" y="3845572"/>
              <a:ext cx="1464855" cy="93290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138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738CEC94-20C2-EB4D-996A-92F8C94C25DF}"/>
              </a:ext>
            </a:extLst>
          </p:cNvPr>
          <p:cNvGrpSpPr/>
          <p:nvPr/>
        </p:nvGrpSpPr>
        <p:grpSpPr>
          <a:xfrm>
            <a:off x="8148595" y="2715185"/>
            <a:ext cx="3609187" cy="875552"/>
            <a:chOff x="4788558" y="2651715"/>
            <a:chExt cx="3609187" cy="875552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790F4815-A68B-874A-8088-973D83E380B0}"/>
                </a:ext>
              </a:extLst>
            </p:cNvPr>
            <p:cNvSpPr/>
            <p:nvPr/>
          </p:nvSpPr>
          <p:spPr bwMode="auto">
            <a:xfrm>
              <a:off x="4788558" y="2651715"/>
              <a:ext cx="1295930" cy="87555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stealth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fontAlgn="base">
                <a:spcBef>
                  <a:spcPts val="0"/>
                </a:spcBef>
              </a:pPr>
              <a:r>
                <a:rPr lang="en-US" sz="2000" dirty="0">
                  <a:latin typeface="Courier"/>
                  <a:ea typeface="Times New Roman" panose="02020603050405020304" pitchFamily="18" charset="0"/>
                  <a:cs typeface="Courier"/>
                </a:rPr>
                <a:t>GA</a:t>
              </a:r>
              <a:r>
                <a:rPr lang="en-US" sz="2000" dirty="0">
                  <a:solidFill>
                    <a:srgbClr val="CA1033"/>
                  </a:solidFill>
                  <a:latin typeface="Courier"/>
                  <a:ea typeface="Times New Roman" panose="02020603050405020304" pitchFamily="18" charset="0"/>
                  <a:cs typeface="Courier"/>
                </a:rPr>
                <a:t>T</a:t>
              </a:r>
              <a:r>
                <a:rPr lang="en-US" sz="2000" dirty="0">
                  <a:latin typeface="Courier"/>
                  <a:ea typeface="Times New Roman" panose="02020603050405020304" pitchFamily="18" charset="0"/>
                  <a:cs typeface="Courier"/>
                </a:rPr>
                <a:t>CTACT      </a:t>
              </a:r>
            </a:p>
            <a:p>
              <a:pPr marL="0" marR="0" fontAlgn="base">
                <a:spcBef>
                  <a:spcPts val="0"/>
                </a:spcBef>
              </a:pPr>
              <a:r>
                <a:rPr lang="en-US" sz="2000" dirty="0">
                  <a:latin typeface="Courier"/>
                  <a:ea typeface="Times New Roman" panose="02020603050405020304" pitchFamily="18" charset="0"/>
                  <a:cs typeface="Courier"/>
                </a:rPr>
                <a:t>  </a:t>
              </a:r>
              <a:r>
                <a:rPr lang="en-US" sz="2000" dirty="0">
                  <a:solidFill>
                    <a:srgbClr val="CC3300"/>
                  </a:solidFill>
                  <a:latin typeface="Courier"/>
                  <a:ea typeface="Times New Roman" panose="02020603050405020304" pitchFamily="18" charset="0"/>
                  <a:cs typeface="Courier"/>
                </a:rPr>
                <a:t> </a:t>
              </a:r>
              <a:r>
                <a:rPr lang="en-US" sz="2000" dirty="0">
                  <a:latin typeface="Courier"/>
                  <a:ea typeface="Times New Roman" panose="02020603050405020304" pitchFamily="18" charset="0"/>
                  <a:cs typeface="Courier"/>
                </a:rPr>
                <a:t> ATGA</a:t>
              </a: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BA7B1FA3-1A6F-9742-BC9B-D099A3F630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7032516" y="1852561"/>
              <a:ext cx="273393" cy="2457064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5D09F-1CA9-4D8F-BDDE-B527D0B257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Polymerase Chain Reaction - Restriction Fragment Length Polymorphism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B99DE-82AE-4553-AD90-092AB933A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PCR-RFLP analysis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38EBE0-4FD5-4585-8171-E719741B777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05215" y="2619498"/>
            <a:ext cx="4345940" cy="3195637"/>
          </a:xfrm>
        </p:spPr>
        <p:txBody>
          <a:bodyPr/>
          <a:lstStyle/>
          <a:p>
            <a:r>
              <a:rPr lang="en-US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There is a polymorphism at base pair 682 of the </a:t>
            </a:r>
            <a:r>
              <a:rPr lang="en-US" dirty="0" err="1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cyt</a:t>
            </a:r>
            <a:r>
              <a:rPr lang="en-US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-B gene that is unique to </a:t>
            </a:r>
            <a:r>
              <a:rPr lang="en-US" i="1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C. </a:t>
            </a:r>
            <a:r>
              <a:rPr lang="en-US" i="1" dirty="0" err="1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crossleyi</a:t>
            </a:r>
            <a:r>
              <a:rPr lang="en-US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</a:p>
          <a:p>
            <a:r>
              <a:rPr lang="en-US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This polymorphism is part of a </a:t>
            </a:r>
            <a:r>
              <a:rPr lang="en-US" i="1" dirty="0" err="1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BglII</a:t>
            </a:r>
            <a:r>
              <a:rPr lang="en-US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restriction enzyme cut site.</a:t>
            </a:r>
            <a:endParaRPr lang="en-US" dirty="0">
              <a:effectLst/>
              <a:latin typeface="Helvetica" panose="020B060402020202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endParaRPr lang="en-US" dirty="0"/>
          </a:p>
          <a:p>
            <a:endParaRPr lang="en-US" sz="1800" dirty="0">
              <a:latin typeface="Calibri" panose="020F0502020204030204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8BB226E2-AED1-614F-9513-AD6AFCABA8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204050" y="1909681"/>
            <a:ext cx="273393" cy="245706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2C6C04D-E7E9-7E42-A11A-37650604F4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0389578" y="3920010"/>
            <a:ext cx="273393" cy="245706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4368C01-94D7-A340-8C85-3F9F125F42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204050" y="3920009"/>
            <a:ext cx="273393" cy="245706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B2412CA6-8A68-2B48-A6C1-3FC42297C53B}"/>
              </a:ext>
            </a:extLst>
          </p:cNvPr>
          <p:cNvSpPr txBox="1"/>
          <p:nvPr/>
        </p:nvSpPr>
        <p:spPr>
          <a:xfrm>
            <a:off x="4927681" y="2354892"/>
            <a:ext cx="2629246" cy="707886"/>
          </a:xfrm>
          <a:prstGeom prst="rect">
            <a:avLst/>
          </a:prstGeom>
          <a:noFill/>
        </p:spPr>
        <p:txBody>
          <a:bodyPr wrap="none" tIns="91440" bIns="91440" rtlCol="0">
            <a:spAutoFit/>
          </a:bodyPr>
          <a:lstStyle/>
          <a:p>
            <a:r>
              <a:rPr lang="en-US" b="1" i="1" dirty="0">
                <a:latin typeface="Helvetica" pitchFamily="2" charset="0"/>
                <a:cs typeface="Arial" panose="020B0604020202020204" pitchFamily="34" charset="0"/>
              </a:rPr>
              <a:t>C. </a:t>
            </a:r>
            <a:r>
              <a:rPr lang="en-US" b="1" i="1" dirty="0" err="1">
                <a:latin typeface="Helvetica" pitchFamily="2" charset="0"/>
                <a:cs typeface="Arial" panose="020B0604020202020204" pitchFamily="34" charset="0"/>
              </a:rPr>
              <a:t>Crossleyi</a:t>
            </a:r>
            <a:endParaRPr lang="en-US" b="1" i="1" dirty="0"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1600" b="1" dirty="0">
                <a:latin typeface="Helvetica" pitchFamily="2" charset="0"/>
                <a:cs typeface="Arial" panose="020B0604020202020204" pitchFamily="34" charset="0"/>
              </a:rPr>
              <a:t>(furry-eared dwarf lemur)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54E56F0-D63E-9644-902C-3A4B266FBB2C}"/>
              </a:ext>
            </a:extLst>
          </p:cNvPr>
          <p:cNvSpPr/>
          <p:nvPr/>
        </p:nvSpPr>
        <p:spPr bwMode="auto">
          <a:xfrm>
            <a:off x="7534653" y="4716801"/>
            <a:ext cx="1903128" cy="87555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fontAlgn="base">
              <a:spcBef>
                <a:spcPts val="0"/>
              </a:spcBef>
              <a:spcAft>
                <a:spcPts val="0"/>
              </a:spcAft>
            </a:pPr>
            <a:r>
              <a:rPr lang="en-US" sz="2000" b="0" dirty="0">
                <a:latin typeface="Courier"/>
                <a:ea typeface="Times New Roman" panose="02020603050405020304" pitchFamily="18" charset="0"/>
                <a:cs typeface="Courier"/>
              </a:rPr>
              <a:t>TAAAGA</a:t>
            </a:r>
            <a:r>
              <a:rPr lang="en-US" sz="2000" b="0" dirty="0">
                <a:solidFill>
                  <a:srgbClr val="CC3300"/>
                </a:solidFill>
                <a:latin typeface="Courier"/>
                <a:ea typeface="Times New Roman" panose="02020603050405020304" pitchFamily="18" charset="0"/>
                <a:cs typeface="Courier"/>
              </a:rPr>
              <a:t>C</a:t>
            </a:r>
            <a:r>
              <a:rPr lang="en-US" sz="2000" b="0" dirty="0">
                <a:latin typeface="Courier"/>
                <a:ea typeface="Times New Roman" panose="02020603050405020304" pitchFamily="18" charset="0"/>
                <a:cs typeface="Courier"/>
              </a:rPr>
              <a:t>CTATT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spcBef>
                <a:spcPts val="0"/>
              </a:spcBef>
              <a:spcAft>
                <a:spcPts val="0"/>
              </a:spcAft>
            </a:pPr>
            <a:r>
              <a:rPr lang="en-US" sz="2000" b="0" dirty="0">
                <a:latin typeface="Courier"/>
                <a:ea typeface="Times New Roman" panose="02020603050405020304" pitchFamily="18" charset="0"/>
                <a:cs typeface="Courier"/>
              </a:rPr>
              <a:t>ATTTCT</a:t>
            </a:r>
            <a:r>
              <a:rPr lang="en-US" sz="2000" b="0" dirty="0">
                <a:solidFill>
                  <a:srgbClr val="CC3300"/>
                </a:solidFill>
                <a:latin typeface="Courier"/>
                <a:ea typeface="Times New Roman" panose="02020603050405020304" pitchFamily="18" charset="0"/>
                <a:cs typeface="Courier"/>
              </a:rPr>
              <a:t>G</a:t>
            </a:r>
            <a:r>
              <a:rPr lang="en-US" sz="2000" b="0" dirty="0">
                <a:latin typeface="Courier"/>
                <a:ea typeface="Times New Roman" panose="02020603050405020304" pitchFamily="18" charset="0"/>
                <a:cs typeface="Courier"/>
              </a:rPr>
              <a:t>GATAA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A3397A6-C32D-8A44-AAA5-EA3A6E9E4573}"/>
              </a:ext>
            </a:extLst>
          </p:cNvPr>
          <p:cNvSpPr txBox="1"/>
          <p:nvPr/>
        </p:nvSpPr>
        <p:spPr>
          <a:xfrm>
            <a:off x="4927681" y="4608775"/>
            <a:ext cx="2300630" cy="461665"/>
          </a:xfrm>
          <a:prstGeom prst="rect">
            <a:avLst/>
          </a:prstGeom>
          <a:noFill/>
        </p:spPr>
        <p:txBody>
          <a:bodyPr wrap="none" tIns="91440" bIns="91440" rtlCol="0">
            <a:spAutoFit/>
          </a:bodyPr>
          <a:lstStyle/>
          <a:p>
            <a:r>
              <a:rPr lang="en-US" sz="1800" b="1" dirty="0">
                <a:latin typeface="Helvetica" pitchFamily="2" charset="0"/>
                <a:cs typeface="Arial" panose="020B0604020202020204" pitchFamily="34" charset="0"/>
              </a:rPr>
              <a:t>Other dwarf lemurs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C85B26A-0D17-8A48-9952-D3583D3854E4}"/>
              </a:ext>
            </a:extLst>
          </p:cNvPr>
          <p:cNvSpPr/>
          <p:nvPr/>
        </p:nvSpPr>
        <p:spPr>
          <a:xfrm>
            <a:off x="7454902" y="2134559"/>
            <a:ext cx="1962105" cy="19654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A352806-9F69-D84C-82BC-3FF4C0DA0409}"/>
              </a:ext>
            </a:extLst>
          </p:cNvPr>
          <p:cNvSpPr/>
          <p:nvPr/>
        </p:nvSpPr>
        <p:spPr bwMode="auto">
          <a:xfrm>
            <a:off x="7534654" y="2708835"/>
            <a:ext cx="1680538" cy="87555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fontAlgn="base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Courier"/>
                <a:ea typeface="Times New Roman" panose="02020603050405020304" pitchFamily="18" charset="0"/>
                <a:cs typeface="Times New Roman" panose="02020603050405020304" pitchFamily="18" charset="0"/>
              </a:rPr>
              <a:t>TAAA</a:t>
            </a:r>
            <a:endParaRPr lang="en-US" sz="14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Courier"/>
                <a:ea typeface="Times New Roman" panose="02020603050405020304" pitchFamily="18" charset="0"/>
                <a:cs typeface="Times New Roman" panose="02020603050405020304" pitchFamily="18" charset="0"/>
              </a:rPr>
              <a:t>ATTTCT</a:t>
            </a:r>
            <a:r>
              <a:rPr lang="en-US" sz="2000" dirty="0">
                <a:solidFill>
                  <a:srgbClr val="CC3300"/>
                </a:solidFill>
                <a:latin typeface="Courier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latin typeface="Courier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9DF7A38-CD64-6C44-A82D-BE79AD0204C1}"/>
              </a:ext>
            </a:extLst>
          </p:cNvPr>
          <p:cNvSpPr/>
          <p:nvPr/>
        </p:nvSpPr>
        <p:spPr>
          <a:xfrm>
            <a:off x="7452974" y="4217317"/>
            <a:ext cx="1965960" cy="1965960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77621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niPCR bio Template PPT 080719_Apertura copia copy 24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239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1160" y="263525"/>
            <a:ext cx="10819476" cy="1325563"/>
          </a:xfrm>
        </p:spPr>
        <p:txBody>
          <a:bodyPr/>
          <a:lstStyle/>
          <a:p>
            <a:r>
              <a:rPr lang="en-US" dirty="0"/>
              <a:t>The Polymerase Chain Reaction</a:t>
            </a:r>
          </a:p>
        </p:txBody>
      </p:sp>
      <p:sp>
        <p:nvSpPr>
          <p:cNvPr id="8" name="Text Placeholder 4"/>
          <p:cNvSpPr txBox="1">
            <a:spLocks/>
          </p:cNvSpPr>
          <p:nvPr/>
        </p:nvSpPr>
        <p:spPr>
          <a:xfrm>
            <a:off x="390525" y="1578207"/>
            <a:ext cx="5809384" cy="58864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D0103A"/>
                </a:solidFill>
                <a:latin typeface="Helvetica"/>
                <a:ea typeface="+mn-ea"/>
                <a:cs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Find and replicate a specific DNA target</a:t>
            </a:r>
          </a:p>
        </p:txBody>
      </p:sp>
    </p:spTree>
    <p:extLst>
      <p:ext uri="{BB962C8B-B14F-4D97-AF65-F5344CB8AC3E}">
        <p14:creationId xmlns:p14="http://schemas.microsoft.com/office/powerpoint/2010/main" val="13038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3DF6FEC-4A7E-2C45-9EF5-A17B5FE4A465}"/>
              </a:ext>
            </a:extLst>
          </p:cNvPr>
          <p:cNvSpPr/>
          <p:nvPr/>
        </p:nvSpPr>
        <p:spPr bwMode="auto">
          <a:xfrm>
            <a:off x="4859146" y="4251637"/>
            <a:ext cx="1526097" cy="87555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fontAlgn="base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Courier"/>
                <a:ea typeface="Times New Roman" panose="02020603050405020304" pitchFamily="18" charset="0"/>
                <a:cs typeface="Times New Roman" panose="02020603050405020304" pitchFamily="18" charset="0"/>
              </a:rPr>
              <a:t>TAAA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Courier"/>
                <a:ea typeface="Times New Roman" panose="02020603050405020304" pitchFamily="18" charset="0"/>
                <a:cs typeface="Courier"/>
              </a:rPr>
              <a:t>ATTTCTAG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8B08685-0D7B-4365-A784-5C68A5AEC1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50"/>
          <a:stretch/>
        </p:blipFill>
        <p:spPr>
          <a:xfrm rot="5400000">
            <a:off x="3529930" y="3457245"/>
            <a:ext cx="273393" cy="2457064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1619E78-7119-4AD7-8621-75C756A2FD1B}"/>
              </a:ext>
            </a:extLst>
          </p:cNvPr>
          <p:cNvSpPr/>
          <p:nvPr/>
        </p:nvSpPr>
        <p:spPr>
          <a:xfrm>
            <a:off x="4830794" y="3730046"/>
            <a:ext cx="1915445" cy="1919667"/>
          </a:xfrm>
          <a:prstGeom prst="ellipse">
            <a:avLst/>
          </a:prstGeom>
          <a:noFill/>
          <a:ln>
            <a:solidFill>
              <a:srgbClr val="F898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BE28662-EC89-46DF-B82E-1E25FC0C8C8C}"/>
              </a:ext>
            </a:extLst>
          </p:cNvPr>
          <p:cNvGrpSpPr/>
          <p:nvPr/>
        </p:nvGrpSpPr>
        <p:grpSpPr>
          <a:xfrm>
            <a:off x="5330916" y="4256399"/>
            <a:ext cx="3766601" cy="875552"/>
            <a:chOff x="4954996" y="2651715"/>
            <a:chExt cx="3766601" cy="875552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F6A6E069-5E41-4EE4-9914-6E8B34FCD0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1184"/>
            <a:stretch/>
          </p:blipFill>
          <p:spPr>
            <a:xfrm rot="5400000">
              <a:off x="7356368" y="1852561"/>
              <a:ext cx="273393" cy="2457064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42BBACF-53F9-4DC1-A807-EA15B0130531}"/>
                </a:ext>
              </a:extLst>
            </p:cNvPr>
            <p:cNvSpPr/>
            <p:nvPr/>
          </p:nvSpPr>
          <p:spPr bwMode="auto">
            <a:xfrm>
              <a:off x="4954996" y="2651715"/>
              <a:ext cx="1407703" cy="87555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stealth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fontAlgn="base">
                <a:spcBef>
                  <a:spcPts val="0"/>
                </a:spcBef>
              </a:pPr>
              <a:r>
                <a:rPr lang="en-US" sz="2000" dirty="0">
                  <a:latin typeface="Courier"/>
                  <a:ea typeface="Times New Roman" panose="02020603050405020304" pitchFamily="18" charset="0"/>
                  <a:cs typeface="Courier"/>
                </a:rPr>
                <a:t> GATCTACT</a:t>
              </a:r>
            </a:p>
            <a:p>
              <a:pPr marL="0" marR="0" fontAlgn="base">
                <a:spcBef>
                  <a:spcPts val="0"/>
                </a:spcBef>
              </a:pPr>
              <a:r>
                <a:rPr lang="en-US" sz="2000" dirty="0">
                  <a:latin typeface="Courier"/>
                  <a:ea typeface="Times New Roman" panose="02020603050405020304" pitchFamily="18" charset="0"/>
                  <a:cs typeface="Courier"/>
                </a:rPr>
                <a:t>     ATGA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Restriction enzymes</a:t>
            </a:r>
            <a:endParaRPr lang="en-US" sz="36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629357-063B-8049-A4F8-498444668B2F}"/>
              </a:ext>
            </a:extLst>
          </p:cNvPr>
          <p:cNvSpPr/>
          <p:nvPr/>
        </p:nvSpPr>
        <p:spPr bwMode="auto">
          <a:xfrm>
            <a:off x="5316060" y="4323803"/>
            <a:ext cx="932688" cy="778446"/>
          </a:xfrm>
          <a:prstGeom prst="rect">
            <a:avLst/>
          </a:prstGeom>
          <a:noFill/>
          <a:ln w="19050" cap="flat" cmpd="sng" algn="ctr">
            <a:solidFill>
              <a:schemeClr val="tx2"/>
            </a:solidFill>
            <a:prstDash val="dot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EC549A5-1F8C-4FC3-AF98-954A026B5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3919883">
            <a:off x="5796990" y="5143590"/>
            <a:ext cx="1231274" cy="738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F86E6C2E-3B07-4F6D-9ED2-DBB51E1794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0525" y="1643697"/>
            <a:ext cx="10515600" cy="598488"/>
          </a:xfrm>
        </p:spPr>
        <p:txBody>
          <a:bodyPr/>
          <a:lstStyle/>
          <a:p>
            <a:r>
              <a:rPr lang="en-US" dirty="0"/>
              <a:t>Recognize specific DNA sequences and cut the DNA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1CA39A3-7412-467C-BEBD-06A5C7BF17AD}"/>
              </a:ext>
            </a:extLst>
          </p:cNvPr>
          <p:cNvSpPr/>
          <p:nvPr/>
        </p:nvSpPr>
        <p:spPr>
          <a:xfrm>
            <a:off x="1840764" y="2312307"/>
            <a:ext cx="2762295" cy="954107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>
                <a:ln w="12700">
                  <a:noFill/>
                  <a:prstDash val="solid"/>
                </a:ln>
                <a:solidFill>
                  <a:srgbClr val="00286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5’…AGATCT…3’</a:t>
            </a:r>
          </a:p>
          <a:p>
            <a:pPr algn="ctr"/>
            <a:r>
              <a:rPr lang="en-US" sz="2800" cap="none" spc="0" dirty="0">
                <a:ln w="12700">
                  <a:noFill/>
                  <a:prstDash val="solid"/>
                </a:ln>
                <a:solidFill>
                  <a:srgbClr val="00286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3’…TCTAGA…5’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19A34A-5AB2-4748-8D97-FE41C560F4D9}"/>
              </a:ext>
            </a:extLst>
          </p:cNvPr>
          <p:cNvSpPr txBox="1"/>
          <p:nvPr/>
        </p:nvSpPr>
        <p:spPr>
          <a:xfrm>
            <a:off x="853439" y="2508316"/>
            <a:ext cx="1189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>
                <a:solidFill>
                  <a:srgbClr val="00286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Bgl</a:t>
            </a:r>
            <a:r>
              <a:rPr lang="en-US" sz="2400" dirty="0" err="1">
                <a:solidFill>
                  <a:srgbClr val="002869"/>
                </a:solidFill>
                <a:latin typeface="Bookman Old Style" panose="02050604050505020204" pitchFamily="18" charset="0"/>
                <a:cs typeface="Helvetica" panose="020B0604020202020204" pitchFamily="34" charset="0"/>
              </a:rPr>
              <a:t>II</a:t>
            </a:r>
            <a:endParaRPr lang="en-US" sz="2400" dirty="0">
              <a:solidFill>
                <a:srgbClr val="002869"/>
              </a:solidFill>
              <a:latin typeface="Bookman Old Style" panose="02050604050505020204" pitchFamily="18" charset="0"/>
              <a:cs typeface="Helvetica" panose="020B0604020202020204" pitchFamily="34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CDCA82B-C53B-4CBD-B9DC-AD4F73FFB1E8}"/>
              </a:ext>
            </a:extLst>
          </p:cNvPr>
          <p:cNvGrpSpPr/>
          <p:nvPr/>
        </p:nvGrpSpPr>
        <p:grpSpPr>
          <a:xfrm>
            <a:off x="2788444" y="2325130"/>
            <a:ext cx="869156" cy="891827"/>
            <a:chOff x="2788444" y="2325130"/>
            <a:chExt cx="869156" cy="891827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25C31A9-814D-4D11-8FED-CCFF8C94BEB0}"/>
                </a:ext>
              </a:extLst>
            </p:cNvPr>
            <p:cNvCxnSpPr/>
            <p:nvPr/>
          </p:nvCxnSpPr>
          <p:spPr>
            <a:xfrm>
              <a:off x="2788444" y="2325130"/>
              <a:ext cx="0" cy="459468"/>
            </a:xfrm>
            <a:prstGeom prst="line">
              <a:avLst/>
            </a:prstGeom>
            <a:ln w="28575">
              <a:solidFill>
                <a:srgbClr val="CA10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697D8DC-41BA-4D7F-8E08-2B64C026F362}"/>
                </a:ext>
              </a:extLst>
            </p:cNvPr>
            <p:cNvCxnSpPr/>
            <p:nvPr/>
          </p:nvCxnSpPr>
          <p:spPr>
            <a:xfrm>
              <a:off x="3657600" y="2757489"/>
              <a:ext cx="0" cy="459468"/>
            </a:xfrm>
            <a:prstGeom prst="line">
              <a:avLst/>
            </a:prstGeom>
            <a:ln w="28575">
              <a:solidFill>
                <a:srgbClr val="CA10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5808082-24B4-4B5D-888F-F687DAD744F4}"/>
                </a:ext>
              </a:extLst>
            </p:cNvPr>
            <p:cNvCxnSpPr>
              <a:cxnSpLocks/>
            </p:cNvCxnSpPr>
            <p:nvPr/>
          </p:nvCxnSpPr>
          <p:spPr>
            <a:xfrm>
              <a:off x="2788444" y="2771775"/>
              <a:ext cx="869156" cy="0"/>
            </a:xfrm>
            <a:prstGeom prst="line">
              <a:avLst/>
            </a:prstGeom>
            <a:ln w="28575">
              <a:solidFill>
                <a:srgbClr val="CA10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0378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0.20612 0.00139 " pathEditMode="relative" rAng="0" ptsTypes="AA">
                                      <p:cBhvr>
                                        <p:cTn id="3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9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4" grpId="0" animBg="1"/>
      <p:bldP spid="44" grpId="1" animBg="1"/>
      <p:bldP spid="24" grpId="0" animBg="1"/>
      <p:bldP spid="24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28B08685-0D7B-4365-A784-5C68A5AEC1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863063" y="1852561"/>
            <a:ext cx="273393" cy="245706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7AF8283-BCDE-4610-90AD-72B2375940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048591" y="3862890"/>
            <a:ext cx="273393" cy="245706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D6234F4-8A7B-42C2-A38C-B7DA9F5056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863063" y="3862889"/>
            <a:ext cx="273393" cy="24570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PCR-RFLP  </a:t>
            </a:r>
            <a:endParaRPr lang="en-US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1F9F36-DAD1-924A-9716-8CB112426E30}"/>
              </a:ext>
            </a:extLst>
          </p:cNvPr>
          <p:cNvSpPr txBox="1"/>
          <p:nvPr/>
        </p:nvSpPr>
        <p:spPr>
          <a:xfrm>
            <a:off x="99712" y="2177885"/>
            <a:ext cx="2629246" cy="707886"/>
          </a:xfrm>
          <a:prstGeom prst="rect">
            <a:avLst/>
          </a:prstGeom>
          <a:noFill/>
        </p:spPr>
        <p:txBody>
          <a:bodyPr wrap="none" tIns="91440" bIns="91440" rtlCol="0">
            <a:spAutoFit/>
          </a:bodyPr>
          <a:lstStyle/>
          <a:p>
            <a:r>
              <a:rPr lang="en-US" b="1" i="1" dirty="0">
                <a:latin typeface="Helvetica" pitchFamily="2" charset="0"/>
                <a:cs typeface="Arial" panose="020B0604020202020204" pitchFamily="34" charset="0"/>
              </a:rPr>
              <a:t>C. </a:t>
            </a:r>
            <a:r>
              <a:rPr lang="en-US" b="1" i="1" dirty="0" err="1">
                <a:latin typeface="Helvetica" pitchFamily="2" charset="0"/>
                <a:cs typeface="Arial" panose="020B0604020202020204" pitchFamily="34" charset="0"/>
              </a:rPr>
              <a:t>Crossleyi</a:t>
            </a:r>
            <a:endParaRPr lang="en-US" b="1" i="1" dirty="0"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1600" b="1" dirty="0">
                <a:latin typeface="Helvetica" pitchFamily="2" charset="0"/>
                <a:cs typeface="Arial" panose="020B0604020202020204" pitchFamily="34" charset="0"/>
              </a:rPr>
              <a:t>(furry-eared dwarf lemur)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66E78A-4AE0-4D46-97D9-30D0980D7B70}"/>
              </a:ext>
            </a:extLst>
          </p:cNvPr>
          <p:cNvSpPr/>
          <p:nvPr/>
        </p:nvSpPr>
        <p:spPr bwMode="auto">
          <a:xfrm>
            <a:off x="4193666" y="4659681"/>
            <a:ext cx="1903128" cy="87555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fontAlgn="base">
              <a:spcBef>
                <a:spcPts val="0"/>
              </a:spcBef>
              <a:spcAft>
                <a:spcPts val="0"/>
              </a:spcAft>
            </a:pPr>
            <a:r>
              <a:rPr lang="en-US" sz="2000" b="0" dirty="0">
                <a:latin typeface="Courier"/>
                <a:ea typeface="Times New Roman" panose="02020603050405020304" pitchFamily="18" charset="0"/>
                <a:cs typeface="Courier"/>
              </a:rPr>
              <a:t>TAAAGACCTATT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spcBef>
                <a:spcPts val="0"/>
              </a:spcBef>
              <a:spcAft>
                <a:spcPts val="0"/>
              </a:spcAft>
            </a:pPr>
            <a:r>
              <a:rPr lang="en-US" sz="2000" b="0" dirty="0">
                <a:latin typeface="Courier"/>
                <a:ea typeface="Times New Roman" panose="02020603050405020304" pitchFamily="18" charset="0"/>
                <a:cs typeface="Courier"/>
              </a:rPr>
              <a:t>ATTTCTGGATAA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E7170C-BC79-2B42-9FCC-29CB4B700ED4}"/>
              </a:ext>
            </a:extLst>
          </p:cNvPr>
          <p:cNvSpPr/>
          <p:nvPr/>
        </p:nvSpPr>
        <p:spPr>
          <a:xfrm>
            <a:off x="8085954" y="446119"/>
            <a:ext cx="2762296" cy="954107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>
                <a:ln w="12700">
                  <a:noFill/>
                  <a:prstDash val="solid"/>
                </a:ln>
                <a:latin typeface="Courier New" panose="02070309020205020404" pitchFamily="49" charset="0"/>
                <a:cs typeface="Courier New" panose="02070309020205020404" pitchFamily="49" charset="0"/>
              </a:rPr>
              <a:t>5’…</a:t>
            </a:r>
            <a:r>
              <a:rPr lang="en-US" sz="2800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AGATCT</a:t>
            </a:r>
            <a:r>
              <a:rPr lang="en-US" sz="2800" dirty="0">
                <a:ln w="12700">
                  <a:noFill/>
                  <a:prstDash val="solid"/>
                </a:ln>
                <a:latin typeface="Courier New" panose="02070309020205020404" pitchFamily="49" charset="0"/>
                <a:cs typeface="Courier New" panose="02070309020205020404" pitchFamily="49" charset="0"/>
              </a:rPr>
              <a:t>…3’</a:t>
            </a:r>
          </a:p>
          <a:p>
            <a:pPr algn="ctr"/>
            <a:r>
              <a:rPr lang="en-US" sz="2800" cap="none" spc="0" dirty="0">
                <a:ln w="12700">
                  <a:noFill/>
                  <a:prstDash val="solid"/>
                </a:ln>
                <a:latin typeface="Courier New" panose="02070309020205020404" pitchFamily="49" charset="0"/>
                <a:cs typeface="Courier New" panose="02070309020205020404" pitchFamily="49" charset="0"/>
              </a:rPr>
              <a:t>3’…TCTAGA…5’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629357-063B-8049-A4F8-498444668B2F}"/>
              </a:ext>
            </a:extLst>
          </p:cNvPr>
          <p:cNvSpPr/>
          <p:nvPr/>
        </p:nvSpPr>
        <p:spPr bwMode="auto">
          <a:xfrm>
            <a:off x="4642993" y="2712705"/>
            <a:ext cx="932688" cy="778446"/>
          </a:xfrm>
          <a:prstGeom prst="rect">
            <a:avLst/>
          </a:prstGeom>
          <a:noFill/>
          <a:ln w="19050" cap="flat" cmpd="sng" algn="ctr">
            <a:solidFill>
              <a:schemeClr val="tx2"/>
            </a:solidFill>
            <a:prstDash val="dot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F85E5D5-96D9-DC4C-8A88-117D8A2BAEE6}"/>
              </a:ext>
            </a:extLst>
          </p:cNvPr>
          <p:cNvSpPr/>
          <p:nvPr/>
        </p:nvSpPr>
        <p:spPr bwMode="auto">
          <a:xfrm>
            <a:off x="4642993" y="4733841"/>
            <a:ext cx="932307" cy="763078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dot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912C74-6539-9F44-AA43-8E7CED3176BF}"/>
              </a:ext>
            </a:extLst>
          </p:cNvPr>
          <p:cNvSpPr txBox="1"/>
          <p:nvPr/>
        </p:nvSpPr>
        <p:spPr>
          <a:xfrm>
            <a:off x="99712" y="4503008"/>
            <a:ext cx="2300630" cy="461665"/>
          </a:xfrm>
          <a:prstGeom prst="rect">
            <a:avLst/>
          </a:prstGeom>
          <a:noFill/>
        </p:spPr>
        <p:txBody>
          <a:bodyPr wrap="none" tIns="91440" bIns="91440" rtlCol="0">
            <a:spAutoFit/>
          </a:bodyPr>
          <a:lstStyle/>
          <a:p>
            <a:r>
              <a:rPr lang="en-US" sz="1800" b="1" dirty="0">
                <a:latin typeface="Helvetica" pitchFamily="2" charset="0"/>
                <a:cs typeface="Arial" panose="020B0604020202020204" pitchFamily="34" charset="0"/>
              </a:rPr>
              <a:t>Other dwarf lemurs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F86E6C2E-3B07-4F6D-9ED2-DBB51E1794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0525" y="1643697"/>
            <a:ext cx="10515600" cy="598488"/>
          </a:xfrm>
        </p:spPr>
        <p:txBody>
          <a:bodyPr/>
          <a:lstStyle/>
          <a:p>
            <a:r>
              <a:rPr lang="en-US" dirty="0"/>
              <a:t>Restriction fragment length polymorphism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1619E78-7119-4AD7-8621-75C756A2FD1B}"/>
              </a:ext>
            </a:extLst>
          </p:cNvPr>
          <p:cNvSpPr/>
          <p:nvPr/>
        </p:nvSpPr>
        <p:spPr>
          <a:xfrm>
            <a:off x="4113915" y="2077439"/>
            <a:ext cx="1962105" cy="19654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DF6FEC-4A7E-2C45-9EF5-A17B5FE4A465}"/>
              </a:ext>
            </a:extLst>
          </p:cNvPr>
          <p:cNvSpPr/>
          <p:nvPr/>
        </p:nvSpPr>
        <p:spPr bwMode="auto">
          <a:xfrm>
            <a:off x="4193667" y="2651715"/>
            <a:ext cx="1680538" cy="87555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fontAlgn="base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Courier"/>
                <a:ea typeface="Times New Roman" panose="02020603050405020304" pitchFamily="18" charset="0"/>
                <a:cs typeface="Times New Roman" panose="02020603050405020304" pitchFamily="18" charset="0"/>
              </a:rPr>
              <a:t>TAAA</a:t>
            </a:r>
            <a:endParaRPr lang="en-US" sz="14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Courier"/>
                <a:ea typeface="Times New Roman" panose="02020603050405020304" pitchFamily="18" charset="0"/>
                <a:cs typeface="Times New Roman" panose="02020603050405020304" pitchFamily="18" charset="0"/>
              </a:rPr>
              <a:t>ATTTCTAG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BE28662-EC89-46DF-B82E-1E25FC0C8C8C}"/>
              </a:ext>
            </a:extLst>
          </p:cNvPr>
          <p:cNvGrpSpPr/>
          <p:nvPr/>
        </p:nvGrpSpPr>
        <p:grpSpPr>
          <a:xfrm>
            <a:off x="4807608" y="2658065"/>
            <a:ext cx="3609187" cy="875552"/>
            <a:chOff x="4788558" y="2651715"/>
            <a:chExt cx="3609187" cy="875552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F6A6E069-5E41-4EE4-9914-6E8B34FCD0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7032516" y="1852561"/>
              <a:ext cx="273393" cy="2457064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42BBACF-53F9-4DC1-A807-EA15B0130531}"/>
                </a:ext>
              </a:extLst>
            </p:cNvPr>
            <p:cNvSpPr/>
            <p:nvPr/>
          </p:nvSpPr>
          <p:spPr bwMode="auto">
            <a:xfrm>
              <a:off x="4788558" y="2651715"/>
              <a:ext cx="1295930" cy="87555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stealth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fontAlgn="base">
                <a:spcBef>
                  <a:spcPts val="0"/>
                </a:spcBef>
              </a:pPr>
              <a:r>
                <a:rPr lang="en-US" sz="2000" dirty="0">
                  <a:latin typeface="Courier"/>
                  <a:ea typeface="Times New Roman" panose="02020603050405020304" pitchFamily="18" charset="0"/>
                  <a:cs typeface="Courier"/>
                </a:rPr>
                <a:t>GATCTACT      </a:t>
              </a:r>
            </a:p>
            <a:p>
              <a:pPr marL="0" marR="0" fontAlgn="base">
                <a:spcBef>
                  <a:spcPts val="0"/>
                </a:spcBef>
              </a:pPr>
              <a:r>
                <a:rPr lang="en-US" sz="2000" dirty="0">
                  <a:latin typeface="Courier"/>
                  <a:ea typeface="Times New Roman" panose="02020603050405020304" pitchFamily="18" charset="0"/>
                  <a:cs typeface="Courier"/>
                </a:rPr>
                <a:t>    ATGA</a:t>
              </a:r>
            </a:p>
          </p:txBody>
        </p:sp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id="{8D9EA705-FA4C-47F4-B144-8F21BEAD9544}"/>
              </a:ext>
            </a:extLst>
          </p:cNvPr>
          <p:cNvSpPr/>
          <p:nvPr/>
        </p:nvSpPr>
        <p:spPr>
          <a:xfrm>
            <a:off x="4111987" y="4160197"/>
            <a:ext cx="1965960" cy="1965960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2">
            <a:extLst>
              <a:ext uri="{FF2B5EF4-FFF2-40B4-BE49-F238E27FC236}">
                <a16:creationId xmlns:a16="http://schemas.microsoft.com/office/drawing/2014/main" id="{8F90C8D9-04BC-4605-8B8B-777CBFAB4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3919883">
            <a:off x="4801624" y="5557460"/>
            <a:ext cx="1231274" cy="738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912D71C-9A27-4C26-9EBB-6DB749AFE018}"/>
              </a:ext>
            </a:extLst>
          </p:cNvPr>
          <p:cNvSpPr/>
          <p:nvPr/>
        </p:nvSpPr>
        <p:spPr>
          <a:xfrm>
            <a:off x="6963563" y="692339"/>
            <a:ext cx="8386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err="1">
                <a:solidFill>
                  <a:schemeClr val="tx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Bgl</a:t>
            </a:r>
            <a:r>
              <a:rPr lang="en-US" sz="2400" dirty="0" err="1">
                <a:solidFill>
                  <a:schemeClr val="tx2"/>
                </a:solidFill>
                <a:latin typeface="Bookman Old Style" panose="02050604050505020204" pitchFamily="18" charset="0"/>
                <a:cs typeface="Helvetica" panose="020B0604020202020204" pitchFamily="34" charset="0"/>
              </a:rPr>
              <a:t>II</a:t>
            </a:r>
            <a:endParaRPr lang="en-US" sz="2400" dirty="0">
              <a:solidFill>
                <a:schemeClr val="tx2"/>
              </a:solidFill>
              <a:latin typeface="Bookman Old Style" panose="02050604050505020204" pitchFamily="18" charset="0"/>
              <a:cs typeface="Helvetica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EC549A5-1F8C-4FC3-AF98-954A026B5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3919883">
            <a:off x="4732091" y="3563326"/>
            <a:ext cx="1231274" cy="738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007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11111E-6 L 0.20612 0.00139 " pathEditMode="relative" rAng="0" ptsTypes="AA">
                                      <p:cBhvr>
                                        <p:cTn id="2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9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 animBg="1"/>
      <p:bldP spid="25" grpId="1" animBg="1"/>
      <p:bldP spid="44" grpId="0" animBg="1"/>
      <p:bldP spid="3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C37D9-AD03-484D-AD46-7DC52D75E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 review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55DBAF7-8CB2-428A-8115-EDADABAE16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2129" y="2124016"/>
            <a:ext cx="5649172" cy="166806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2928F42-F5D1-4E51-8DC4-A37D906DC263}"/>
              </a:ext>
            </a:extLst>
          </p:cNvPr>
          <p:cNvCxnSpPr/>
          <p:nvPr/>
        </p:nvCxnSpPr>
        <p:spPr>
          <a:xfrm>
            <a:off x="5499195" y="1959828"/>
            <a:ext cx="0" cy="504825"/>
          </a:xfrm>
          <a:prstGeom prst="line">
            <a:avLst/>
          </a:prstGeom>
          <a:ln w="38100">
            <a:solidFill>
              <a:srgbClr val="CA103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1BCA8424-F975-4415-B4ED-B9CEDAC334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956" y="4779589"/>
            <a:ext cx="3297408" cy="16680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E36DE12-9B0C-4EEF-BEB1-BF69FCC23DE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397" y="5635146"/>
            <a:ext cx="2351764" cy="166806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7FD1A0C-0C16-430E-8ED7-57BC6AA4807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4043994"/>
            <a:ext cx="5649172" cy="16680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C61DC574-D814-4BB6-BA5B-047B72014A21}"/>
              </a:ext>
            </a:extLst>
          </p:cNvPr>
          <p:cNvSpPr txBox="1"/>
          <p:nvPr/>
        </p:nvSpPr>
        <p:spPr>
          <a:xfrm>
            <a:off x="7861301" y="1999021"/>
            <a:ext cx="28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1200 bp DNA fragment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AB70069-D9C6-4F12-AEE0-6AFE1316186A}"/>
              </a:ext>
            </a:extLst>
          </p:cNvPr>
          <p:cNvSpPr txBox="1"/>
          <p:nvPr/>
        </p:nvSpPr>
        <p:spPr>
          <a:xfrm>
            <a:off x="5272858" y="1525148"/>
            <a:ext cx="1447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latin typeface="Helvetica" panose="020B0604020202020204" pitchFamily="34" charset="0"/>
                <a:cs typeface="Helvetica" panose="020B0604020202020204" pitchFamily="34" charset="0"/>
              </a:rPr>
              <a:t>BglII</a:t>
            </a:r>
            <a:r>
              <a:rPr lang="en-US" i="1" dirty="0">
                <a:latin typeface="Helvetica" panose="020B0604020202020204" pitchFamily="34" charset="0"/>
                <a:cs typeface="Helvetica" panose="020B0604020202020204" pitchFamily="34" charset="0"/>
              </a:rPr>
              <a:t> c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ut site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87CE20C-AF0B-498F-8374-FDD53BC6D23E}"/>
              </a:ext>
            </a:extLst>
          </p:cNvPr>
          <p:cNvCxnSpPr>
            <a:cxnSpLocks/>
          </p:cNvCxnSpPr>
          <p:nvPr/>
        </p:nvCxnSpPr>
        <p:spPr>
          <a:xfrm flipH="1">
            <a:off x="2876542" y="2464653"/>
            <a:ext cx="984294" cy="160832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EE6391D3-C32C-446E-BDF1-9792E221D21B}"/>
              </a:ext>
            </a:extLst>
          </p:cNvPr>
          <p:cNvCxnSpPr>
            <a:cxnSpLocks/>
          </p:cNvCxnSpPr>
          <p:nvPr/>
        </p:nvCxnSpPr>
        <p:spPr>
          <a:xfrm>
            <a:off x="5272858" y="2464653"/>
            <a:ext cx="581011" cy="98211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41C18389-AB06-4CF8-A58D-E6C70D06B674}"/>
              </a:ext>
            </a:extLst>
          </p:cNvPr>
          <p:cNvSpPr txBox="1"/>
          <p:nvPr/>
        </p:nvSpPr>
        <p:spPr>
          <a:xfrm>
            <a:off x="6749366" y="2778463"/>
            <a:ext cx="353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Restriction enzyme will NOT cut DNA from other species of lemur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87C4655-1746-4089-9E80-1BC1AACB5EBD}"/>
              </a:ext>
            </a:extLst>
          </p:cNvPr>
          <p:cNvSpPr txBox="1"/>
          <p:nvPr/>
        </p:nvSpPr>
        <p:spPr>
          <a:xfrm>
            <a:off x="7645401" y="3693515"/>
            <a:ext cx="28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1200 bp DNA fragment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B16F204-FB87-4226-ADDC-3A565237F099}"/>
              </a:ext>
            </a:extLst>
          </p:cNvPr>
          <p:cNvSpPr txBox="1"/>
          <p:nvPr/>
        </p:nvSpPr>
        <p:spPr>
          <a:xfrm>
            <a:off x="140215" y="2866559"/>
            <a:ext cx="28245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Restriction enzyme will cut DNA from </a:t>
            </a:r>
            <a:r>
              <a:rPr lang="en-US" i="1" dirty="0">
                <a:latin typeface="Helvetica" panose="020B0604020202020204" pitchFamily="34" charset="0"/>
                <a:cs typeface="Helvetica" panose="020B0604020202020204" pitchFamily="34" charset="0"/>
              </a:rPr>
              <a:t>C. </a:t>
            </a:r>
            <a:r>
              <a:rPr lang="en-US" i="1" dirty="0" err="1">
                <a:latin typeface="Helvetica" panose="020B0604020202020204" pitchFamily="34" charset="0"/>
                <a:cs typeface="Helvetica" panose="020B0604020202020204" pitchFamily="34" charset="0"/>
              </a:rPr>
              <a:t>crossleyi</a:t>
            </a:r>
            <a:endParaRPr lang="en-US" i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(furry-eared dwarf lemur)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D41F5BF-7F04-44B3-81E4-591ABADA9DB3}"/>
              </a:ext>
            </a:extLst>
          </p:cNvPr>
          <p:cNvSpPr txBox="1"/>
          <p:nvPr/>
        </p:nvSpPr>
        <p:spPr>
          <a:xfrm>
            <a:off x="776883" y="4420324"/>
            <a:ext cx="28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700 bp DNA fragment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6F6BB2F-CD3A-49BB-8075-A8D463AFDFE2}"/>
              </a:ext>
            </a:extLst>
          </p:cNvPr>
          <p:cNvSpPr txBox="1"/>
          <p:nvPr/>
        </p:nvSpPr>
        <p:spPr>
          <a:xfrm>
            <a:off x="715928" y="5293741"/>
            <a:ext cx="28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500 bp DNA fragment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334BBC-302C-B341-9AA1-9A254F6B16CF}"/>
              </a:ext>
            </a:extLst>
          </p:cNvPr>
          <p:cNvSpPr/>
          <p:nvPr/>
        </p:nvSpPr>
        <p:spPr>
          <a:xfrm>
            <a:off x="6749366" y="4604990"/>
            <a:ext cx="41573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Helvetica" pitchFamily="2" charset="0"/>
                <a:cs typeface="Arial" panose="020B0604020202020204" pitchFamily="34" charset="0"/>
              </a:rPr>
              <a:t>Based on morphology,  likely </a:t>
            </a:r>
            <a:r>
              <a:rPr lang="en-US" i="1" dirty="0">
                <a:latin typeface="Helvetica" pitchFamily="2" charset="0"/>
                <a:cs typeface="Arial" panose="020B0604020202020204" pitchFamily="34" charset="0"/>
              </a:rPr>
              <a:t>C. </a:t>
            </a:r>
            <a:r>
              <a:rPr lang="en-US" i="1" dirty="0" err="1">
                <a:latin typeface="Helvetica" pitchFamily="2" charset="0"/>
                <a:cs typeface="Arial" panose="020B0604020202020204" pitchFamily="34" charset="0"/>
              </a:rPr>
              <a:t>sibreei</a:t>
            </a:r>
            <a:endParaRPr lang="en-US" i="1" dirty="0">
              <a:latin typeface="Helvetica" pitchFamily="2" charset="0"/>
              <a:cs typeface="Arial" panose="020B0604020202020204" pitchFamily="34" charset="0"/>
            </a:endParaRPr>
          </a:p>
          <a:p>
            <a:pPr algn="r"/>
            <a:r>
              <a:rPr lang="en-US" dirty="0">
                <a:latin typeface="Helvetica" pitchFamily="2" charset="0"/>
                <a:cs typeface="Arial" panose="020B0604020202020204" pitchFamily="34" charset="0"/>
              </a:rPr>
              <a:t>(</a:t>
            </a:r>
            <a:r>
              <a:rPr lang="en-US" dirty="0" err="1">
                <a:latin typeface="Helvetica" pitchFamily="2" charset="0"/>
                <a:cs typeface="Arial" panose="020B0604020202020204" pitchFamily="34" charset="0"/>
              </a:rPr>
              <a:t>Subree’s</a:t>
            </a:r>
            <a:r>
              <a:rPr lang="en-US" dirty="0">
                <a:latin typeface="Helvetica" pitchFamily="2" charset="0"/>
                <a:cs typeface="Arial" panose="020B0604020202020204" pitchFamily="34" charset="0"/>
              </a:rPr>
              <a:t> dwarf lemur)</a:t>
            </a:r>
            <a:endParaRPr lang="en-US" i="1" dirty="0">
              <a:latin typeface="Helvetic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69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5" grpId="0"/>
      <p:bldP spid="57" grpId="0"/>
      <p:bldP spid="59" grpId="0"/>
      <p:bldP spid="60" grpId="0"/>
      <p:bldP spid="61" grpId="0"/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1C79851F-F41B-D140-AF36-8DA57ECA0C0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22BAB9-74B9-4B72-9A4D-151E0914F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Agarose gel electrophoresis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6A42F5-857C-4A93-947A-06FCB972A56F}"/>
              </a:ext>
            </a:extLst>
          </p:cNvPr>
          <p:cNvSpPr/>
          <p:nvPr/>
        </p:nvSpPr>
        <p:spPr>
          <a:xfrm>
            <a:off x="5391578" y="4062859"/>
            <a:ext cx="564356" cy="785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8F950F-3A17-42F8-AD25-2D68D4FAF6D0}"/>
              </a:ext>
            </a:extLst>
          </p:cNvPr>
          <p:cNvSpPr/>
          <p:nvPr/>
        </p:nvSpPr>
        <p:spPr>
          <a:xfrm>
            <a:off x="4743537" y="2684325"/>
            <a:ext cx="471949" cy="8230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5FCFD8-941E-4676-8448-8363FCB22FB6}"/>
              </a:ext>
            </a:extLst>
          </p:cNvPr>
          <p:cNvSpPr/>
          <p:nvPr/>
        </p:nvSpPr>
        <p:spPr>
          <a:xfrm>
            <a:off x="4787489" y="3664319"/>
            <a:ext cx="471949" cy="1649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F74FE20-131D-4792-A6B5-4401204BB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745" y="2447436"/>
            <a:ext cx="574189" cy="45719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889D239A-15CB-4A83-899C-2467B8710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745" y="3302349"/>
            <a:ext cx="574189" cy="45719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971205AE-FB65-46DC-8DE7-62ACCED9D8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745" y="2900139"/>
            <a:ext cx="574189" cy="45719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369D2D9A-725D-4B51-9FF6-4AD8C7D50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744" y="3736106"/>
            <a:ext cx="574189" cy="45719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C79972-9D93-4564-A0A4-4AEAD1EF4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744" y="4086494"/>
            <a:ext cx="574189" cy="45719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38259F-36B1-4AEC-B06E-BDC3E3778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744" y="4449212"/>
            <a:ext cx="574189" cy="45719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1" name="Text Box 19">
            <a:extLst>
              <a:ext uri="{FF2B5EF4-FFF2-40B4-BE49-F238E27FC236}">
                <a16:creationId xmlns:a16="http://schemas.microsoft.com/office/drawing/2014/main" id="{84A77086-DA23-4195-9CE6-F77BCCA1B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2940" y="4350462"/>
            <a:ext cx="472993" cy="1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100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3" name="Text Box 20">
            <a:extLst>
              <a:ext uri="{FF2B5EF4-FFF2-40B4-BE49-F238E27FC236}">
                <a16:creationId xmlns:a16="http://schemas.microsoft.com/office/drawing/2014/main" id="{81CFD7AC-136D-4E4D-9E4E-0EB4EE585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4090" y="3956688"/>
            <a:ext cx="472993" cy="1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200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5" name="Text Box 22">
            <a:extLst>
              <a:ext uri="{FF2B5EF4-FFF2-40B4-BE49-F238E27FC236}">
                <a16:creationId xmlns:a16="http://schemas.microsoft.com/office/drawing/2014/main" id="{48F6FC5E-622A-4A45-91A3-52CB5962B5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4090" y="3605940"/>
            <a:ext cx="472993" cy="1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300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7" name="Text Box 23">
            <a:extLst>
              <a:ext uri="{FF2B5EF4-FFF2-40B4-BE49-F238E27FC236}">
                <a16:creationId xmlns:a16="http://schemas.microsoft.com/office/drawing/2014/main" id="{BEB0A3B7-96A7-4EC4-A70A-79C18F0D2A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2078" y="3158621"/>
            <a:ext cx="472993" cy="1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500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9" name="Text Box 24">
            <a:extLst>
              <a:ext uri="{FF2B5EF4-FFF2-40B4-BE49-F238E27FC236}">
                <a16:creationId xmlns:a16="http://schemas.microsoft.com/office/drawing/2014/main" id="{DC49D66E-8B6F-463B-AACA-90DF0D6695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3537" y="2317753"/>
            <a:ext cx="571534" cy="1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1,200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1" name="Text Box 23">
            <a:extLst>
              <a:ext uri="{FF2B5EF4-FFF2-40B4-BE49-F238E27FC236}">
                <a16:creationId xmlns:a16="http://schemas.microsoft.com/office/drawing/2014/main" id="{65D34E44-EBEE-47A4-8DC1-6BD0D1C2C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2078" y="2791203"/>
            <a:ext cx="472993" cy="116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700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3" name="Rectangle 12">
            <a:extLst>
              <a:ext uri="{FF2B5EF4-FFF2-40B4-BE49-F238E27FC236}">
                <a16:creationId xmlns:a16="http://schemas.microsoft.com/office/drawing/2014/main" id="{D0067BCC-8979-48F3-9CFF-266B681039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302348"/>
            <a:ext cx="574189" cy="45719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5" name="Rectangle 12">
            <a:extLst>
              <a:ext uri="{FF2B5EF4-FFF2-40B4-BE49-F238E27FC236}">
                <a16:creationId xmlns:a16="http://schemas.microsoft.com/office/drawing/2014/main" id="{178B4B52-46EE-44FF-AEE8-F3877A895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2907962"/>
            <a:ext cx="574189" cy="45719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7" name="Rectangle 8">
            <a:extLst>
              <a:ext uri="{FF2B5EF4-FFF2-40B4-BE49-F238E27FC236}">
                <a16:creationId xmlns:a16="http://schemas.microsoft.com/office/drawing/2014/main" id="{81D5B15E-920A-4CD1-91F6-780EC6BA8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6685" y="2444432"/>
            <a:ext cx="574189" cy="45719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15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17" grpId="0" animBg="1"/>
      <p:bldP spid="19" grpId="0" animBg="1"/>
      <p:bldP spid="21" grpId="0"/>
      <p:bldP spid="23" grpId="0"/>
      <p:bldP spid="25" grpId="0"/>
      <p:bldP spid="27" grpId="0"/>
      <p:bldP spid="29" grpId="0"/>
      <p:bldP spid="31" grpId="0"/>
      <p:bldP spid="33" grpId="0" animBg="1"/>
      <p:bldP spid="35" grpId="0" animBg="1"/>
      <p:bldP spid="3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08D19-EC9A-421B-A171-C70CE6871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look at the gel!</a:t>
            </a:r>
          </a:p>
        </p:txBody>
      </p:sp>
    </p:spTree>
    <p:extLst>
      <p:ext uri="{BB962C8B-B14F-4D97-AF65-F5344CB8AC3E}">
        <p14:creationId xmlns:p14="http://schemas.microsoft.com/office/powerpoint/2010/main" val="59718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AB8517D-A68F-514F-91D1-B46920AEB33A}"/>
              </a:ext>
            </a:extLst>
          </p:cNvPr>
          <p:cNvSpPr/>
          <p:nvPr/>
        </p:nvSpPr>
        <p:spPr>
          <a:xfrm>
            <a:off x="7244862" y="0"/>
            <a:ext cx="4947138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30 min lemur.mov" descr="30 min lemur.mov">
            <a:hlinkClick r:id="" action="ppaction://media"/>
            <a:extLst>
              <a:ext uri="{FF2B5EF4-FFF2-40B4-BE49-F238E27FC236}">
                <a16:creationId xmlns:a16="http://schemas.microsoft.com/office/drawing/2014/main" id="{AF3E0D10-2347-4245-9A02-DDF3993384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74619" y="0"/>
            <a:ext cx="385762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EB20F1-BC15-4E15-B8D3-3044BDD19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look at the gel!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4CB8F73A-8B35-4E58-AFF2-585A639293A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9529" y="1390862"/>
            <a:ext cx="1431257" cy="159689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5564070A-9D1D-4E4F-BF01-04D240A78E2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900" y="3052935"/>
            <a:ext cx="1308092" cy="159689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B5E8CE7-F793-4FB8-A9D5-054924E719B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1003" y="1390862"/>
            <a:ext cx="1312339" cy="159689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A4289BD-64AE-4911-881E-BC30DFB1113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077" y="1390862"/>
            <a:ext cx="1095739" cy="159689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8BF73C4-3591-4931-98B6-B63820A3418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7678" y="4715008"/>
            <a:ext cx="1019293" cy="159689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27FD402-A6C4-4322-A8EA-959C900D939B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7484" y="4715008"/>
            <a:ext cx="1087245" cy="159689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9C69EFC-C2EC-4F6C-8327-8DF1614DAE54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3856" y="3052935"/>
            <a:ext cx="993811" cy="159689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70A741C7-051B-D042-A012-36948697892F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3700" y="3048766"/>
            <a:ext cx="993811" cy="159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13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B20F1-BC15-4E15-B8D3-3044BDD19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Results!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935CB0CA-E743-41BA-99C3-F9B6BA241E5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3700" y="3048766"/>
            <a:ext cx="993811" cy="159689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CB8F73A-8B35-4E58-AFF2-585A639293A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9529" y="1390862"/>
            <a:ext cx="1431257" cy="159689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5564070A-9D1D-4E4F-BF01-04D240A78E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900" y="3052935"/>
            <a:ext cx="1308092" cy="159689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B5E8CE7-F793-4FB8-A9D5-054924E719B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1003" y="1390862"/>
            <a:ext cx="1312339" cy="159689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A4289BD-64AE-4911-881E-BC30DFB1113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077" y="1390862"/>
            <a:ext cx="1095739" cy="159689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8BF73C4-3591-4931-98B6-B63820A3418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7678" y="4715008"/>
            <a:ext cx="1019293" cy="159689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27FD402-A6C4-4322-A8EA-959C900D939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7484" y="4715008"/>
            <a:ext cx="1087245" cy="159689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9C69EFC-C2EC-4F6C-8327-8DF1614DAE5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3856" y="3052935"/>
            <a:ext cx="993811" cy="1596892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620E15F-2F33-8244-A79E-05E5310B556A}"/>
              </a:ext>
            </a:extLst>
          </p:cNvPr>
          <p:cNvSpPr/>
          <p:nvPr/>
        </p:nvSpPr>
        <p:spPr>
          <a:xfrm>
            <a:off x="7245018" y="0"/>
            <a:ext cx="4947138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90708EA3-7E54-1A4A-AFDB-4ABFC0EFB630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4619" y="0"/>
            <a:ext cx="3857625" cy="685800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0234700C-0362-D143-92EB-A15ADBADEC5E}"/>
              </a:ext>
            </a:extLst>
          </p:cNvPr>
          <p:cNvSpPr txBox="1"/>
          <p:nvPr/>
        </p:nvSpPr>
        <p:spPr>
          <a:xfrm rot="18729620">
            <a:off x="10991788" y="92729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Rudolpho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A15A68D-D82E-4644-8DAE-E127E8DFC188}"/>
              </a:ext>
            </a:extLst>
          </p:cNvPr>
          <p:cNvSpPr txBox="1"/>
          <p:nvPr/>
        </p:nvSpPr>
        <p:spPr>
          <a:xfrm rot="18729620">
            <a:off x="8076361" y="92729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Alicia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0A0F6E9-8146-E449-BAB3-34D13B2BA3EC}"/>
              </a:ext>
            </a:extLst>
          </p:cNvPr>
          <p:cNvSpPr txBox="1"/>
          <p:nvPr/>
        </p:nvSpPr>
        <p:spPr>
          <a:xfrm rot="18729620">
            <a:off x="8492851" y="92729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Bema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43CDDE6-8C6D-0849-B7A8-8760731F704B}"/>
              </a:ext>
            </a:extLst>
          </p:cNvPr>
          <p:cNvSpPr txBox="1"/>
          <p:nvPr/>
        </p:nvSpPr>
        <p:spPr>
          <a:xfrm rot="18729620">
            <a:off x="8909341" y="92729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Garafa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75BC28F-DEDE-3A41-87DC-50FEDF49708A}"/>
              </a:ext>
            </a:extLst>
          </p:cNvPr>
          <p:cNvSpPr txBox="1"/>
          <p:nvPr/>
        </p:nvSpPr>
        <p:spPr>
          <a:xfrm rot="18729620">
            <a:off x="9325831" y="92729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Ihary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DA45D7D-A4F7-2B4A-B1EB-00EFB0190542}"/>
              </a:ext>
            </a:extLst>
          </p:cNvPr>
          <p:cNvSpPr txBox="1"/>
          <p:nvPr/>
        </p:nvSpPr>
        <p:spPr>
          <a:xfrm rot="18729620">
            <a:off x="9742321" y="92729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Malala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6F825EC-C7E2-BF49-84A5-F021D8545352}"/>
              </a:ext>
            </a:extLst>
          </p:cNvPr>
          <p:cNvSpPr txBox="1"/>
          <p:nvPr/>
        </p:nvSpPr>
        <p:spPr>
          <a:xfrm rot="18729620">
            <a:off x="10158811" y="92729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Mbola</a:t>
            </a:r>
            <a:endParaRPr lang="en-US" sz="1400" dirty="0">
              <a:solidFill>
                <a:schemeClr val="bg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93FD26F-7582-0249-B2BB-E14CF9C7DD05}"/>
              </a:ext>
            </a:extLst>
          </p:cNvPr>
          <p:cNvSpPr txBox="1"/>
          <p:nvPr/>
        </p:nvSpPr>
        <p:spPr>
          <a:xfrm rot="18729620">
            <a:off x="10575301" y="92729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Razafy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F3A9B73-93DB-AC40-91B1-6804F30F7CD7}"/>
              </a:ext>
            </a:extLst>
          </p:cNvPr>
          <p:cNvSpPr txBox="1"/>
          <p:nvPr/>
        </p:nvSpPr>
        <p:spPr>
          <a:xfrm rot="18729620">
            <a:off x="7659870" y="927289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Ladder</a:t>
            </a:r>
          </a:p>
        </p:txBody>
      </p:sp>
      <p:sp>
        <p:nvSpPr>
          <p:cNvPr id="56" name="Text Box 19">
            <a:extLst>
              <a:ext uri="{FF2B5EF4-FFF2-40B4-BE49-F238E27FC236}">
                <a16:creationId xmlns:a16="http://schemas.microsoft.com/office/drawing/2014/main" id="{2D63034D-BFE9-8D45-A734-7A053A67A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8906" y="3104512"/>
            <a:ext cx="472993" cy="1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100</a:t>
            </a:r>
          </a:p>
        </p:txBody>
      </p:sp>
      <p:sp>
        <p:nvSpPr>
          <p:cNvPr id="57" name="Text Box 20">
            <a:extLst>
              <a:ext uri="{FF2B5EF4-FFF2-40B4-BE49-F238E27FC236}">
                <a16:creationId xmlns:a16="http://schemas.microsoft.com/office/drawing/2014/main" id="{AA4B7EB7-BB5A-1648-9E61-E49748063E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8906" y="2948679"/>
            <a:ext cx="472993" cy="1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200</a:t>
            </a:r>
          </a:p>
        </p:txBody>
      </p:sp>
      <p:sp>
        <p:nvSpPr>
          <p:cNvPr id="58" name="Text Box 22">
            <a:extLst>
              <a:ext uri="{FF2B5EF4-FFF2-40B4-BE49-F238E27FC236}">
                <a16:creationId xmlns:a16="http://schemas.microsoft.com/office/drawing/2014/main" id="{DEE62FAA-620C-AF4B-92F1-C44E98CE4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8906" y="2825060"/>
            <a:ext cx="472993" cy="1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300</a:t>
            </a:r>
          </a:p>
        </p:txBody>
      </p:sp>
      <p:sp>
        <p:nvSpPr>
          <p:cNvPr id="59" name="Text Box 23">
            <a:extLst>
              <a:ext uri="{FF2B5EF4-FFF2-40B4-BE49-F238E27FC236}">
                <a16:creationId xmlns:a16="http://schemas.microsoft.com/office/drawing/2014/main" id="{69B03552-93EE-C648-802F-3A536FD48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8906" y="2682568"/>
            <a:ext cx="472993" cy="1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500</a:t>
            </a:r>
          </a:p>
        </p:txBody>
      </p:sp>
      <p:sp>
        <p:nvSpPr>
          <p:cNvPr id="60" name="Text Box 24">
            <a:extLst>
              <a:ext uri="{FF2B5EF4-FFF2-40B4-BE49-F238E27FC236}">
                <a16:creationId xmlns:a16="http://schemas.microsoft.com/office/drawing/2014/main" id="{94E32C15-5455-7E41-B371-EAF9DF04B6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0365" y="2381757"/>
            <a:ext cx="571534" cy="1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1,200</a:t>
            </a:r>
          </a:p>
        </p:txBody>
      </p:sp>
      <p:sp>
        <p:nvSpPr>
          <p:cNvPr id="61" name="Text Box 23">
            <a:extLst>
              <a:ext uri="{FF2B5EF4-FFF2-40B4-BE49-F238E27FC236}">
                <a16:creationId xmlns:a16="http://schemas.microsoft.com/office/drawing/2014/main" id="{9BE2986B-EC2A-5A4C-975D-A8422B5C7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8906" y="2562952"/>
            <a:ext cx="472993" cy="142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700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31CC2FE-CCA4-DE48-8807-4E09D6A869EC}"/>
              </a:ext>
            </a:extLst>
          </p:cNvPr>
          <p:cNvSpPr txBox="1"/>
          <p:nvPr/>
        </p:nvSpPr>
        <p:spPr>
          <a:xfrm>
            <a:off x="7245019" y="3991274"/>
            <a:ext cx="4972508" cy="1477328"/>
          </a:xfrm>
          <a:prstGeom prst="rect">
            <a:avLst/>
          </a:prstGeom>
          <a:solidFill>
            <a:schemeClr val="bg2">
              <a:lumMod val="75000"/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2 bands (500 &amp; 700 bp) – </a:t>
            </a:r>
            <a:r>
              <a:rPr lang="en-US" i="1" dirty="0">
                <a:solidFill>
                  <a:schemeClr val="bg2"/>
                </a:solidFill>
              </a:rPr>
              <a:t>C. </a:t>
            </a:r>
            <a:r>
              <a:rPr lang="en-US" i="1" dirty="0" err="1">
                <a:solidFill>
                  <a:schemeClr val="bg2"/>
                </a:solidFill>
              </a:rPr>
              <a:t>crossleyi</a:t>
            </a:r>
            <a:endParaRPr lang="en-US" i="1" dirty="0">
              <a:solidFill>
                <a:schemeClr val="bg2"/>
              </a:solidFill>
            </a:endParaRPr>
          </a:p>
          <a:p>
            <a:pPr algn="r"/>
            <a:r>
              <a:rPr lang="en-US" i="1" dirty="0">
                <a:solidFill>
                  <a:schemeClr val="bg2"/>
                </a:solidFill>
              </a:rPr>
              <a:t>	</a:t>
            </a:r>
            <a:r>
              <a:rPr lang="en-US" dirty="0">
                <a:solidFill>
                  <a:schemeClr val="bg2"/>
                </a:solidFill>
              </a:rPr>
              <a:t>(furry-eared dwarf lemur)</a:t>
            </a:r>
          </a:p>
          <a:p>
            <a:pPr algn="r"/>
            <a:endParaRPr lang="en-US" i="1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1 band (1200 bp) – Other/</a:t>
            </a:r>
            <a:r>
              <a:rPr lang="en-US" i="1" dirty="0">
                <a:solidFill>
                  <a:schemeClr val="bg2"/>
                </a:solidFill>
              </a:rPr>
              <a:t>C. </a:t>
            </a:r>
            <a:r>
              <a:rPr lang="en-US" i="1" dirty="0" err="1">
                <a:solidFill>
                  <a:schemeClr val="bg2"/>
                </a:solidFill>
              </a:rPr>
              <a:t>sibreei</a:t>
            </a:r>
            <a:endParaRPr lang="en-US" i="1" dirty="0">
              <a:solidFill>
                <a:schemeClr val="bg2"/>
              </a:solidFill>
            </a:endParaRPr>
          </a:p>
          <a:p>
            <a:pPr algn="r"/>
            <a:r>
              <a:rPr lang="en-US" dirty="0">
                <a:solidFill>
                  <a:schemeClr val="bg2"/>
                </a:solidFill>
              </a:rPr>
              <a:t>(</a:t>
            </a:r>
            <a:r>
              <a:rPr lang="en-US" dirty="0" err="1">
                <a:solidFill>
                  <a:schemeClr val="bg2"/>
                </a:solidFill>
              </a:rPr>
              <a:t>Sibree’s</a:t>
            </a:r>
            <a:r>
              <a:rPr lang="en-US" dirty="0">
                <a:solidFill>
                  <a:schemeClr val="bg2"/>
                </a:solidFill>
              </a:rPr>
              <a:t> Dwarf lemur)</a:t>
            </a:r>
            <a:endParaRPr lang="en-US" i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63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81481E-6 L 0.18295 -0.07153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41" y="-3588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7037E-7 L 0.14805 0.17106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96" y="8542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96296E-6 L 0.07591 0.18079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9" y="9028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81481E-6 L -0.01302 -0.03334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1" y="-1667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07407E-6 L -0.04375 0.0176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" y="88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96296E-6 L -0.00599 0.03287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9" y="1644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96296E-6 L -0.02917 0.01991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8" y="995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07407E-6 L -0.14727 -0.00069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70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8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Oval 72">
            <a:extLst>
              <a:ext uri="{FF2B5EF4-FFF2-40B4-BE49-F238E27FC236}">
                <a16:creationId xmlns:a16="http://schemas.microsoft.com/office/drawing/2014/main" id="{82321593-B7E7-4755-ACB4-B2C1C6861D96}"/>
              </a:ext>
            </a:extLst>
          </p:cNvPr>
          <p:cNvSpPr/>
          <p:nvPr/>
        </p:nvSpPr>
        <p:spPr>
          <a:xfrm>
            <a:off x="-114136" y="884096"/>
            <a:ext cx="3887656" cy="5309320"/>
          </a:xfrm>
          <a:prstGeom prst="ellipse">
            <a:avLst/>
          </a:prstGeom>
          <a:solidFill>
            <a:srgbClr val="CC3300">
              <a:alpha val="1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C330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85BF5A5-6158-414A-A119-9B9037E589A3}"/>
              </a:ext>
            </a:extLst>
          </p:cNvPr>
          <p:cNvSpPr/>
          <p:nvPr/>
        </p:nvSpPr>
        <p:spPr>
          <a:xfrm>
            <a:off x="3645561" y="2381757"/>
            <a:ext cx="3430664" cy="3701903"/>
          </a:xfrm>
          <a:prstGeom prst="ellipse">
            <a:avLst/>
          </a:prstGeom>
          <a:solidFill>
            <a:schemeClr val="accent6">
              <a:lumMod val="50000"/>
              <a:alpha val="1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214BD6A-F3AA-42B0-B572-09855468731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4367" y="2630554"/>
            <a:ext cx="1431257" cy="15968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EB20F1-BC15-4E15-B8D3-3044BDD19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Results!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935CB0CA-E743-41BA-99C3-F9B6BA241E5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0011" y="4224724"/>
            <a:ext cx="993811" cy="159689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5564070A-9D1D-4E4F-BF01-04D240A78E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74079"/>
            <a:ext cx="1308092" cy="159689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B5E8CE7-F793-4FB8-A9D5-054924E719B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3819" y="1527960"/>
            <a:ext cx="1312339" cy="159689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A4289BD-64AE-4911-881E-BC30DFB1113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518" y="1616797"/>
            <a:ext cx="1095739" cy="159689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27FD402-A6C4-4322-A8EA-959C900D939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6552" y="4224724"/>
            <a:ext cx="1087245" cy="159689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9C69EFC-C2EC-4F6C-8327-8DF1614DAE5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2019" y="3048766"/>
            <a:ext cx="993811" cy="159689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B6AF140-89E4-46CE-AE4C-8135C9AE9A9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745" y="4486768"/>
            <a:ext cx="1019293" cy="1596892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723558D-7ED3-5A4C-B711-35FF68A0C0BB}"/>
              </a:ext>
            </a:extLst>
          </p:cNvPr>
          <p:cNvSpPr/>
          <p:nvPr/>
        </p:nvSpPr>
        <p:spPr>
          <a:xfrm>
            <a:off x="7245018" y="0"/>
            <a:ext cx="4947138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8DA3F81-EBD7-9842-8A5A-905EBBF3C0C7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4619" y="0"/>
            <a:ext cx="3857625" cy="68580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1B09AC5-9E2E-2248-ADF9-F7C1D19AF5C7}"/>
              </a:ext>
            </a:extLst>
          </p:cNvPr>
          <p:cNvSpPr txBox="1"/>
          <p:nvPr/>
        </p:nvSpPr>
        <p:spPr>
          <a:xfrm rot="18729620">
            <a:off x="10991788" y="92729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Rudolpho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3E0D592-4E72-8A46-BA8D-A5F82290FFFE}"/>
              </a:ext>
            </a:extLst>
          </p:cNvPr>
          <p:cNvSpPr txBox="1"/>
          <p:nvPr/>
        </p:nvSpPr>
        <p:spPr>
          <a:xfrm rot="18729620">
            <a:off x="8076361" y="92729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Alicia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EF407BC-5E9D-2F4A-A67D-658B97E3BDBF}"/>
              </a:ext>
            </a:extLst>
          </p:cNvPr>
          <p:cNvSpPr txBox="1"/>
          <p:nvPr/>
        </p:nvSpPr>
        <p:spPr>
          <a:xfrm rot="18729620">
            <a:off x="8492851" y="92729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Bema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1EF6188-5F41-744B-A10D-AA881829E7E3}"/>
              </a:ext>
            </a:extLst>
          </p:cNvPr>
          <p:cNvSpPr txBox="1"/>
          <p:nvPr/>
        </p:nvSpPr>
        <p:spPr>
          <a:xfrm rot="18729620">
            <a:off x="8909341" y="92729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Garafa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9428A8E-0B86-AD49-8F6F-C54EAB0DFC75}"/>
              </a:ext>
            </a:extLst>
          </p:cNvPr>
          <p:cNvSpPr txBox="1"/>
          <p:nvPr/>
        </p:nvSpPr>
        <p:spPr>
          <a:xfrm rot="18729620">
            <a:off x="9325831" y="92729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Ihary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D596E53-B2B7-804C-AFB9-289079815C4A}"/>
              </a:ext>
            </a:extLst>
          </p:cNvPr>
          <p:cNvSpPr txBox="1"/>
          <p:nvPr/>
        </p:nvSpPr>
        <p:spPr>
          <a:xfrm rot="18729620">
            <a:off x="9742321" y="92729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Malala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2BE577E-7A4C-0142-B689-2858706CDE5C}"/>
              </a:ext>
            </a:extLst>
          </p:cNvPr>
          <p:cNvSpPr txBox="1"/>
          <p:nvPr/>
        </p:nvSpPr>
        <p:spPr>
          <a:xfrm rot="18729620">
            <a:off x="10158811" y="92729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Mbola</a:t>
            </a:r>
            <a:endParaRPr lang="en-US" sz="1400" dirty="0">
              <a:solidFill>
                <a:schemeClr val="bg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B04B632-2A78-B541-B354-D009673CA8F9}"/>
              </a:ext>
            </a:extLst>
          </p:cNvPr>
          <p:cNvSpPr txBox="1"/>
          <p:nvPr/>
        </p:nvSpPr>
        <p:spPr>
          <a:xfrm rot="18729620">
            <a:off x="10575301" y="92729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Razafy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43113F8-A7A5-2E4A-A87C-EFCCE1E5EC95}"/>
              </a:ext>
            </a:extLst>
          </p:cNvPr>
          <p:cNvSpPr txBox="1"/>
          <p:nvPr/>
        </p:nvSpPr>
        <p:spPr>
          <a:xfrm rot="18729620">
            <a:off x="7659870" y="927289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Ladder</a:t>
            </a:r>
          </a:p>
        </p:txBody>
      </p:sp>
      <p:sp>
        <p:nvSpPr>
          <p:cNvPr id="38" name="Text Box 19">
            <a:extLst>
              <a:ext uri="{FF2B5EF4-FFF2-40B4-BE49-F238E27FC236}">
                <a16:creationId xmlns:a16="http://schemas.microsoft.com/office/drawing/2014/main" id="{17EC46EA-6249-C648-826E-D6E8E32816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8906" y="3104512"/>
            <a:ext cx="472993" cy="1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100</a:t>
            </a:r>
          </a:p>
        </p:txBody>
      </p:sp>
      <p:sp>
        <p:nvSpPr>
          <p:cNvPr id="40" name="Text Box 20">
            <a:extLst>
              <a:ext uri="{FF2B5EF4-FFF2-40B4-BE49-F238E27FC236}">
                <a16:creationId xmlns:a16="http://schemas.microsoft.com/office/drawing/2014/main" id="{789D3269-E240-8D42-9996-23F235CC2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8906" y="2948679"/>
            <a:ext cx="472993" cy="1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200</a:t>
            </a:r>
          </a:p>
        </p:txBody>
      </p:sp>
      <p:sp>
        <p:nvSpPr>
          <p:cNvPr id="44" name="Text Box 22">
            <a:extLst>
              <a:ext uri="{FF2B5EF4-FFF2-40B4-BE49-F238E27FC236}">
                <a16:creationId xmlns:a16="http://schemas.microsoft.com/office/drawing/2014/main" id="{27A68800-9535-AF48-8CC2-65FE0F4476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8906" y="2825060"/>
            <a:ext cx="472993" cy="1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300</a:t>
            </a:r>
          </a:p>
        </p:txBody>
      </p:sp>
      <p:sp>
        <p:nvSpPr>
          <p:cNvPr id="47" name="Text Box 23">
            <a:extLst>
              <a:ext uri="{FF2B5EF4-FFF2-40B4-BE49-F238E27FC236}">
                <a16:creationId xmlns:a16="http://schemas.microsoft.com/office/drawing/2014/main" id="{9B442FFA-3E48-A24D-8A01-1A69BAE057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8906" y="2682568"/>
            <a:ext cx="472993" cy="1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500</a:t>
            </a:r>
          </a:p>
        </p:txBody>
      </p:sp>
      <p:sp>
        <p:nvSpPr>
          <p:cNvPr id="48" name="Text Box 24">
            <a:extLst>
              <a:ext uri="{FF2B5EF4-FFF2-40B4-BE49-F238E27FC236}">
                <a16:creationId xmlns:a16="http://schemas.microsoft.com/office/drawing/2014/main" id="{3F2E0CF4-D811-4746-BF72-73CCCBF0B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0365" y="2381757"/>
            <a:ext cx="571534" cy="1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1,200</a:t>
            </a:r>
          </a:p>
        </p:txBody>
      </p:sp>
      <p:sp>
        <p:nvSpPr>
          <p:cNvPr id="49" name="Text Box 23">
            <a:extLst>
              <a:ext uri="{FF2B5EF4-FFF2-40B4-BE49-F238E27FC236}">
                <a16:creationId xmlns:a16="http://schemas.microsoft.com/office/drawing/2014/main" id="{FBD87655-D270-994A-A2AF-79B45F33D4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8906" y="2562952"/>
            <a:ext cx="472993" cy="142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700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455CE6C-6B53-9F4D-B4CB-C5DFC3C389ED}"/>
              </a:ext>
            </a:extLst>
          </p:cNvPr>
          <p:cNvSpPr txBox="1"/>
          <p:nvPr/>
        </p:nvSpPr>
        <p:spPr>
          <a:xfrm>
            <a:off x="7245019" y="3991274"/>
            <a:ext cx="4972508" cy="1477328"/>
          </a:xfrm>
          <a:prstGeom prst="rect">
            <a:avLst/>
          </a:prstGeom>
          <a:solidFill>
            <a:schemeClr val="bg2">
              <a:lumMod val="75000"/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2 bands (500 &amp; 700 bp) – </a:t>
            </a:r>
            <a:r>
              <a:rPr lang="en-US" i="1" dirty="0">
                <a:solidFill>
                  <a:schemeClr val="bg2"/>
                </a:solidFill>
              </a:rPr>
              <a:t>C. </a:t>
            </a:r>
            <a:r>
              <a:rPr lang="en-US" i="1" dirty="0" err="1">
                <a:solidFill>
                  <a:schemeClr val="bg2"/>
                </a:solidFill>
              </a:rPr>
              <a:t>crossleyi</a:t>
            </a:r>
            <a:endParaRPr lang="en-US" i="1" dirty="0">
              <a:solidFill>
                <a:schemeClr val="bg2"/>
              </a:solidFill>
            </a:endParaRPr>
          </a:p>
          <a:p>
            <a:pPr algn="r"/>
            <a:r>
              <a:rPr lang="en-US" i="1" dirty="0">
                <a:solidFill>
                  <a:schemeClr val="bg2"/>
                </a:solidFill>
              </a:rPr>
              <a:t>	</a:t>
            </a:r>
            <a:r>
              <a:rPr lang="en-US" dirty="0">
                <a:solidFill>
                  <a:schemeClr val="bg2"/>
                </a:solidFill>
              </a:rPr>
              <a:t>(furry-eared dwarf lemur)</a:t>
            </a:r>
          </a:p>
          <a:p>
            <a:pPr algn="r"/>
            <a:endParaRPr lang="en-US" i="1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1 band (1200 bp) – Other/</a:t>
            </a:r>
            <a:r>
              <a:rPr lang="en-US" i="1" dirty="0">
                <a:solidFill>
                  <a:schemeClr val="bg2"/>
                </a:solidFill>
              </a:rPr>
              <a:t>C. </a:t>
            </a:r>
            <a:r>
              <a:rPr lang="en-US" i="1" dirty="0" err="1">
                <a:solidFill>
                  <a:schemeClr val="bg2"/>
                </a:solidFill>
              </a:rPr>
              <a:t>sibreei</a:t>
            </a:r>
            <a:endParaRPr lang="en-US" i="1" dirty="0">
              <a:solidFill>
                <a:schemeClr val="bg2"/>
              </a:solidFill>
            </a:endParaRPr>
          </a:p>
          <a:p>
            <a:pPr algn="r"/>
            <a:r>
              <a:rPr lang="en-US" dirty="0">
                <a:solidFill>
                  <a:schemeClr val="bg2"/>
                </a:solidFill>
              </a:rPr>
              <a:t>(</a:t>
            </a:r>
            <a:r>
              <a:rPr lang="en-US" dirty="0" err="1">
                <a:solidFill>
                  <a:schemeClr val="bg2"/>
                </a:solidFill>
              </a:rPr>
              <a:t>Sibree’s</a:t>
            </a:r>
            <a:r>
              <a:rPr lang="en-US" dirty="0">
                <a:solidFill>
                  <a:schemeClr val="bg2"/>
                </a:solidFill>
              </a:rPr>
              <a:t> Dwarf lemur)</a:t>
            </a:r>
            <a:endParaRPr lang="en-US" i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03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1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7214BD6A-F3AA-42B0-B572-09855468731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4367" y="2630554"/>
            <a:ext cx="1431257" cy="15968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EB20F1-BC15-4E15-B8D3-3044BDD19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Results!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935CB0CA-E743-41BA-99C3-F9B6BA241E5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0011" y="4224724"/>
            <a:ext cx="993811" cy="159689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5564070A-9D1D-4E4F-BF01-04D240A78E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61616"/>
            <a:ext cx="1308092" cy="159689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B5E8CE7-F793-4FB8-A9D5-054924E719B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3819" y="1515497"/>
            <a:ext cx="1312339" cy="159689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A4289BD-64AE-4911-881E-BC30DFB1113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518" y="1604334"/>
            <a:ext cx="1095739" cy="159689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27FD402-A6C4-4322-A8EA-959C900D939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6552" y="4224724"/>
            <a:ext cx="1087245" cy="159689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9C69EFC-C2EC-4F6C-8327-8DF1614DAE5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2019" y="3036303"/>
            <a:ext cx="993811" cy="159689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B6AF140-89E4-46CE-AE4C-8135C9AE9A9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745" y="4474305"/>
            <a:ext cx="1019293" cy="1596892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9F179808-D478-7641-80AD-CBA13081954A}"/>
              </a:ext>
            </a:extLst>
          </p:cNvPr>
          <p:cNvSpPr txBox="1"/>
          <p:nvPr/>
        </p:nvSpPr>
        <p:spPr>
          <a:xfrm>
            <a:off x="1348745" y="1296909"/>
            <a:ext cx="44519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A10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C. </a:t>
            </a:r>
            <a:r>
              <a:rPr lang="en-US" sz="2800" i="1" dirty="0" err="1">
                <a:solidFill>
                  <a:srgbClr val="CA10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crossleyi</a:t>
            </a:r>
            <a:endParaRPr lang="en-US" sz="2800" i="1" dirty="0">
              <a:solidFill>
                <a:srgbClr val="CA103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2800" dirty="0">
                <a:solidFill>
                  <a:srgbClr val="CA10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Furry-eared dwarf lemur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56BC558-89F1-AA4B-B81C-403843084037}"/>
              </a:ext>
            </a:extLst>
          </p:cNvPr>
          <p:cNvSpPr txBox="1"/>
          <p:nvPr/>
        </p:nvSpPr>
        <p:spPr>
          <a:xfrm>
            <a:off x="7796208" y="1270699"/>
            <a:ext cx="37642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A10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C. </a:t>
            </a:r>
            <a:r>
              <a:rPr lang="en-US" sz="2800" i="1" dirty="0" err="1">
                <a:solidFill>
                  <a:srgbClr val="CA10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sibreei</a:t>
            </a:r>
            <a:endParaRPr lang="en-US" sz="2800" i="1" dirty="0">
              <a:solidFill>
                <a:srgbClr val="CA103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2800" dirty="0" err="1">
                <a:solidFill>
                  <a:srgbClr val="CA10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Sibree’s</a:t>
            </a:r>
            <a:r>
              <a:rPr lang="en-US" sz="2800" dirty="0">
                <a:solidFill>
                  <a:srgbClr val="CA10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dwarf lemur</a:t>
            </a:r>
          </a:p>
        </p:txBody>
      </p:sp>
    </p:spTree>
    <p:extLst>
      <p:ext uri="{BB962C8B-B14F-4D97-AF65-F5344CB8AC3E}">
        <p14:creationId xmlns:p14="http://schemas.microsoft.com/office/powerpoint/2010/main" val="98339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1.11022E-16 L 0.03308 0.010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4" y="50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81481E-6 L 0.06718 -0.0543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9" y="-273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96296E-6 L 0.15351 0.1611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69" y="805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5.55112E-17 L 0.19154 0.14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70" y="740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7.40741E-7 L 0.06758 0.2196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72" y="1097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 L 0.33138 -0.0152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63" y="-76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32058 -0.0046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29" y="-23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59259E-6 L 0.37552 -0.0155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76" y="-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B6C3C-8B87-4E54-A805-C9C6381C3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RE-DISCOVERED A SPECIES!!!!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3C1067-6ACB-3545-AB96-036C4CCF9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2994" y="1848240"/>
            <a:ext cx="3243353" cy="36186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8B2D8B-4648-B140-B862-7B592ECF3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095" y="2470860"/>
            <a:ext cx="2252062" cy="36186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C09742E-EE4F-DB4D-8992-539E38C83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9184" y="2470859"/>
            <a:ext cx="2463792" cy="361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47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638FF-D437-46C4-A607-D977D2451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the end of the story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84B7AF-2CA2-4C76-B284-EBC313F89F8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168" y="1935003"/>
            <a:ext cx="4637195" cy="347789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8D329C-0C27-4FBE-BA16-B2663083945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6049" y="3126105"/>
            <a:ext cx="5138532" cy="385389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CD81BF-7D97-40CC-9445-4D6183E3AE9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3334" y="209550"/>
            <a:ext cx="5138532" cy="384491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848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FE4C99-2038-4BB3-95F5-0B4AE3B3C7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Analyze trap data to evaluate trends over time.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156C68-5530-436B-A3DC-81350DE3D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Trapping success by year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F62D985-25D6-4BC7-8D19-D07E759AA8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969309"/>
              </p:ext>
            </p:extLst>
          </p:nvPr>
        </p:nvGraphicFramePr>
        <p:xfrm>
          <a:off x="2301170" y="1942941"/>
          <a:ext cx="4544130" cy="38672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0441">
                  <a:extLst>
                    <a:ext uri="{9D8B030D-6E8A-4147-A177-3AD203B41FA5}">
                      <a16:colId xmlns:a16="http://schemas.microsoft.com/office/drawing/2014/main" val="1256156441"/>
                    </a:ext>
                  </a:extLst>
                </a:gridCol>
                <a:gridCol w="1819888">
                  <a:extLst>
                    <a:ext uri="{9D8B030D-6E8A-4147-A177-3AD203B41FA5}">
                      <a16:colId xmlns:a16="http://schemas.microsoft.com/office/drawing/2014/main" val="3047933532"/>
                    </a:ext>
                  </a:extLst>
                </a:gridCol>
                <a:gridCol w="1753801">
                  <a:extLst>
                    <a:ext uri="{9D8B030D-6E8A-4147-A177-3AD203B41FA5}">
                      <a16:colId xmlns:a16="http://schemas.microsoft.com/office/drawing/2014/main" val="622588240"/>
                    </a:ext>
                  </a:extLst>
                </a:gridCol>
              </a:tblGrid>
              <a:tr h="8305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D73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Year</a:t>
                      </a:r>
                      <a:endParaRPr lang="en-US" sz="1600" dirty="0">
                        <a:solidFill>
                          <a:srgbClr val="002D73"/>
                        </a:solidFill>
                        <a:effectLst/>
                        <a:latin typeface="Helvetica" panose="020B0604020202020204" pitchFamily="34" charset="0"/>
                        <a:ea typeface="Arial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D73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Trap nights</a:t>
                      </a:r>
                      <a:endParaRPr lang="en-US" sz="1600" dirty="0">
                        <a:solidFill>
                          <a:srgbClr val="002D73"/>
                        </a:solidFill>
                        <a:effectLst/>
                        <a:latin typeface="Helvetica" panose="020B0604020202020204" pitchFamily="34" charset="0"/>
                        <a:ea typeface="Arial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D73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Total # lemurs trapped</a:t>
                      </a:r>
                      <a:endParaRPr lang="en-US" sz="1600" dirty="0">
                        <a:solidFill>
                          <a:srgbClr val="002D73"/>
                        </a:solidFill>
                        <a:effectLst/>
                        <a:latin typeface="Helvetica" panose="020B0604020202020204" pitchFamily="34" charset="0"/>
                        <a:ea typeface="Arial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2191435"/>
                  </a:ext>
                </a:extLst>
              </a:tr>
              <a:tr h="4338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2006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Arial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100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7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1085977"/>
                  </a:ext>
                </a:extLst>
              </a:tr>
              <a:tr h="4338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2007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Arial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200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15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190565"/>
                  </a:ext>
                </a:extLst>
              </a:tr>
              <a:tr h="4338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2009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Arial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300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14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7133051"/>
                  </a:ext>
                </a:extLst>
              </a:tr>
              <a:tr h="4338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2011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Arial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900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17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9342121"/>
                  </a:ext>
                </a:extLst>
              </a:tr>
              <a:tr h="4338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2013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Arial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900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19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4471782"/>
                  </a:ext>
                </a:extLst>
              </a:tr>
              <a:tr h="4338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2014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Arial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900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11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7409140"/>
                  </a:ext>
                </a:extLst>
              </a:tr>
              <a:tr h="4338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2019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Arial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600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10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2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869547"/>
                  </a:ext>
                </a:extLst>
              </a:tr>
            </a:tbl>
          </a:graphicData>
        </a:graphic>
      </p:graphicFrame>
      <p:pic>
        <p:nvPicPr>
          <p:cNvPr id="4" name="Picture 2">
            <a:extLst>
              <a:ext uri="{FF2B5EF4-FFF2-40B4-BE49-F238E27FC236}">
                <a16:creationId xmlns:a16="http://schemas.microsoft.com/office/drawing/2014/main" id="{2428B73D-65FD-49F4-9C16-7927F61E3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20584" y="804454"/>
            <a:ext cx="1811426" cy="271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0825066-F141-48EA-A087-80683C93D8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3600" y="3698168"/>
            <a:ext cx="2745394" cy="235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33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7EB924AB-6E17-4970-9B77-BD91026E93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2180885"/>
              </p:ext>
            </p:extLst>
          </p:nvPr>
        </p:nvGraphicFramePr>
        <p:xfrm>
          <a:off x="2032000" y="1358900"/>
          <a:ext cx="8128000" cy="4779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18FC899-FAE5-7241-9494-8D11036051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4C58102-2D2D-4B9D-8483-3AF6C4CEE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Trapping success by year</a:t>
            </a:r>
          </a:p>
        </p:txBody>
      </p:sp>
    </p:spTree>
    <p:extLst>
      <p:ext uri="{BB962C8B-B14F-4D97-AF65-F5344CB8AC3E}">
        <p14:creationId xmlns:p14="http://schemas.microsoft.com/office/powerpoint/2010/main" val="24777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category"/>
        </p:bldSub>
      </p:bldGraphic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7EB924AB-6E17-4970-9B77-BD91026E93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4728646"/>
              </p:ext>
            </p:extLst>
          </p:nvPr>
        </p:nvGraphicFramePr>
        <p:xfrm>
          <a:off x="2032000" y="1295612"/>
          <a:ext cx="8128000" cy="4842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2">
            <a:extLst>
              <a:ext uri="{FF2B5EF4-FFF2-40B4-BE49-F238E27FC236}">
                <a16:creationId xmlns:a16="http://schemas.microsoft.com/office/drawing/2014/main" id="{86944A31-5357-4A5B-979D-57E93E18B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82459" y="4108861"/>
            <a:ext cx="870712" cy="130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C86BE4-546F-834E-9E7E-E9171B20BB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25EB2C6-EBD6-4F5A-A31B-A4C488FFD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Percent species caught by year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73AC52-3786-4C10-9200-9D7B751703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5559" y="1076371"/>
            <a:ext cx="854841" cy="7334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577F7D-E606-4EBF-A1F4-A880FA9221C0}"/>
              </a:ext>
            </a:extLst>
          </p:cNvPr>
          <p:cNvSpPr txBox="1"/>
          <p:nvPr/>
        </p:nvSpPr>
        <p:spPr>
          <a:xfrm>
            <a:off x="4440400" y="1146553"/>
            <a:ext cx="22961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Sibree’s</a:t>
            </a:r>
            <a:r>
              <a:rPr lang="en-US" dirty="0"/>
              <a:t> dwarf lemur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9F9686-4610-48C8-8F86-5DAA4DAD1E62}"/>
              </a:ext>
            </a:extLst>
          </p:cNvPr>
          <p:cNvSpPr txBox="1"/>
          <p:nvPr/>
        </p:nvSpPr>
        <p:spPr>
          <a:xfrm>
            <a:off x="5053171" y="4728734"/>
            <a:ext cx="229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furry-eared </a:t>
            </a:r>
          </a:p>
          <a:p>
            <a:r>
              <a:rPr lang="en-US" dirty="0"/>
              <a:t>dwarf lemur</a:t>
            </a:r>
          </a:p>
        </p:txBody>
      </p:sp>
    </p:spTree>
    <p:extLst>
      <p:ext uri="{BB962C8B-B14F-4D97-AF65-F5344CB8AC3E}">
        <p14:creationId xmlns:p14="http://schemas.microsoft.com/office/powerpoint/2010/main" val="203046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category"/>
        </p:bldSub>
      </p:bldGraphic>
      <p:bldP spid="4" grpId="0"/>
      <p:bldP spid="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7FB98-DFBA-4087-93AE-BD5D42A0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Generalists vs. Specialists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5D9CCDF-8835-406D-AA0E-F79DFF59E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5913" y="1295611"/>
            <a:ext cx="3146427" cy="471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FD0EA2-2ABB-42FB-8037-6A614568080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0753" y="1760061"/>
            <a:ext cx="4418427" cy="379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351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>
            <a:extLst>
              <a:ext uri="{FF2B5EF4-FFF2-40B4-BE49-F238E27FC236}">
                <a16:creationId xmlns:a16="http://schemas.microsoft.com/office/drawing/2014/main" id="{4B0D1CE4-B225-4452-990D-D421DD9BB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/>
              <a:t>Workflow overview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55ABC1D-CF1B-8347-BA54-EBB55E96F429}"/>
              </a:ext>
            </a:extLst>
          </p:cNvPr>
          <p:cNvGrpSpPr/>
          <p:nvPr/>
        </p:nvGrpSpPr>
        <p:grpSpPr>
          <a:xfrm>
            <a:off x="1458279" y="1923845"/>
            <a:ext cx="8962216" cy="1142874"/>
            <a:chOff x="1917281" y="1928500"/>
            <a:chExt cx="8962216" cy="1142874"/>
          </a:xfrm>
          <a:solidFill>
            <a:srgbClr val="002869"/>
          </a:solidFill>
        </p:grpSpPr>
        <p:sp>
          <p:nvSpPr>
            <p:cNvPr id="8" name="AutoShape 25">
              <a:extLst>
                <a:ext uri="{FF2B5EF4-FFF2-40B4-BE49-F238E27FC236}">
                  <a16:creationId xmlns:a16="http://schemas.microsoft.com/office/drawing/2014/main" id="{DC68542B-72EF-E04D-A795-29D2C221BE90}"/>
                </a:ext>
              </a:extLst>
            </p:cNvPr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4804797" y="1928500"/>
              <a:ext cx="3187184" cy="1142874"/>
            </a:xfrm>
            <a:prstGeom prst="chevron">
              <a:avLst>
                <a:gd name="adj" fmla="val 29974"/>
              </a:avLst>
            </a:prstGeom>
            <a:grpFill/>
            <a:ln w="28575" algn="ctr">
              <a:noFill/>
              <a:miter lim="800000"/>
              <a:headEnd/>
              <a:tailEnd/>
            </a:ln>
          </p:spPr>
          <p:txBody>
            <a:bodyPr lIns="182880" tIns="91440" bIns="91440" anchor="ctr"/>
            <a:lstStyle>
              <a:lvl1pPr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Preliminary PCR-RFLP analysis</a:t>
              </a:r>
            </a:p>
          </p:txBody>
        </p:sp>
        <p:sp>
          <p:nvSpPr>
            <p:cNvPr id="9" name="AutoShape 32">
              <a:extLst>
                <a:ext uri="{FF2B5EF4-FFF2-40B4-BE49-F238E27FC236}">
                  <a16:creationId xmlns:a16="http://schemas.microsoft.com/office/drawing/2014/main" id="{96D02BF5-2502-0947-9439-E5E73E581CFB}"/>
                </a:ext>
              </a:extLst>
            </p:cNvPr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7692313" y="1928500"/>
              <a:ext cx="3187184" cy="1142874"/>
            </a:xfrm>
            <a:prstGeom prst="chevron">
              <a:avLst>
                <a:gd name="adj" fmla="val 29974"/>
              </a:avLst>
            </a:prstGeom>
            <a:solidFill>
              <a:schemeClr val="bg1"/>
            </a:solidFill>
            <a:ln w="28575" algn="ctr">
              <a:solidFill>
                <a:srgbClr val="00B0DF"/>
              </a:solidFill>
              <a:miter lim="800000"/>
              <a:headEnd/>
              <a:tailEnd/>
            </a:ln>
          </p:spPr>
          <p:txBody>
            <a:bodyPr lIns="182880" tIns="91440" rIns="0" bIns="91440" anchor="ctr"/>
            <a:lstStyle>
              <a:lvl1pPr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CA1033"/>
                  </a:solidFill>
                  <a:effectLst/>
                  <a:uLnTx/>
                  <a:uFillTx/>
                  <a:latin typeface="Helvetica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Sequence analysis</a:t>
              </a:r>
            </a:p>
          </p:txBody>
        </p:sp>
        <p:sp>
          <p:nvSpPr>
            <p:cNvPr id="17" name="AutoShape 32">
              <a:extLst>
                <a:ext uri="{FF2B5EF4-FFF2-40B4-BE49-F238E27FC236}">
                  <a16:creationId xmlns:a16="http://schemas.microsoft.com/office/drawing/2014/main" id="{C60DEC82-E233-BB49-B269-12D33EBEF313}"/>
                </a:ext>
              </a:extLst>
            </p:cNvPr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917281" y="1928500"/>
              <a:ext cx="3187184" cy="1142874"/>
            </a:xfrm>
            <a:prstGeom prst="chevron">
              <a:avLst>
                <a:gd name="adj" fmla="val 29974"/>
              </a:avLst>
            </a:prstGeom>
            <a:grpFill/>
            <a:ln w="28575" algn="ctr">
              <a:noFill/>
              <a:miter lim="800000"/>
              <a:headEnd/>
              <a:tailEnd/>
            </a:ln>
          </p:spPr>
          <p:txBody>
            <a:bodyPr lIns="182880" tIns="91440" rIns="0" bIns="91440" anchor="ctr"/>
            <a:lstStyle>
              <a:lvl1pPr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Helvetica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Morphological analysis</a:t>
              </a:r>
            </a:p>
          </p:txBody>
        </p:sp>
      </p:grpSp>
      <p:pic>
        <p:nvPicPr>
          <p:cNvPr id="7" name="Picture 2">
            <a:extLst>
              <a:ext uri="{FF2B5EF4-FFF2-40B4-BE49-F238E27FC236}">
                <a16:creationId xmlns:a16="http://schemas.microsoft.com/office/drawing/2014/main" id="{E17F1C32-3305-FB43-8FAC-6D2EA76957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0301544">
            <a:off x="4976676" y="3264425"/>
            <a:ext cx="1356539" cy="205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EE469FB-622E-9E4B-BB6E-00A5056169F6}"/>
              </a:ext>
            </a:extLst>
          </p:cNvPr>
          <p:cNvGrpSpPr/>
          <p:nvPr/>
        </p:nvGrpSpPr>
        <p:grpSpPr>
          <a:xfrm>
            <a:off x="7661198" y="3365441"/>
            <a:ext cx="2018967" cy="1786840"/>
            <a:chOff x="532263" y="1928889"/>
            <a:chExt cx="5788967" cy="382971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EE66420-5FC8-0D46-A65C-472D5AE4B72A}"/>
                </a:ext>
              </a:extLst>
            </p:cNvPr>
            <p:cNvGrpSpPr/>
            <p:nvPr/>
          </p:nvGrpSpPr>
          <p:grpSpPr>
            <a:xfrm>
              <a:off x="2829697" y="2445401"/>
              <a:ext cx="3484606" cy="1383340"/>
              <a:chOff x="2829697" y="2162432"/>
              <a:chExt cx="3484606" cy="1266568"/>
            </a:xfrm>
          </p:grpSpPr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2B4608C1-BB71-1147-93F7-664A88568B58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D2550294-6383-4F45-9C51-F7B3C4E25C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0A444DD3-F25F-2B40-B403-2929B79AD2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29697" y="3428999"/>
                <a:ext cx="3484606" cy="1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781402B-0214-3441-A226-2B7CAFBD3FDF}"/>
                </a:ext>
              </a:extLst>
            </p:cNvPr>
            <p:cNvGrpSpPr/>
            <p:nvPr/>
          </p:nvGrpSpPr>
          <p:grpSpPr>
            <a:xfrm>
              <a:off x="4572000" y="1928889"/>
              <a:ext cx="1742303" cy="1033025"/>
              <a:chOff x="2829697" y="2162432"/>
              <a:chExt cx="1742303" cy="1266568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3F38EE56-047A-6A44-9068-74B15A479083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D809D90C-D9A7-964C-8064-48F4D4DA18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FAD62104-0855-8B49-B2B3-C3F56D888A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3429000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16BB519-16E8-8E42-B9A2-38A23141EAA1}"/>
                </a:ext>
              </a:extLst>
            </p:cNvPr>
            <p:cNvGrpSpPr/>
            <p:nvPr/>
          </p:nvGrpSpPr>
          <p:grpSpPr>
            <a:xfrm>
              <a:off x="1080466" y="3195455"/>
              <a:ext cx="3491534" cy="2046633"/>
              <a:chOff x="2829697" y="2162432"/>
              <a:chExt cx="3602370" cy="1266568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B58082B9-D049-044B-98C3-E73E4BCD0711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92BCA330-0B0F-0D47-BA8A-2585499D53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804759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FD956FF7-7D66-F94C-930A-8C46E86BA8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3429000"/>
                <a:ext cx="3602370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FCB5D13-AD8C-2449-970A-7938A323B40C}"/>
                </a:ext>
              </a:extLst>
            </p:cNvPr>
            <p:cNvGrpSpPr/>
            <p:nvPr/>
          </p:nvGrpSpPr>
          <p:grpSpPr>
            <a:xfrm>
              <a:off x="4578927" y="4725576"/>
              <a:ext cx="1742303" cy="1033025"/>
              <a:chOff x="2829697" y="2162432"/>
              <a:chExt cx="1742303" cy="1266568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CC022115-9FBF-9D4A-B418-7B6613D906E7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C803F4F8-2D45-6742-877D-D8EAA250F1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5A6A0AD7-51CE-6341-B60F-58B103ECFB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3429000"/>
                <a:ext cx="1742303" cy="0"/>
              </a:xfrm>
              <a:prstGeom prst="line">
                <a:avLst/>
              </a:prstGeom>
              <a:ln w="5715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5D2A52C-7403-9242-AB9D-796E702736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2263" y="4218505"/>
              <a:ext cx="548203" cy="0"/>
            </a:xfrm>
            <a:prstGeom prst="line">
              <a:avLst/>
            </a:prstGeom>
            <a:ln w="5715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46163751-1C50-F14F-AC60-FC711BED904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856001" y="3282692"/>
            <a:ext cx="1900509" cy="2018966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47FA2D1B-8FCA-134A-B791-8A107565A49B}"/>
              </a:ext>
            </a:extLst>
          </p:cNvPr>
          <p:cNvSpPr/>
          <p:nvPr/>
        </p:nvSpPr>
        <p:spPr>
          <a:xfrm>
            <a:off x="1458278" y="3066719"/>
            <a:ext cx="5592839" cy="2311906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51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4D34E-5449-4E20-A956-E9E88AC8E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 data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D8FC690-8B16-442E-AF78-D6B6D48D9267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359"/>
            <a:ext cx="4894576" cy="9082721"/>
          </a:xfrm>
          <a:prstGeom prst="rect">
            <a:avLst/>
          </a:prstGeom>
        </p:spPr>
      </p:pic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4D61F2C5-12FD-4D2B-BE65-5E258E5203FE}"/>
              </a:ext>
            </a:extLst>
          </p:cNvPr>
          <p:cNvSpPr txBox="1">
            <a:spLocks/>
          </p:cNvSpPr>
          <p:nvPr/>
        </p:nvSpPr>
        <p:spPr>
          <a:xfrm>
            <a:off x="391160" y="1563330"/>
            <a:ext cx="5463950" cy="4208114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None/>
              <a:defRPr sz="3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None/>
              <a:defRPr sz="2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None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None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None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Use the tools of evolutionary biology and bioinformatics to establish species relationships</a:t>
            </a:r>
          </a:p>
          <a:p>
            <a:endParaRPr lang="en-US" sz="1800" dirty="0"/>
          </a:p>
          <a:p>
            <a:r>
              <a:rPr lang="en-US" sz="1800" dirty="0"/>
              <a:t>We provide the entire </a:t>
            </a:r>
            <a:r>
              <a:rPr lang="en-US" sz="1800" dirty="0" err="1"/>
              <a:t>cyt</a:t>
            </a:r>
            <a:r>
              <a:rPr lang="en-US" sz="1800" dirty="0"/>
              <a:t>-B gene sequence for: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Each lemur in this study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Three</a:t>
            </a:r>
            <a:r>
              <a:rPr lang="en-US" sz="1800" i="1" dirty="0"/>
              <a:t> C. </a:t>
            </a:r>
            <a:r>
              <a:rPr lang="en-US" sz="1800" i="1" dirty="0" err="1"/>
              <a:t>medius</a:t>
            </a:r>
            <a:r>
              <a:rPr lang="en-US" sz="1800" i="1" dirty="0"/>
              <a:t> </a:t>
            </a:r>
            <a:r>
              <a:rPr lang="en-US" sz="1800" dirty="0"/>
              <a:t>individuals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Three</a:t>
            </a:r>
            <a:r>
              <a:rPr lang="en-US" sz="1800" i="1" dirty="0"/>
              <a:t> C. major </a:t>
            </a:r>
            <a:r>
              <a:rPr lang="en-US" sz="1800" dirty="0"/>
              <a:t>individuals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i="1" dirty="0"/>
              <a:t>Microcebus murinus</a:t>
            </a:r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33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>
            <a:extLst>
              <a:ext uri="{FF2B5EF4-FFF2-40B4-BE49-F238E27FC236}">
                <a16:creationId xmlns:a16="http://schemas.microsoft.com/office/drawing/2014/main" id="{24DF1AAE-0D71-414C-BD16-612E1CE897E5}"/>
              </a:ext>
            </a:extLst>
          </p:cNvPr>
          <p:cNvSpPr/>
          <p:nvPr/>
        </p:nvSpPr>
        <p:spPr>
          <a:xfrm>
            <a:off x="2157475" y="1099398"/>
            <a:ext cx="7877166" cy="3227329"/>
          </a:xfrm>
          <a:prstGeom prst="rect">
            <a:avLst/>
          </a:prstGeom>
          <a:solidFill>
            <a:srgbClr val="FF00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34267AD-BF99-4CC1-BCE9-9BFC983415EC}"/>
              </a:ext>
            </a:extLst>
          </p:cNvPr>
          <p:cNvSpPr/>
          <p:nvPr/>
        </p:nvSpPr>
        <p:spPr>
          <a:xfrm>
            <a:off x="4106756" y="4326729"/>
            <a:ext cx="5927885" cy="2044131"/>
          </a:xfrm>
          <a:prstGeom prst="rect">
            <a:avLst/>
          </a:prstGeom>
          <a:solidFill>
            <a:srgbClr val="92D05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127C300-B8C0-439B-98D2-580C9FE937DA}"/>
              </a:ext>
            </a:extLst>
          </p:cNvPr>
          <p:cNvSpPr/>
          <p:nvPr/>
        </p:nvSpPr>
        <p:spPr>
          <a:xfrm>
            <a:off x="4096992" y="1319362"/>
            <a:ext cx="5082416" cy="2044131"/>
          </a:xfrm>
          <a:prstGeom prst="rect">
            <a:avLst/>
          </a:prstGeom>
          <a:solidFill>
            <a:srgbClr val="F8981F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EBB76D-C938-4A4A-8298-BF43D3E2C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cladogram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B06AD2B-0A1A-479D-A9D0-CD46ED0DEE9B}"/>
              </a:ext>
            </a:extLst>
          </p:cNvPr>
          <p:cNvSpPr txBox="1"/>
          <p:nvPr/>
        </p:nvSpPr>
        <p:spPr>
          <a:xfrm>
            <a:off x="6321230" y="1670760"/>
            <a:ext cx="2129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A10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F9C3893-0139-4B83-887A-E30E3F03A438}"/>
              </a:ext>
            </a:extLst>
          </p:cNvPr>
          <p:cNvSpPr txBox="1"/>
          <p:nvPr/>
        </p:nvSpPr>
        <p:spPr>
          <a:xfrm>
            <a:off x="6321230" y="2706266"/>
            <a:ext cx="2129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A10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Leopard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0FC84E6-5884-44AD-A253-C9ECC07DF087}"/>
              </a:ext>
            </a:extLst>
          </p:cNvPr>
          <p:cNvSpPr txBox="1"/>
          <p:nvPr/>
        </p:nvSpPr>
        <p:spPr>
          <a:xfrm>
            <a:off x="6321230" y="3600389"/>
            <a:ext cx="2129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A10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Jaguar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CC1EB42-55D4-49A5-80FF-6617A1CCB4EF}"/>
              </a:ext>
            </a:extLst>
          </p:cNvPr>
          <p:cNvSpPr txBox="1"/>
          <p:nvPr/>
        </p:nvSpPr>
        <p:spPr>
          <a:xfrm>
            <a:off x="6321230" y="4467216"/>
            <a:ext cx="2129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A10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Tiger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9E88CE7-9B78-4864-B2FA-49D1BC4A7CDF}"/>
              </a:ext>
            </a:extLst>
          </p:cNvPr>
          <p:cNvSpPr txBox="1"/>
          <p:nvPr/>
        </p:nvSpPr>
        <p:spPr>
          <a:xfrm>
            <a:off x="6321230" y="5464893"/>
            <a:ext cx="2129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A10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Snow leopard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476D91E-5BEF-6642-A0CF-779AE7C23692}"/>
              </a:ext>
            </a:extLst>
          </p:cNvPr>
          <p:cNvGrpSpPr/>
          <p:nvPr/>
        </p:nvGrpSpPr>
        <p:grpSpPr>
          <a:xfrm>
            <a:off x="532263" y="1928889"/>
            <a:ext cx="5788967" cy="3829712"/>
            <a:chOff x="532263" y="1928889"/>
            <a:chExt cx="5788967" cy="382971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4AC05CD-72C6-428C-90A1-FB99120BD9EE}"/>
                </a:ext>
              </a:extLst>
            </p:cNvPr>
            <p:cNvGrpSpPr/>
            <p:nvPr/>
          </p:nvGrpSpPr>
          <p:grpSpPr>
            <a:xfrm>
              <a:off x="2829697" y="2445401"/>
              <a:ext cx="3484606" cy="1383340"/>
              <a:chOff x="2829697" y="2162432"/>
              <a:chExt cx="3484606" cy="1266568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8C0A5785-3990-4759-9C1C-65AB7C6E9A6A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285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EF2471F4-5C6D-4485-976D-E10E075D1A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742303" cy="0"/>
              </a:xfrm>
              <a:prstGeom prst="line">
                <a:avLst/>
              </a:prstGeom>
              <a:ln w="285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A1A95D78-0380-483A-B84A-33DBBE42F8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29697" y="3428999"/>
                <a:ext cx="3484606" cy="1"/>
              </a:xfrm>
              <a:prstGeom prst="line">
                <a:avLst/>
              </a:prstGeom>
              <a:ln w="285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D48D6A9-8887-40F5-953D-D492AFAB088B}"/>
                </a:ext>
              </a:extLst>
            </p:cNvPr>
            <p:cNvGrpSpPr/>
            <p:nvPr/>
          </p:nvGrpSpPr>
          <p:grpSpPr>
            <a:xfrm>
              <a:off x="4572000" y="1928889"/>
              <a:ext cx="1742303" cy="1033025"/>
              <a:chOff x="2829697" y="2162432"/>
              <a:chExt cx="1742303" cy="1266568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C208D273-80F4-47A0-9BF3-FF2289CEB850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285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79197B17-3433-41BC-AC3A-3A3306AC83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742303" cy="0"/>
              </a:xfrm>
              <a:prstGeom prst="line">
                <a:avLst/>
              </a:prstGeom>
              <a:ln w="285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1923D827-C9D4-4092-95B3-E4A8B4A25B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3429000"/>
                <a:ext cx="1742303" cy="0"/>
              </a:xfrm>
              <a:prstGeom prst="line">
                <a:avLst/>
              </a:prstGeom>
              <a:ln w="285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A1E2B93-5DDB-4995-A35A-BED92F5733BB}"/>
                </a:ext>
              </a:extLst>
            </p:cNvPr>
            <p:cNvGrpSpPr/>
            <p:nvPr/>
          </p:nvGrpSpPr>
          <p:grpSpPr>
            <a:xfrm>
              <a:off x="1080466" y="3195455"/>
              <a:ext cx="3491534" cy="2046633"/>
              <a:chOff x="2829697" y="2162432"/>
              <a:chExt cx="3602370" cy="1266568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F1466148-6B32-4E94-9AB4-301E380FF178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285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B321EB6D-471E-42C4-ADC6-B2FBCD9515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804759" cy="0"/>
              </a:xfrm>
              <a:prstGeom prst="line">
                <a:avLst/>
              </a:prstGeom>
              <a:ln w="285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C6B64085-DF8C-413A-ADA9-04310A95DF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3429000"/>
                <a:ext cx="3602370" cy="0"/>
              </a:xfrm>
              <a:prstGeom prst="line">
                <a:avLst/>
              </a:prstGeom>
              <a:ln w="285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24659F5-DB50-4E32-8BEF-678E0B1FB2C3}"/>
                </a:ext>
              </a:extLst>
            </p:cNvPr>
            <p:cNvGrpSpPr/>
            <p:nvPr/>
          </p:nvGrpSpPr>
          <p:grpSpPr>
            <a:xfrm>
              <a:off x="4578927" y="4725576"/>
              <a:ext cx="1742303" cy="1033025"/>
              <a:chOff x="2829697" y="2162432"/>
              <a:chExt cx="1742303" cy="1266568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4BCC98FA-9A84-47A2-9113-08C7B56581AD}"/>
                  </a:ext>
                </a:extLst>
              </p:cNvPr>
              <p:cNvCxnSpPr/>
              <p:nvPr/>
            </p:nvCxnSpPr>
            <p:spPr>
              <a:xfrm>
                <a:off x="2829697" y="2162432"/>
                <a:ext cx="0" cy="1266568"/>
              </a:xfrm>
              <a:prstGeom prst="line">
                <a:avLst/>
              </a:prstGeom>
              <a:ln w="285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9297769B-9E03-4EBA-89A5-E59D9E8C6F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2162432"/>
                <a:ext cx="1742303" cy="0"/>
              </a:xfrm>
              <a:prstGeom prst="line">
                <a:avLst/>
              </a:prstGeom>
              <a:ln w="285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678865C7-6931-4E50-9AE5-A3F36090DE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697" y="3429000"/>
                <a:ext cx="1742303" cy="0"/>
              </a:xfrm>
              <a:prstGeom prst="line">
                <a:avLst/>
              </a:prstGeom>
              <a:ln w="285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6BD30C4-ECD3-421F-AD44-7308670275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2263" y="4218505"/>
              <a:ext cx="548203" cy="0"/>
            </a:xfrm>
            <a:prstGeom prst="line">
              <a:avLst/>
            </a:prstGeom>
            <a:ln w="28575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685F9F1A-C8D6-436F-B454-4CC44006D86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3577" y="3424240"/>
            <a:ext cx="1255643" cy="84559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252E5C3D-6D3A-4488-9692-798827C9B3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92796" y="5053934"/>
            <a:ext cx="1268940" cy="118295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159DA026-DCB7-437C-BA61-AE338BD5B49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06980" y="2470674"/>
            <a:ext cx="1102240" cy="823031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8BE4288-54A7-4711-A87C-5D15711C295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8362" y="1399026"/>
            <a:ext cx="724819" cy="99561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CDB7EEA5-51F7-4585-8427-3F94DD167DC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7092" y="4422259"/>
            <a:ext cx="796435" cy="995612"/>
          </a:xfrm>
          <a:prstGeom prst="rect">
            <a:avLst/>
          </a:prstGeom>
        </p:spPr>
      </p:pic>
      <p:sp>
        <p:nvSpPr>
          <p:cNvPr id="54" name="Oval 53">
            <a:extLst>
              <a:ext uri="{FF2B5EF4-FFF2-40B4-BE49-F238E27FC236}">
                <a16:creationId xmlns:a16="http://schemas.microsoft.com/office/drawing/2014/main" id="{B903B3D1-5380-48AF-8CEB-E43191370D10}"/>
              </a:ext>
            </a:extLst>
          </p:cNvPr>
          <p:cNvSpPr/>
          <p:nvPr/>
        </p:nvSpPr>
        <p:spPr>
          <a:xfrm>
            <a:off x="4489014" y="2356560"/>
            <a:ext cx="182880" cy="182880"/>
          </a:xfrm>
          <a:prstGeom prst="ellipse">
            <a:avLst/>
          </a:prstGeom>
          <a:solidFill>
            <a:srgbClr val="CA1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07D08638-4E39-4FD2-A1A0-3D9DB3F4EF73}"/>
              </a:ext>
            </a:extLst>
          </p:cNvPr>
          <p:cNvSpPr/>
          <p:nvPr/>
        </p:nvSpPr>
        <p:spPr>
          <a:xfrm>
            <a:off x="2751935" y="3107357"/>
            <a:ext cx="182880" cy="182880"/>
          </a:xfrm>
          <a:prstGeom prst="ellipse">
            <a:avLst/>
          </a:prstGeom>
          <a:solidFill>
            <a:srgbClr val="CA1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9119FD35-ED30-417C-A6A7-E56F282F16B0}"/>
              </a:ext>
            </a:extLst>
          </p:cNvPr>
          <p:cNvSpPr/>
          <p:nvPr/>
        </p:nvSpPr>
        <p:spPr>
          <a:xfrm>
            <a:off x="4501165" y="5150648"/>
            <a:ext cx="182880" cy="182880"/>
          </a:xfrm>
          <a:prstGeom prst="ellipse">
            <a:avLst/>
          </a:prstGeom>
          <a:solidFill>
            <a:srgbClr val="CA1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904AD72C-7E85-48B3-ABD3-20504444B07C}"/>
              </a:ext>
            </a:extLst>
          </p:cNvPr>
          <p:cNvSpPr/>
          <p:nvPr/>
        </p:nvSpPr>
        <p:spPr>
          <a:xfrm>
            <a:off x="1002705" y="4123689"/>
            <a:ext cx="182880" cy="182880"/>
          </a:xfrm>
          <a:prstGeom prst="ellipse">
            <a:avLst/>
          </a:prstGeom>
          <a:solidFill>
            <a:srgbClr val="CA1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6F49A500-96A3-5A4C-BDAD-DD5D5191700D}"/>
              </a:ext>
            </a:extLst>
          </p:cNvPr>
          <p:cNvSpPr/>
          <p:nvPr/>
        </p:nvSpPr>
        <p:spPr>
          <a:xfrm>
            <a:off x="752495" y="1266044"/>
            <a:ext cx="4896465" cy="501250"/>
          </a:xfrm>
          <a:prstGeom prst="rightArrow">
            <a:avLst/>
          </a:prstGeom>
          <a:solidFill>
            <a:srgbClr val="00B0DF"/>
          </a:solidFill>
          <a:ln>
            <a:solidFill>
              <a:srgbClr val="00B0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" pitchFamily="2" charset="0"/>
              </a:rPr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147800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3" grpId="0" animBg="1"/>
      <p:bldP spid="61" grpId="0" animBg="1"/>
      <p:bldP spid="54" grpId="0" animBg="1"/>
      <p:bldP spid="56" grpId="0" animBg="1"/>
      <p:bldP spid="58" grpId="0" animBg="1"/>
      <p:bldP spid="60" grpId="0" animBg="1"/>
      <p:bldP spid="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4D34E-5449-4E20-A956-E9E88AC8E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A352A4-BE09-4D41-9DA8-73980F5100CE}"/>
              </a:ext>
            </a:extLst>
          </p:cNvPr>
          <p:cNvSpPr txBox="1"/>
          <p:nvPr/>
        </p:nvSpPr>
        <p:spPr>
          <a:xfrm>
            <a:off x="475815" y="150315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86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https://www.ebi.ac.uk/Tools/phylogeny/simple_phylogeny/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9A2574-DF41-4F15-B1B4-BB335EF04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00" y="1968500"/>
            <a:ext cx="4919802" cy="4117975"/>
          </a:xfrm>
          <a:prstGeom prst="rect">
            <a:avLst/>
          </a:prstGeo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A5AD21A3-D0E7-6545-90D0-4405A14C770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1815" y="0"/>
            <a:ext cx="4894576" cy="908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33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044E6C6-697D-9349-9819-0EACAD40571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644" y="2025605"/>
            <a:ext cx="7690085" cy="33083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60292C-E796-4B4F-B272-8D867FC20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Cladogram from simple phylogeny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AEAD22-4C85-49C7-8560-BE6EF37D1A30}"/>
              </a:ext>
            </a:extLst>
          </p:cNvPr>
          <p:cNvSpPr/>
          <p:nvPr/>
        </p:nvSpPr>
        <p:spPr>
          <a:xfrm>
            <a:off x="1590675" y="2143125"/>
            <a:ext cx="6524625" cy="188119"/>
          </a:xfrm>
          <a:prstGeom prst="rect">
            <a:avLst/>
          </a:prstGeom>
          <a:solidFill>
            <a:srgbClr val="7030A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FB4EDB-A141-412A-8BCD-4FAF2C6012D9}"/>
              </a:ext>
            </a:extLst>
          </p:cNvPr>
          <p:cNvSpPr/>
          <p:nvPr/>
        </p:nvSpPr>
        <p:spPr>
          <a:xfrm>
            <a:off x="4581525" y="2331244"/>
            <a:ext cx="3533775" cy="621506"/>
          </a:xfrm>
          <a:prstGeom prst="rect">
            <a:avLst/>
          </a:prstGeom>
          <a:solidFill>
            <a:srgbClr val="92D05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907E68-3C2B-4F99-B154-CD1B28E0F771}"/>
              </a:ext>
            </a:extLst>
          </p:cNvPr>
          <p:cNvSpPr/>
          <p:nvPr/>
        </p:nvSpPr>
        <p:spPr>
          <a:xfrm>
            <a:off x="4581525" y="2952751"/>
            <a:ext cx="3533775" cy="621506"/>
          </a:xfrm>
          <a:prstGeom prst="rect">
            <a:avLst/>
          </a:prstGeom>
          <a:solidFill>
            <a:schemeClr val="accent4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4ECF8DD-474C-4F55-A68F-76021CF7D27C}"/>
              </a:ext>
            </a:extLst>
          </p:cNvPr>
          <p:cNvSpPr/>
          <p:nvPr/>
        </p:nvSpPr>
        <p:spPr>
          <a:xfrm>
            <a:off x="4206241" y="3574256"/>
            <a:ext cx="3909060" cy="631031"/>
          </a:xfrm>
          <a:prstGeom prst="rect">
            <a:avLst/>
          </a:prstGeom>
          <a:solidFill>
            <a:schemeClr val="accent3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19D6667-AD23-41F8-B991-99A7691C8886}"/>
              </a:ext>
            </a:extLst>
          </p:cNvPr>
          <p:cNvSpPr/>
          <p:nvPr/>
        </p:nvSpPr>
        <p:spPr>
          <a:xfrm>
            <a:off x="3694430" y="4205287"/>
            <a:ext cx="4420870" cy="1044893"/>
          </a:xfrm>
          <a:prstGeom prst="rect">
            <a:avLst/>
          </a:prstGeom>
          <a:solidFill>
            <a:srgbClr val="F8981F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587546D-B30E-49A9-BB80-9CCC228D96A9}"/>
              </a:ext>
            </a:extLst>
          </p:cNvPr>
          <p:cNvSpPr/>
          <p:nvPr/>
        </p:nvSpPr>
        <p:spPr>
          <a:xfrm>
            <a:off x="4896789" y="2502913"/>
            <a:ext cx="182880" cy="182880"/>
          </a:xfrm>
          <a:prstGeom prst="ellipse">
            <a:avLst/>
          </a:prstGeom>
          <a:solidFill>
            <a:srgbClr val="D010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5F60AC4-E316-4C99-AD2E-2222BF5DC827}"/>
              </a:ext>
            </a:extLst>
          </p:cNvPr>
          <p:cNvSpPr/>
          <p:nvPr/>
        </p:nvSpPr>
        <p:spPr>
          <a:xfrm>
            <a:off x="4898304" y="3131890"/>
            <a:ext cx="182880" cy="182880"/>
          </a:xfrm>
          <a:prstGeom prst="ellipse">
            <a:avLst/>
          </a:prstGeom>
          <a:solidFill>
            <a:srgbClr val="D010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8A7C81E-E627-42C9-93B8-ECC7A57D296A}"/>
              </a:ext>
            </a:extLst>
          </p:cNvPr>
          <p:cNvSpPr/>
          <p:nvPr/>
        </p:nvSpPr>
        <p:spPr>
          <a:xfrm>
            <a:off x="4896789" y="3758200"/>
            <a:ext cx="182880" cy="182880"/>
          </a:xfrm>
          <a:prstGeom prst="ellipse">
            <a:avLst/>
          </a:prstGeom>
          <a:solidFill>
            <a:srgbClr val="D010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14FF331-B600-4C79-975F-8681B13274F0}"/>
              </a:ext>
            </a:extLst>
          </p:cNvPr>
          <p:cNvSpPr/>
          <p:nvPr/>
        </p:nvSpPr>
        <p:spPr>
          <a:xfrm>
            <a:off x="4023361" y="4575660"/>
            <a:ext cx="182880" cy="182880"/>
          </a:xfrm>
          <a:prstGeom prst="ellipse">
            <a:avLst/>
          </a:prstGeom>
          <a:solidFill>
            <a:srgbClr val="D010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B438DE-F090-43E1-BAF7-B9E1E54AC771}"/>
              </a:ext>
            </a:extLst>
          </p:cNvPr>
          <p:cNvSpPr txBox="1"/>
          <p:nvPr/>
        </p:nvSpPr>
        <p:spPr>
          <a:xfrm>
            <a:off x="8115300" y="2398263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CA10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C. </a:t>
            </a:r>
            <a:r>
              <a:rPr lang="en-US" sz="1600" i="1" dirty="0" err="1">
                <a:solidFill>
                  <a:srgbClr val="CA10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sibreei</a:t>
            </a:r>
            <a:endParaRPr lang="en-US" sz="1600" i="1" dirty="0">
              <a:solidFill>
                <a:srgbClr val="CA103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1600" dirty="0" err="1">
                <a:solidFill>
                  <a:srgbClr val="CA10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Sibree’s</a:t>
            </a:r>
            <a:r>
              <a:rPr lang="en-US" sz="1600" dirty="0">
                <a:solidFill>
                  <a:srgbClr val="CA10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dwarf lemur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F443CB-628B-4BCA-B2B5-CCDCE83DAA02}"/>
              </a:ext>
            </a:extLst>
          </p:cNvPr>
          <p:cNvSpPr txBox="1"/>
          <p:nvPr/>
        </p:nvSpPr>
        <p:spPr>
          <a:xfrm>
            <a:off x="8115300" y="4469494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CA10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C. </a:t>
            </a:r>
            <a:r>
              <a:rPr lang="en-US" sz="1600" i="1" dirty="0" err="1">
                <a:solidFill>
                  <a:srgbClr val="CA10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crossleyi</a:t>
            </a:r>
            <a:endParaRPr lang="en-US" sz="1600" i="1" dirty="0">
              <a:solidFill>
                <a:srgbClr val="CA103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1600" dirty="0">
                <a:solidFill>
                  <a:srgbClr val="CA10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Furry-eared dwarf lemur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2D93D1-58A1-4B44-8AA0-FDEEEDE93EA8}"/>
              </a:ext>
            </a:extLst>
          </p:cNvPr>
          <p:cNvSpPr txBox="1"/>
          <p:nvPr/>
        </p:nvSpPr>
        <p:spPr>
          <a:xfrm>
            <a:off x="8115300" y="3727371"/>
            <a:ext cx="2667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A10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Greater dwarf lemur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73AB7A-60A9-48CD-AA5E-6410938AA745}"/>
              </a:ext>
            </a:extLst>
          </p:cNvPr>
          <p:cNvSpPr txBox="1"/>
          <p:nvPr/>
        </p:nvSpPr>
        <p:spPr>
          <a:xfrm>
            <a:off x="8115300" y="3090015"/>
            <a:ext cx="2667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A10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Fat-tailed dwarf lemur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4BD2A6-416C-49B5-9975-4ADB6643C457}"/>
              </a:ext>
            </a:extLst>
          </p:cNvPr>
          <p:cNvSpPr txBox="1"/>
          <p:nvPr/>
        </p:nvSpPr>
        <p:spPr>
          <a:xfrm>
            <a:off x="8115300" y="2060342"/>
            <a:ext cx="2667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A10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Gray mouse lemur</a:t>
            </a:r>
          </a:p>
        </p:txBody>
      </p:sp>
    </p:spTree>
    <p:extLst>
      <p:ext uri="{BB962C8B-B14F-4D97-AF65-F5344CB8AC3E}">
        <p14:creationId xmlns:p14="http://schemas.microsoft.com/office/powerpoint/2010/main" val="51488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6" grpId="0" animBg="1"/>
      <p:bldP spid="18" grpId="0" animBg="1"/>
      <p:bldP spid="20" grpId="0" animBg="1"/>
      <p:bldP spid="21" grpId="0" animBg="1"/>
      <p:bldP spid="23" grpId="0" animBg="1"/>
      <p:bldP spid="25" grpId="0" animBg="1"/>
      <p:bldP spid="27" grpId="0" animBg="1"/>
      <p:bldP spid="3" grpId="0"/>
      <p:bldP spid="4" grpId="0"/>
      <p:bldP spid="5" grpId="0"/>
      <p:bldP spid="6" grpId="0"/>
      <p:bldP spid="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9475B-AD32-1F43-9AB2-CE149FA7A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C. </a:t>
            </a:r>
            <a:r>
              <a:rPr lang="en-US" i="1" dirty="0" err="1"/>
              <a:t>sibreei</a:t>
            </a:r>
            <a:r>
              <a:rPr lang="en-US" i="1" dirty="0"/>
              <a:t> </a:t>
            </a:r>
            <a:r>
              <a:rPr lang="en-US" dirty="0"/>
              <a:t>today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 descr="Map&#10;&#10;Description automatically generated">
            <a:extLst>
              <a:ext uri="{FF2B5EF4-FFF2-40B4-BE49-F238E27FC236}">
                <a16:creationId xmlns:a16="http://schemas.microsoft.com/office/drawing/2014/main" id="{2C76E5A8-F443-734D-85E7-98E44C05D5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7411" y="1792232"/>
            <a:ext cx="2473167" cy="4064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A7C5FB-4ED1-474A-BC1D-BEC60FFF08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22119" y="1928863"/>
            <a:ext cx="4418427" cy="3790738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EBC19-39D2-B645-BCF0-3FF8FBD5D1B0}"/>
              </a:ext>
            </a:extLst>
          </p:cNvPr>
          <p:cNvSpPr txBox="1">
            <a:spLocks/>
          </p:cNvSpPr>
          <p:nvPr/>
        </p:nvSpPr>
        <p:spPr>
          <a:xfrm>
            <a:off x="391161" y="1928863"/>
            <a:ext cx="3424094" cy="3750379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>
            <a:lvl1pPr marL="2286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6858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11430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6002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2057400" indent="-230400" algn="l" defTabSz="914400" rtl="0" eaLnBrk="1" latinLnBrk="0" hangingPunct="1">
              <a:lnSpc>
                <a:spcPct val="90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dirty="0"/>
              <a:t>Considered “critically endangered” by the IUCN</a:t>
            </a:r>
          </a:p>
          <a:p>
            <a:pPr marL="342900" indent="-342900"/>
            <a:r>
              <a:rPr lang="en-US" dirty="0"/>
              <a:t>Found only in a few fragmented patches of forest</a:t>
            </a:r>
          </a:p>
        </p:txBody>
      </p:sp>
    </p:spTree>
    <p:extLst>
      <p:ext uri="{BB962C8B-B14F-4D97-AF65-F5344CB8AC3E}">
        <p14:creationId xmlns:p14="http://schemas.microsoft.com/office/powerpoint/2010/main" val="376497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7A9E3-6888-47D4-B56B-5473D4E852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160" y="1707445"/>
            <a:ext cx="5765913" cy="375037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Used modern genetic techniques to analyze authentic data and re-discover a “lost” species of lemur.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Explored how genetic techniques can force us to rethink biodiversity and approaches to conservation.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Used the tools of evolutionary biology to build species relationships.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2F49D10-CCFF-4235-BF54-11F9B791D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B8EABD-45A0-425B-A4B5-F7FFABD80D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7073" y="1578743"/>
            <a:ext cx="2889878" cy="38790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25C894-F671-4331-9C12-1C05ADE3CC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6951" y="1932061"/>
            <a:ext cx="2647563" cy="317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19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7A9E3-6888-47D4-B56B-5473D4E852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7486" y="1707445"/>
            <a:ext cx="5659587" cy="375037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 close are the techniques used in this lab to ones actually used in the field?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Is there a way to do this lab remotely?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What resources are available now and when will the lab be released?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2F49D10-CCFF-4235-BF54-11F9B791D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B8EABD-45A0-425B-A4B5-F7FFABD80D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7073" y="1578743"/>
            <a:ext cx="2889878" cy="38790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25C894-F671-4331-9C12-1C05ADE3CC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6951" y="1932061"/>
            <a:ext cx="2647563" cy="317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6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7A9E3-6888-47D4-B56B-5473D4E852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Made predictions based on morphological traits.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Tested our predictions using genetic techniques.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Used molecular approaches to discover a species thought to be extinct!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Analyzed field data to measure the relative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Used the tools of evolutionary biology 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2F49D10-CCFF-4235-BF54-11F9B791D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B8EABD-45A0-425B-A4B5-F7FFABD80D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731" t="10423" r="14044" b="8742"/>
          <a:stretch/>
        </p:blipFill>
        <p:spPr>
          <a:xfrm>
            <a:off x="6157073" y="931817"/>
            <a:ext cx="2889878" cy="38790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25C894-F671-4331-9C12-1C05ADE3CC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933" t="19165" r="12161" b="14726"/>
          <a:stretch/>
        </p:blipFill>
        <p:spPr>
          <a:xfrm>
            <a:off x="9046951" y="1465887"/>
            <a:ext cx="2647563" cy="3172447"/>
          </a:xfrm>
          <a:prstGeom prst="rect">
            <a:avLst/>
          </a:prstGeom>
        </p:spPr>
      </p:pic>
      <p:pic>
        <p:nvPicPr>
          <p:cNvPr id="5" name="Picture 4" descr="miniPCR bio Template PPT 240619_Apertura copia copy 9.jpg">
            <a:extLst>
              <a:ext uri="{FF2B5EF4-FFF2-40B4-BE49-F238E27FC236}">
                <a16:creationId xmlns:a16="http://schemas.microsoft.com/office/drawing/2014/main" id="{A32B00F1-6F59-4101-B505-07124345643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23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0BF553B-B6B7-43B9-B514-FCAF518CEDEE}"/>
              </a:ext>
            </a:extLst>
          </p:cNvPr>
          <p:cNvSpPr/>
          <p:nvPr/>
        </p:nvSpPr>
        <p:spPr>
          <a:xfrm>
            <a:off x="2457450" y="2076450"/>
            <a:ext cx="7058025" cy="1857375"/>
          </a:xfrm>
          <a:prstGeom prst="rect">
            <a:avLst/>
          </a:prstGeom>
          <a:solidFill>
            <a:srgbClr val="D9F2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29B9B3-9D1C-4222-9DAC-98091DB8318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5123" y="1701695"/>
            <a:ext cx="3761358" cy="3238946"/>
          </a:xfrm>
          <a:prstGeom prst="rect">
            <a:avLst/>
          </a:prstGeom>
        </p:spPr>
      </p:pic>
      <p:pic>
        <p:nvPicPr>
          <p:cNvPr id="12" name="Picture 11" descr="miniPCR bio_color RGB-02.jpg">
            <a:extLst>
              <a:ext uri="{FF2B5EF4-FFF2-40B4-BE49-F238E27FC236}">
                <a16:creationId xmlns:a16="http://schemas.microsoft.com/office/drawing/2014/main" id="{CCFEF483-1A31-4498-AABC-9ED1D19DCBC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605" y="1701694"/>
            <a:ext cx="5557393" cy="3238946"/>
          </a:xfrm>
          <a:prstGeom prst="rect">
            <a:avLst/>
          </a:prstGeom>
        </p:spPr>
      </p:pic>
      <p:pic>
        <p:nvPicPr>
          <p:cNvPr id="14" name="Picture 13" descr="miniPCR bio_color RGB-01.jpg">
            <a:extLst>
              <a:ext uri="{FF2B5EF4-FFF2-40B4-BE49-F238E27FC236}">
                <a16:creationId xmlns:a16="http://schemas.microsoft.com/office/drawing/2014/main" id="{D1DCCCA2-6C3D-4582-9792-E39E53D9D89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605" y="1707446"/>
            <a:ext cx="5557393" cy="323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66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rjuLEVdIkyYQVP7477nz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dVx4OAwsE.HLJeVKCg8d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dVx4OAwsE.HLJeVKCg8d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rjuLEVdIkyYQVP7477nz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dVx4OAwsE.HLJeVKCg8d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dVx4OAwsE.HLJeVKCg8d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rjuLEVdIkyYQVP7477nz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dVx4OAwsE.HLJeVKCg8d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dVx4OAwsE.HLJeVKCg8d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rjuLEVdIkyYQVP7477nz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dVx4OAwsE.HLJeVKCg8d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dVx4OAwsE.HLJeVKCg8d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rjuLEVdIkyYQVP7477nz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dVx4OAwsE.HLJeVKCg8d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dVx4OAwsE.HLJeVKCg8d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rjuLEVdIkyYQVP7477nz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dVx4OAwsE.HLJeVKCg8d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dVx4OAwsE.HLJeVKCg8dg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7AE5533D-C892-463E-B137-4659525EF171}" vid="{3A298A1E-A213-4923-AFF4-6FE8A625AA01}"/>
    </a:ext>
  </a:extLst>
</a:theme>
</file>

<file path=ppt/theme/theme2.xml><?xml version="1.0" encoding="utf-8"?>
<a:theme xmlns:a="http://schemas.openxmlformats.org/drawingml/2006/main" name="Cover 0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7AE5533D-C892-463E-B137-4659525EF171}" vid="{4465873B-2946-48B8-AFF7-4716FE7584BA}"/>
    </a:ext>
  </a:extLst>
</a:theme>
</file>

<file path=ppt/theme/theme3.xml><?xml version="1.0" encoding="utf-8"?>
<a:theme xmlns:a="http://schemas.openxmlformats.org/drawingml/2006/main" name="Cover 0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7AE5533D-C892-463E-B137-4659525EF171}" vid="{EE2CD848-E514-40BE-BEAA-C0B0F5AD268E}"/>
    </a:ext>
  </a:extLst>
</a:theme>
</file>

<file path=ppt/theme/theme4.xml><?xml version="1.0" encoding="utf-8"?>
<a:theme xmlns:a="http://schemas.openxmlformats.org/drawingml/2006/main" name="1_Cover 0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7AE5533D-C892-463E-B137-4659525EF171}" vid="{4465873B-2946-48B8-AFF7-4716FE7584BA}"/>
    </a:ext>
  </a:ext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7AE5533D-C892-463E-B137-4659525EF171}" vid="{945B3A84-E2C2-4E23-B58A-7A970085C443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miniPCRBio PPT template 300919</Template>
  <TotalTime>25087</TotalTime>
  <Words>1527</Words>
  <Application>Microsoft Office PowerPoint</Application>
  <PresentationFormat>Widescreen</PresentationFormat>
  <Paragraphs>347</Paragraphs>
  <Slides>60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60</vt:i4>
      </vt:variant>
    </vt:vector>
  </HeadingPairs>
  <TitlesOfParts>
    <vt:vector size="73" baseType="lpstr">
      <vt:lpstr>-apple-system</vt:lpstr>
      <vt:lpstr>Arial</vt:lpstr>
      <vt:lpstr>Bookman Old Style</vt:lpstr>
      <vt:lpstr>Calibri</vt:lpstr>
      <vt:lpstr>Courier</vt:lpstr>
      <vt:lpstr>Courier New</vt:lpstr>
      <vt:lpstr>Gotham Rounded Bold</vt:lpstr>
      <vt:lpstr>Helvetica</vt:lpstr>
      <vt:lpstr>Custom Design</vt:lpstr>
      <vt:lpstr>Cover 01</vt:lpstr>
      <vt:lpstr>Cover 02</vt:lpstr>
      <vt:lpstr>1_Cover 01</vt:lpstr>
      <vt:lpstr>2_Office Theme</vt:lpstr>
      <vt:lpstr>PowerPoint Presentation</vt:lpstr>
      <vt:lpstr>Welcome!</vt:lpstr>
      <vt:lpstr>PowerPoint Presentation</vt:lpstr>
      <vt:lpstr>Equipment at use in the field</vt:lpstr>
      <vt:lpstr>Duke Lemur Center</vt:lpstr>
      <vt:lpstr>Today’s lab</vt:lpstr>
      <vt:lpstr>Lemurs of Madagascar</vt:lpstr>
      <vt:lpstr>Lemurs of Madagascar</vt:lpstr>
      <vt:lpstr>Lemurs of Madagascar</vt:lpstr>
      <vt:lpstr>Lemurs of Madagascar</vt:lpstr>
      <vt:lpstr>Habitat change on Madagascar</vt:lpstr>
      <vt:lpstr>Cheirogaleus major – the greater dwarf lemur</vt:lpstr>
      <vt:lpstr>C. crossleyi – furry-eared dwarf lemur</vt:lpstr>
      <vt:lpstr>Species concepts</vt:lpstr>
      <vt:lpstr>Cryptic species</vt:lpstr>
      <vt:lpstr>Other species contain significant variation</vt:lpstr>
      <vt:lpstr>Morphology is important</vt:lpstr>
      <vt:lpstr>C. crossleyi – furry-eared dwarf lemur</vt:lpstr>
      <vt:lpstr>C. sibreei – Sibree’s dwarf lemur</vt:lpstr>
      <vt:lpstr>Workflow overview</vt:lpstr>
      <vt:lpstr>Let’s meet the lemurs!</vt:lpstr>
      <vt:lpstr>Workflow overview</vt:lpstr>
      <vt:lpstr>Workflow overview</vt:lpstr>
      <vt:lpstr>PowerPoint Presentation</vt:lpstr>
      <vt:lpstr>Workflow overview</vt:lpstr>
      <vt:lpstr>Taking morphological data</vt:lpstr>
      <vt:lpstr>Meet the lemurs</vt:lpstr>
      <vt:lpstr>Meet the lemurs</vt:lpstr>
      <vt:lpstr>Meet the lemurs</vt:lpstr>
      <vt:lpstr>Marina’s hypothesis: size</vt:lpstr>
      <vt:lpstr>Jean-Basile’s hypothesis: coat color</vt:lpstr>
      <vt:lpstr>Jules’s hypothesis: single species</vt:lpstr>
      <vt:lpstr>Workflow overview</vt:lpstr>
      <vt:lpstr>Testing for different species</vt:lpstr>
      <vt:lpstr>PCR-RFLP analysis</vt:lpstr>
      <vt:lpstr>The Polymerase Chain Reaction</vt:lpstr>
      <vt:lpstr>Restriction enzymes</vt:lpstr>
      <vt:lpstr>PCR-RFLP  </vt:lpstr>
      <vt:lpstr>Experiment review</vt:lpstr>
      <vt:lpstr>Agarose gel electrophoresis</vt:lpstr>
      <vt:lpstr>Let’s look at the gel!</vt:lpstr>
      <vt:lpstr>Let’s look at the gel!</vt:lpstr>
      <vt:lpstr>Results!</vt:lpstr>
      <vt:lpstr>Results!</vt:lpstr>
      <vt:lpstr>Results!</vt:lpstr>
      <vt:lpstr>WE RE-DISCOVERED A SPECIES!!!!</vt:lpstr>
      <vt:lpstr>Not the end of the story</vt:lpstr>
      <vt:lpstr>Trapping success by year</vt:lpstr>
      <vt:lpstr>Trapping success by year</vt:lpstr>
      <vt:lpstr>Percent species caught by year</vt:lpstr>
      <vt:lpstr>Generalists vs. Specialists</vt:lpstr>
      <vt:lpstr>Workflow overview</vt:lpstr>
      <vt:lpstr>Sequence data</vt:lpstr>
      <vt:lpstr>Example cladogram</vt:lpstr>
      <vt:lpstr>Sequence data</vt:lpstr>
      <vt:lpstr>Cladogram from simple phylogeny </vt:lpstr>
      <vt:lpstr>C. sibreei today </vt:lpstr>
      <vt:lpstr>Summary</vt:lpstr>
      <vt:lpstr>Questions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Bruce Bryan</dc:creator>
  <cp:lastModifiedBy>bastian k</cp:lastModifiedBy>
  <cp:revision>398</cp:revision>
  <dcterms:created xsi:type="dcterms:W3CDTF">2020-03-06T18:16:21Z</dcterms:created>
  <dcterms:modified xsi:type="dcterms:W3CDTF">2020-10-26T18:46:32Z</dcterms:modified>
</cp:coreProperties>
</file>